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C9C82-21ED-4B4F-891C-AA293F9F41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45BD90-7521-46D3-B7E3-034281FB3E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bs-Latn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797801-C00B-46E7-AAD5-C65123094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552D9-2B67-4278-AA5D-F7B8C7A81EF7}" type="datetimeFigureOut">
              <a:rPr lang="bs-Latn-BA" smtClean="0"/>
              <a:t>27. 5. 2020.</a:t>
            </a:fld>
            <a:endParaRPr lang="bs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F21CC1-6FFD-42D3-8A57-8D8B83CCF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38544-F943-45FC-A2FB-DB5880AAF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3A4F7-A7A0-4C42-9683-50E267A7EA54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373398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0D109-054C-4BE3-9011-64031015B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C92F27-D9E7-4265-A427-718E385E42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C3AD56-BB1E-4C35-9ABD-D7E16CDA1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552D9-2B67-4278-AA5D-F7B8C7A81EF7}" type="datetimeFigureOut">
              <a:rPr lang="bs-Latn-BA" smtClean="0"/>
              <a:t>27. 5. 2020.</a:t>
            </a:fld>
            <a:endParaRPr lang="bs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AF45E6-3BBB-482A-81C4-E23A9A673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A979ED-0C65-4AA3-887B-D819B2C5F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3A4F7-A7A0-4C42-9683-50E267A7EA54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22253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9246DD-02FC-44AE-B5FD-CE853F1B5F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92F4BF-1E32-4641-8B3A-0AE84E313D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08A32-DF34-42AA-AD99-2C218953A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552D9-2B67-4278-AA5D-F7B8C7A81EF7}" type="datetimeFigureOut">
              <a:rPr lang="bs-Latn-BA" smtClean="0"/>
              <a:t>27. 5. 2020.</a:t>
            </a:fld>
            <a:endParaRPr lang="bs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F5B9E-E033-4958-B8A1-691D1197A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69312A-2073-4B37-B305-18670A98C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3A4F7-A7A0-4C42-9683-50E267A7EA54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2571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DFD75-2C14-49B1-9CE1-4FE9982D1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3E56B-A823-41AB-8EBA-F83DA30D7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92DD57-54AC-4C79-8ABA-B56EA4EA3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552D9-2B67-4278-AA5D-F7B8C7A81EF7}" type="datetimeFigureOut">
              <a:rPr lang="bs-Latn-BA" smtClean="0"/>
              <a:t>27. 5. 2020.</a:t>
            </a:fld>
            <a:endParaRPr lang="bs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EEF81D-534A-462C-9189-0B7FF6A88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A1622-878D-4A29-AF9F-46D706B4B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3A4F7-A7A0-4C42-9683-50E267A7EA54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756197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118F0-1A95-4410-9102-2A324861E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191F26-DB7E-4938-93DB-0C819ECA2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F08DF-7580-4F45-B8B8-116C6E111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552D9-2B67-4278-AA5D-F7B8C7A81EF7}" type="datetimeFigureOut">
              <a:rPr lang="bs-Latn-BA" smtClean="0"/>
              <a:t>27. 5. 2020.</a:t>
            </a:fld>
            <a:endParaRPr lang="bs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BF6172-96DC-4930-A51C-D130C636E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06AA61-B446-4ADE-9289-FFEA07AE3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3A4F7-A7A0-4C42-9683-50E267A7EA54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514097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A8BF4-9847-4B87-A09F-D6AAEA97C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E677B-6AF5-4790-A8DE-BC5F5CAD11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FE96C8-88B3-4112-A73C-035CCD3CD4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C0FC73-D1A7-460C-AAFB-026838F35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552D9-2B67-4278-AA5D-F7B8C7A81EF7}" type="datetimeFigureOut">
              <a:rPr lang="bs-Latn-BA" smtClean="0"/>
              <a:t>27. 5. 2020.</a:t>
            </a:fld>
            <a:endParaRPr lang="bs-Latn-B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7759C3-C305-4C12-B649-EB8954A43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DD788F-F83F-405B-8FB1-FB8EE1E08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3A4F7-A7A0-4C42-9683-50E267A7EA54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763442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67551-C222-440B-9D8C-A3DAEE49E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264FB7-D120-406F-BFD0-A8B373BFC5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139455-14AC-4E6A-B99E-6DB3519A8A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143201-4625-4A8D-A327-5FCDDC73DB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514C19-7603-4743-997C-629999E29A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B6C9EF-F13B-419D-A591-42C3E65E5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552D9-2B67-4278-AA5D-F7B8C7A81EF7}" type="datetimeFigureOut">
              <a:rPr lang="bs-Latn-BA" smtClean="0"/>
              <a:t>27. 5. 2020.</a:t>
            </a:fld>
            <a:endParaRPr lang="bs-Latn-B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1BE7AE-162A-4080-ACF4-CDE0380D9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37C580-63B3-4426-952D-C9A7E8B84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3A4F7-A7A0-4C42-9683-50E267A7EA54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333660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B2992-7103-40CE-9E8F-86B1F2900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DFC056-202F-4024-BF7C-CDAD49C54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552D9-2B67-4278-AA5D-F7B8C7A81EF7}" type="datetimeFigureOut">
              <a:rPr lang="bs-Latn-BA" smtClean="0"/>
              <a:t>27. 5. 2020.</a:t>
            </a:fld>
            <a:endParaRPr lang="bs-Latn-B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0DF156-BD95-4442-BF16-E96EFC9A2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03C37B-AF07-4DAE-BB44-12BC49423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3A4F7-A7A0-4C42-9683-50E267A7EA54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016081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87B3B5-BAB7-4336-A531-DD9E3EB4C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552D9-2B67-4278-AA5D-F7B8C7A81EF7}" type="datetimeFigureOut">
              <a:rPr lang="bs-Latn-BA" smtClean="0"/>
              <a:t>27. 5. 2020.</a:t>
            </a:fld>
            <a:endParaRPr lang="bs-Latn-B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84FE4F-8BC0-408A-B1CD-11815D4EE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0F6BD-2BB8-4419-BAE3-D640D23A2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3A4F7-A7A0-4C42-9683-50E267A7EA54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904913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F98D7-55A9-480B-82F0-63095E20B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721B2-32A3-44B1-BF24-4DA9CBF04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F05D6B-481D-42B6-952B-71FA83C360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679794-1365-4312-B3A2-B3765EEAF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552D9-2B67-4278-AA5D-F7B8C7A81EF7}" type="datetimeFigureOut">
              <a:rPr lang="bs-Latn-BA" smtClean="0"/>
              <a:t>27. 5. 2020.</a:t>
            </a:fld>
            <a:endParaRPr lang="bs-Latn-B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97C4E3-7D49-4B36-8F5E-F8BEF370A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017B22-D7C6-4751-9552-37070F9F8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3A4F7-A7A0-4C42-9683-50E267A7EA54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45769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3BD32-D176-4178-9FDE-E06CAD84B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2AE448-8CCC-4FBE-A45E-D2A4548A36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s-Latn-B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86439F-56E6-451D-9AB2-A94B18CE8F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13407B-3FB9-45EA-A025-3F2756CD1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552D9-2B67-4278-AA5D-F7B8C7A81EF7}" type="datetimeFigureOut">
              <a:rPr lang="bs-Latn-BA" smtClean="0"/>
              <a:t>27. 5. 2020.</a:t>
            </a:fld>
            <a:endParaRPr lang="bs-Latn-B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22C8C7-02BD-45AC-B44A-F953059FF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80256E-1794-4876-88C0-96062CA37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3A4F7-A7A0-4C42-9683-50E267A7EA54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617502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A13551-1274-48B0-8B12-D8D9B46DA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BE19BD-3129-4364-8D0F-07782011C2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D1DEF-2663-437E-A1F5-C9BF3533C7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552D9-2B67-4278-AA5D-F7B8C7A81EF7}" type="datetimeFigureOut">
              <a:rPr lang="bs-Latn-BA" smtClean="0"/>
              <a:t>27. 5. 2020.</a:t>
            </a:fld>
            <a:endParaRPr lang="bs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9381DA-1A60-4CE0-A9DB-FD067EE79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s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AD88D-902D-4319-B6B6-4D9370A067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3A4F7-A7A0-4C42-9683-50E267A7EA54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534340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E6FFD-C271-451F-BCDF-53E2FA1FD5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s-Latn-BA" dirty="0"/>
              <a:t>Elastično jaje koje svijetli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6DEF20-447D-4A48-A9C4-6688BF1F99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s-Latn-BA" dirty="0"/>
              <a:t>Učiteljica: Hamzakadić Adnela i Mujanović Ema</a:t>
            </a:r>
          </a:p>
        </p:txBody>
      </p:sp>
    </p:spTree>
    <p:extLst>
      <p:ext uri="{BB962C8B-B14F-4D97-AF65-F5344CB8AC3E}">
        <p14:creationId xmlns:p14="http://schemas.microsoft.com/office/powerpoint/2010/main" val="2209126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8D6C2-BF02-4C4F-9EF1-C39321787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2800" dirty="0"/>
              <a:t>POTREBAN MATERIJAL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04C6C8-7EDF-4B0C-9D6D-CAB822608A4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dirty="0"/>
              <a:t> </a:t>
            </a:r>
            <a:endParaRPr lang="en-BA" dirty="0"/>
          </a:p>
          <a:p>
            <a:pPr lvl="0"/>
            <a:r>
              <a:rPr lang="hr-HR" dirty="0"/>
              <a:t>-Potrebni materijal</a:t>
            </a:r>
            <a:endParaRPr lang="en-BA" dirty="0"/>
          </a:p>
          <a:p>
            <a:pPr lvl="0"/>
            <a:r>
              <a:rPr lang="hr-HR" dirty="0"/>
              <a:t>-Jaje</a:t>
            </a:r>
            <a:endParaRPr lang="en-BA" dirty="0"/>
          </a:p>
          <a:p>
            <a:pPr lvl="0"/>
            <a:r>
              <a:rPr lang="hr-HR" dirty="0"/>
              <a:t>-Ocat</a:t>
            </a:r>
            <a:endParaRPr lang="en-BA" dirty="0"/>
          </a:p>
          <a:p>
            <a:pPr lvl="0"/>
            <a:r>
              <a:rPr lang="hr-HR" dirty="0"/>
              <a:t>-Čaša</a:t>
            </a:r>
            <a:endParaRPr lang="en-BA" dirty="0"/>
          </a:p>
          <a:p>
            <a:pPr lvl="0"/>
            <a:r>
              <a:rPr lang="hr-HR" dirty="0"/>
              <a:t>-Izvor svjetla (baterija, mobitel…)</a:t>
            </a:r>
            <a:endParaRPr lang="en-BA" dirty="0"/>
          </a:p>
          <a:p>
            <a:endParaRPr lang="bs-Latn-BA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C72E323-61A8-DD47-8EE5-6B94E8B8BF1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109662"/>
            <a:ext cx="617220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511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3810C-72A5-4632-A3BC-A2A379DE0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781" y="-176818"/>
            <a:ext cx="3932237" cy="1600200"/>
          </a:xfrm>
        </p:spPr>
        <p:txBody>
          <a:bodyPr/>
          <a:lstStyle/>
          <a:p>
            <a:r>
              <a:rPr lang="bs-Latn-BA" dirty="0"/>
              <a:t>UPUSTVA ZA RAD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E820AE-9763-4E34-885F-A3C6894EF3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057400"/>
            <a:ext cx="3932237" cy="381158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bs-Latn-B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bs-Latn-BA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C2CD6FA-0064-6A47-B63C-CA0FBC4998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002" y="955497"/>
            <a:ext cx="3486524" cy="4648699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C2A9955-021A-B34E-A543-780801AD9947}"/>
              </a:ext>
            </a:extLst>
          </p:cNvPr>
          <p:cNvSpPr/>
          <p:nvPr/>
        </p:nvSpPr>
        <p:spPr>
          <a:xfrm>
            <a:off x="836612" y="1716077"/>
            <a:ext cx="50480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+mj-lt"/>
              <a:buAutoNum type="arabicPeriod"/>
            </a:pPr>
            <a:r>
              <a:rPr lang="en-GB" dirty="0" err="1">
                <a:solidFill>
                  <a:srgbClr val="404040"/>
                </a:solidFill>
                <a:latin typeface="Open Sans"/>
              </a:rPr>
              <a:t>Položite</a:t>
            </a:r>
            <a:r>
              <a:rPr lang="en-GB" dirty="0">
                <a:solidFill>
                  <a:srgbClr val="404040"/>
                </a:solidFill>
                <a:latin typeface="Open Sans"/>
              </a:rPr>
              <a:t> </a:t>
            </a:r>
            <a:r>
              <a:rPr lang="en-GB" dirty="0" err="1">
                <a:solidFill>
                  <a:srgbClr val="404040"/>
                </a:solidFill>
                <a:latin typeface="Open Sans"/>
              </a:rPr>
              <a:t>jaje</a:t>
            </a:r>
            <a:r>
              <a:rPr lang="en-GB" dirty="0">
                <a:solidFill>
                  <a:srgbClr val="404040"/>
                </a:solidFill>
                <a:latin typeface="Open Sans"/>
              </a:rPr>
              <a:t> u </a:t>
            </a:r>
            <a:r>
              <a:rPr lang="en-GB" dirty="0" err="1">
                <a:solidFill>
                  <a:srgbClr val="404040"/>
                </a:solidFill>
                <a:latin typeface="Open Sans"/>
              </a:rPr>
              <a:t>čašu</a:t>
            </a:r>
            <a:r>
              <a:rPr lang="en-GB" dirty="0">
                <a:solidFill>
                  <a:srgbClr val="404040"/>
                </a:solidFill>
                <a:latin typeface="Open Sans"/>
              </a:rPr>
              <a:t>, </a:t>
            </a:r>
            <a:r>
              <a:rPr lang="en-GB" dirty="0" err="1">
                <a:solidFill>
                  <a:srgbClr val="404040"/>
                </a:solidFill>
                <a:latin typeface="Open Sans"/>
              </a:rPr>
              <a:t>pazite</a:t>
            </a:r>
            <a:r>
              <a:rPr lang="en-GB" dirty="0">
                <a:solidFill>
                  <a:srgbClr val="404040"/>
                </a:solidFill>
                <a:latin typeface="Open Sans"/>
              </a:rPr>
              <a:t> da se ne </a:t>
            </a:r>
            <a:r>
              <a:rPr lang="en-GB" dirty="0" err="1">
                <a:solidFill>
                  <a:srgbClr val="404040"/>
                </a:solidFill>
                <a:latin typeface="Open Sans"/>
              </a:rPr>
              <a:t>razbije</a:t>
            </a:r>
            <a:r>
              <a:rPr lang="en-GB" dirty="0">
                <a:solidFill>
                  <a:srgbClr val="404040"/>
                </a:solidFill>
                <a:latin typeface="Open Sans"/>
              </a:rPr>
              <a:t>.</a:t>
            </a:r>
          </a:p>
          <a:p>
            <a:pPr fontAlgn="base">
              <a:buFont typeface="+mj-lt"/>
              <a:buAutoNum type="arabicPeriod"/>
            </a:pPr>
            <a:r>
              <a:rPr lang="en-GB" dirty="0" err="1">
                <a:solidFill>
                  <a:srgbClr val="404040"/>
                </a:solidFill>
                <a:latin typeface="Open Sans"/>
              </a:rPr>
              <a:t>Ulite</a:t>
            </a:r>
            <a:r>
              <a:rPr lang="en-GB" dirty="0">
                <a:solidFill>
                  <a:srgbClr val="404040"/>
                </a:solidFill>
                <a:latin typeface="Open Sans"/>
              </a:rPr>
              <a:t> </a:t>
            </a:r>
            <a:r>
              <a:rPr lang="en-GB" dirty="0" err="1">
                <a:solidFill>
                  <a:srgbClr val="404040"/>
                </a:solidFill>
                <a:latin typeface="Open Sans"/>
              </a:rPr>
              <a:t>ocat</a:t>
            </a:r>
            <a:r>
              <a:rPr lang="en-GB" dirty="0">
                <a:solidFill>
                  <a:srgbClr val="404040"/>
                </a:solidFill>
                <a:latin typeface="Open Sans"/>
              </a:rPr>
              <a:t> u </a:t>
            </a:r>
            <a:r>
              <a:rPr lang="en-GB" dirty="0" err="1">
                <a:solidFill>
                  <a:srgbClr val="404040"/>
                </a:solidFill>
                <a:latin typeface="Open Sans"/>
              </a:rPr>
              <a:t>čašu</a:t>
            </a:r>
            <a:r>
              <a:rPr lang="en-GB" dirty="0">
                <a:solidFill>
                  <a:srgbClr val="404040"/>
                </a:solidFill>
                <a:latin typeface="Open Sans"/>
              </a:rPr>
              <a:t>, </a:t>
            </a:r>
            <a:r>
              <a:rPr lang="en-GB" dirty="0" err="1">
                <a:solidFill>
                  <a:srgbClr val="404040"/>
                </a:solidFill>
                <a:latin typeface="Open Sans"/>
              </a:rPr>
              <a:t>dovoljno</a:t>
            </a:r>
            <a:r>
              <a:rPr lang="en-GB" dirty="0">
                <a:solidFill>
                  <a:srgbClr val="404040"/>
                </a:solidFill>
                <a:latin typeface="Open Sans"/>
              </a:rPr>
              <a:t> </a:t>
            </a:r>
            <a:r>
              <a:rPr lang="en-GB" dirty="0" err="1">
                <a:solidFill>
                  <a:srgbClr val="404040"/>
                </a:solidFill>
                <a:latin typeface="Open Sans"/>
              </a:rPr>
              <a:t>količine</a:t>
            </a:r>
            <a:r>
              <a:rPr lang="en-GB" dirty="0">
                <a:solidFill>
                  <a:srgbClr val="404040"/>
                </a:solidFill>
                <a:latin typeface="Open Sans"/>
              </a:rPr>
              <a:t> da </a:t>
            </a:r>
            <a:r>
              <a:rPr lang="en-GB" dirty="0" err="1">
                <a:solidFill>
                  <a:srgbClr val="404040"/>
                </a:solidFill>
                <a:latin typeface="Open Sans"/>
              </a:rPr>
              <a:t>prekrije</a:t>
            </a:r>
            <a:r>
              <a:rPr lang="en-GB" dirty="0">
                <a:solidFill>
                  <a:srgbClr val="404040"/>
                </a:solidFill>
                <a:latin typeface="Open Sans"/>
              </a:rPr>
              <a:t> </a:t>
            </a:r>
            <a:r>
              <a:rPr lang="en-GB" dirty="0" err="1">
                <a:solidFill>
                  <a:srgbClr val="404040"/>
                </a:solidFill>
                <a:latin typeface="Open Sans"/>
              </a:rPr>
              <a:t>jaje</a:t>
            </a:r>
            <a:r>
              <a:rPr lang="en-GB" dirty="0">
                <a:solidFill>
                  <a:srgbClr val="404040"/>
                </a:solidFill>
                <a:latin typeface="Open Sans"/>
              </a:rPr>
              <a:t>.</a:t>
            </a:r>
          </a:p>
          <a:p>
            <a:pPr fontAlgn="base">
              <a:buFont typeface="+mj-lt"/>
              <a:buAutoNum type="arabicPeriod"/>
            </a:pPr>
            <a:r>
              <a:rPr lang="en-GB" dirty="0" err="1">
                <a:solidFill>
                  <a:srgbClr val="404040"/>
                </a:solidFill>
                <a:latin typeface="Open Sans"/>
              </a:rPr>
              <a:t>Ostavite</a:t>
            </a:r>
            <a:r>
              <a:rPr lang="en-GB" dirty="0">
                <a:solidFill>
                  <a:srgbClr val="404040"/>
                </a:solidFill>
                <a:latin typeface="Open Sans"/>
              </a:rPr>
              <a:t> </a:t>
            </a:r>
            <a:r>
              <a:rPr lang="en-GB" dirty="0" err="1">
                <a:solidFill>
                  <a:srgbClr val="404040"/>
                </a:solidFill>
                <a:latin typeface="Open Sans"/>
              </a:rPr>
              <a:t>ga</a:t>
            </a:r>
            <a:r>
              <a:rPr lang="en-GB" dirty="0">
                <a:solidFill>
                  <a:srgbClr val="404040"/>
                </a:solidFill>
                <a:latin typeface="Open Sans"/>
              </a:rPr>
              <a:t> </a:t>
            </a:r>
            <a:r>
              <a:rPr lang="en-GB" dirty="0" err="1">
                <a:solidFill>
                  <a:srgbClr val="404040"/>
                </a:solidFill>
                <a:latin typeface="Open Sans"/>
              </a:rPr>
              <a:t>otprilike</a:t>
            </a:r>
            <a:r>
              <a:rPr lang="en-GB" dirty="0">
                <a:solidFill>
                  <a:srgbClr val="404040"/>
                </a:solidFill>
                <a:latin typeface="Open Sans"/>
              </a:rPr>
              <a:t> 24 </a:t>
            </a:r>
            <a:r>
              <a:rPr lang="en-GB" dirty="0" err="1">
                <a:solidFill>
                  <a:srgbClr val="404040"/>
                </a:solidFill>
                <a:latin typeface="Open Sans"/>
              </a:rPr>
              <a:t>sata</a:t>
            </a:r>
            <a:r>
              <a:rPr lang="en-GB" dirty="0">
                <a:solidFill>
                  <a:srgbClr val="404040"/>
                </a:solidFill>
                <a:latin typeface="Open Sans"/>
              </a:rPr>
              <a:t> (za 9% octene </a:t>
            </a:r>
            <a:r>
              <a:rPr lang="en-GB" dirty="0" err="1">
                <a:solidFill>
                  <a:srgbClr val="404040"/>
                </a:solidFill>
                <a:latin typeface="Open Sans"/>
              </a:rPr>
              <a:t>kiseline</a:t>
            </a:r>
            <a:r>
              <a:rPr lang="en-GB" dirty="0">
                <a:solidFill>
                  <a:srgbClr val="404040"/>
                </a:solidFill>
                <a:latin typeface="Open Sans"/>
              </a:rPr>
              <a:t>) da </a:t>
            </a:r>
            <a:r>
              <a:rPr lang="en-GB" dirty="0" err="1">
                <a:solidFill>
                  <a:srgbClr val="404040"/>
                </a:solidFill>
                <a:latin typeface="Open Sans"/>
              </a:rPr>
              <a:t>stoji</a:t>
            </a:r>
            <a:r>
              <a:rPr lang="en-GB" dirty="0">
                <a:solidFill>
                  <a:srgbClr val="404040"/>
                </a:solidFill>
                <a:latin typeface="Open Sans"/>
              </a:rPr>
              <a:t>, </a:t>
            </a:r>
            <a:r>
              <a:rPr lang="en-GB" dirty="0" err="1">
                <a:solidFill>
                  <a:srgbClr val="404040"/>
                </a:solidFill>
                <a:latin typeface="Open Sans"/>
              </a:rPr>
              <a:t>ovisno</a:t>
            </a:r>
            <a:r>
              <a:rPr lang="en-GB" dirty="0">
                <a:solidFill>
                  <a:srgbClr val="404040"/>
                </a:solidFill>
                <a:latin typeface="Open Sans"/>
              </a:rPr>
              <a:t> o </a:t>
            </a:r>
            <a:r>
              <a:rPr lang="en-GB" dirty="0" err="1">
                <a:solidFill>
                  <a:srgbClr val="404040"/>
                </a:solidFill>
                <a:latin typeface="Open Sans"/>
              </a:rPr>
              <a:t>jačini</a:t>
            </a:r>
            <a:r>
              <a:rPr lang="en-GB" dirty="0">
                <a:solidFill>
                  <a:srgbClr val="404040"/>
                </a:solidFill>
                <a:latin typeface="Open Sans"/>
              </a:rPr>
              <a:t> octa. </a:t>
            </a:r>
            <a:r>
              <a:rPr lang="en-GB" dirty="0" err="1">
                <a:solidFill>
                  <a:srgbClr val="404040"/>
                </a:solidFill>
                <a:latin typeface="Open Sans"/>
              </a:rPr>
              <a:t>Umjesto</a:t>
            </a:r>
            <a:r>
              <a:rPr lang="en-GB" dirty="0">
                <a:solidFill>
                  <a:srgbClr val="404040"/>
                </a:solidFill>
                <a:latin typeface="Open Sans"/>
              </a:rPr>
              <a:t> octa, </a:t>
            </a:r>
            <a:r>
              <a:rPr lang="en-GB" dirty="0" err="1">
                <a:solidFill>
                  <a:srgbClr val="404040"/>
                </a:solidFill>
                <a:latin typeface="Open Sans"/>
              </a:rPr>
              <a:t>možemo</a:t>
            </a:r>
            <a:r>
              <a:rPr lang="en-GB" dirty="0">
                <a:solidFill>
                  <a:srgbClr val="404040"/>
                </a:solidFill>
                <a:latin typeface="Open Sans"/>
              </a:rPr>
              <a:t> </a:t>
            </a:r>
            <a:r>
              <a:rPr lang="en-GB" dirty="0" err="1">
                <a:solidFill>
                  <a:srgbClr val="404040"/>
                </a:solidFill>
                <a:latin typeface="Open Sans"/>
              </a:rPr>
              <a:t>koristiti</a:t>
            </a:r>
            <a:r>
              <a:rPr lang="en-GB" dirty="0">
                <a:solidFill>
                  <a:srgbClr val="404040"/>
                </a:solidFill>
                <a:latin typeface="Open Sans"/>
              </a:rPr>
              <a:t> </a:t>
            </a:r>
            <a:r>
              <a:rPr lang="en-GB" dirty="0" err="1">
                <a:solidFill>
                  <a:srgbClr val="404040"/>
                </a:solidFill>
                <a:latin typeface="Open Sans"/>
              </a:rPr>
              <a:t>i</a:t>
            </a:r>
            <a:r>
              <a:rPr lang="en-GB" dirty="0">
                <a:solidFill>
                  <a:srgbClr val="404040"/>
                </a:solidFill>
                <a:latin typeface="Open Sans"/>
              </a:rPr>
              <a:t> </a:t>
            </a:r>
            <a:r>
              <a:rPr lang="en-GB" dirty="0" err="1">
                <a:solidFill>
                  <a:srgbClr val="404040"/>
                </a:solidFill>
                <a:latin typeface="Open Sans"/>
              </a:rPr>
              <a:t>kolu</a:t>
            </a:r>
            <a:r>
              <a:rPr lang="en-GB" dirty="0">
                <a:solidFill>
                  <a:srgbClr val="404040"/>
                </a:solidFill>
                <a:latin typeface="Open Sans"/>
              </a:rPr>
              <a:t>, </a:t>
            </a:r>
            <a:r>
              <a:rPr lang="en-GB" dirty="0" err="1">
                <a:solidFill>
                  <a:srgbClr val="404040"/>
                </a:solidFill>
                <a:latin typeface="Open Sans"/>
              </a:rPr>
              <a:t>medicinski</a:t>
            </a:r>
            <a:r>
              <a:rPr lang="en-GB" dirty="0">
                <a:solidFill>
                  <a:srgbClr val="404040"/>
                </a:solidFill>
                <a:latin typeface="Open Sans"/>
              </a:rPr>
              <a:t> </a:t>
            </a:r>
            <a:r>
              <a:rPr lang="en-GB" dirty="0" err="1">
                <a:solidFill>
                  <a:srgbClr val="404040"/>
                </a:solidFill>
                <a:latin typeface="Open Sans"/>
              </a:rPr>
              <a:t>alkohol</a:t>
            </a:r>
            <a:r>
              <a:rPr lang="en-GB" dirty="0">
                <a:solidFill>
                  <a:srgbClr val="404040"/>
                </a:solidFill>
                <a:latin typeface="Open Sans"/>
              </a:rPr>
              <a:t> </a:t>
            </a:r>
            <a:r>
              <a:rPr lang="en-GB" dirty="0" err="1">
                <a:solidFill>
                  <a:srgbClr val="404040"/>
                </a:solidFill>
                <a:latin typeface="Open Sans"/>
              </a:rPr>
              <a:t>ili</a:t>
            </a:r>
            <a:r>
              <a:rPr lang="en-GB" dirty="0">
                <a:solidFill>
                  <a:srgbClr val="404040"/>
                </a:solidFill>
                <a:latin typeface="Open Sans"/>
              </a:rPr>
              <a:t> </a:t>
            </a:r>
            <a:r>
              <a:rPr lang="en-GB" dirty="0" err="1">
                <a:solidFill>
                  <a:srgbClr val="404040"/>
                </a:solidFill>
                <a:latin typeface="Open Sans"/>
              </a:rPr>
              <a:t>sok</a:t>
            </a:r>
            <a:r>
              <a:rPr lang="en-GB" dirty="0">
                <a:solidFill>
                  <a:srgbClr val="404040"/>
                </a:solidFill>
                <a:latin typeface="Open Sans"/>
              </a:rPr>
              <a:t> od </a:t>
            </a:r>
            <a:r>
              <a:rPr lang="en-GB" dirty="0" err="1">
                <a:solidFill>
                  <a:srgbClr val="404040"/>
                </a:solidFill>
                <a:latin typeface="Open Sans"/>
              </a:rPr>
              <a:t>narandže</a:t>
            </a:r>
            <a:r>
              <a:rPr lang="en-GB" dirty="0">
                <a:solidFill>
                  <a:srgbClr val="404040"/>
                </a:solidFill>
                <a:latin typeface="Open Sans"/>
              </a:rPr>
              <a:t> </a:t>
            </a:r>
            <a:r>
              <a:rPr lang="en-GB" dirty="0" err="1">
                <a:solidFill>
                  <a:srgbClr val="404040"/>
                </a:solidFill>
                <a:latin typeface="Open Sans"/>
              </a:rPr>
              <a:t>budući</a:t>
            </a:r>
            <a:r>
              <a:rPr lang="en-GB" dirty="0">
                <a:solidFill>
                  <a:srgbClr val="404040"/>
                </a:solidFill>
                <a:latin typeface="Open Sans"/>
              </a:rPr>
              <a:t> da </a:t>
            </a:r>
            <a:r>
              <a:rPr lang="en-GB" dirty="0" err="1">
                <a:solidFill>
                  <a:srgbClr val="404040"/>
                </a:solidFill>
                <a:latin typeface="Open Sans"/>
              </a:rPr>
              <a:t>sadrže</a:t>
            </a:r>
            <a:r>
              <a:rPr lang="en-GB" dirty="0">
                <a:solidFill>
                  <a:srgbClr val="404040"/>
                </a:solidFill>
                <a:latin typeface="Open Sans"/>
              </a:rPr>
              <a:t> </a:t>
            </a:r>
            <a:r>
              <a:rPr lang="en-GB" dirty="0" err="1">
                <a:solidFill>
                  <a:srgbClr val="404040"/>
                </a:solidFill>
                <a:latin typeface="Open Sans"/>
              </a:rPr>
              <a:t>dovoljno</a:t>
            </a:r>
            <a:r>
              <a:rPr lang="en-GB" dirty="0">
                <a:solidFill>
                  <a:srgbClr val="404040"/>
                </a:solidFill>
                <a:latin typeface="Open Sans"/>
              </a:rPr>
              <a:t> </a:t>
            </a:r>
            <a:r>
              <a:rPr lang="en-GB" dirty="0" err="1">
                <a:solidFill>
                  <a:srgbClr val="404040"/>
                </a:solidFill>
                <a:latin typeface="Open Sans"/>
              </a:rPr>
              <a:t>kiseline</a:t>
            </a:r>
            <a:r>
              <a:rPr lang="en-GB" dirty="0">
                <a:solidFill>
                  <a:srgbClr val="404040"/>
                </a:solidFill>
                <a:latin typeface="Open Sans"/>
              </a:rPr>
              <a:t>. </a:t>
            </a:r>
            <a:r>
              <a:rPr lang="en-GB" dirty="0" err="1">
                <a:solidFill>
                  <a:srgbClr val="404040"/>
                </a:solidFill>
                <a:latin typeface="Open Sans"/>
              </a:rPr>
              <a:t>Ako</a:t>
            </a:r>
            <a:r>
              <a:rPr lang="en-GB" dirty="0">
                <a:solidFill>
                  <a:srgbClr val="404040"/>
                </a:solidFill>
                <a:latin typeface="Open Sans"/>
              </a:rPr>
              <a:t> je </a:t>
            </a:r>
            <a:r>
              <a:rPr lang="en-GB" dirty="0" err="1">
                <a:solidFill>
                  <a:srgbClr val="404040"/>
                </a:solidFill>
                <a:latin typeface="Open Sans"/>
              </a:rPr>
              <a:t>jaje</a:t>
            </a:r>
            <a:r>
              <a:rPr lang="en-GB" dirty="0">
                <a:solidFill>
                  <a:srgbClr val="404040"/>
                </a:solidFill>
                <a:latin typeface="Open Sans"/>
              </a:rPr>
              <a:t> </a:t>
            </a:r>
            <a:r>
              <a:rPr lang="en-GB" dirty="0" err="1">
                <a:solidFill>
                  <a:srgbClr val="404040"/>
                </a:solidFill>
                <a:latin typeface="Open Sans"/>
              </a:rPr>
              <a:t>svježe</a:t>
            </a:r>
            <a:r>
              <a:rPr lang="en-GB" dirty="0">
                <a:solidFill>
                  <a:srgbClr val="404040"/>
                </a:solidFill>
                <a:latin typeface="Open Sans"/>
              </a:rPr>
              <a:t>, </a:t>
            </a:r>
            <a:r>
              <a:rPr lang="en-GB" dirty="0" err="1">
                <a:solidFill>
                  <a:srgbClr val="404040"/>
                </a:solidFill>
                <a:latin typeface="Open Sans"/>
              </a:rPr>
              <a:t>najvjerojatnije</a:t>
            </a:r>
            <a:r>
              <a:rPr lang="en-GB" dirty="0">
                <a:solidFill>
                  <a:srgbClr val="404040"/>
                </a:solidFill>
                <a:latin typeface="Open Sans"/>
              </a:rPr>
              <a:t> </a:t>
            </a:r>
            <a:r>
              <a:rPr lang="en-GB" dirty="0" err="1">
                <a:solidFill>
                  <a:srgbClr val="404040"/>
                </a:solidFill>
                <a:latin typeface="Open Sans"/>
              </a:rPr>
              <a:t>će</a:t>
            </a:r>
            <a:r>
              <a:rPr lang="en-GB" dirty="0">
                <a:solidFill>
                  <a:srgbClr val="404040"/>
                </a:solidFill>
                <a:latin typeface="Open Sans"/>
              </a:rPr>
              <a:t> </a:t>
            </a:r>
            <a:r>
              <a:rPr lang="en-GB" dirty="0" err="1">
                <a:solidFill>
                  <a:srgbClr val="404040"/>
                </a:solidFill>
                <a:latin typeface="Open Sans"/>
              </a:rPr>
              <a:t>isplivati</a:t>
            </a:r>
            <a:r>
              <a:rPr lang="en-GB" dirty="0">
                <a:solidFill>
                  <a:srgbClr val="404040"/>
                </a:solidFill>
                <a:latin typeface="Open Sans"/>
              </a:rPr>
              <a:t> </a:t>
            </a:r>
            <a:r>
              <a:rPr lang="en-GB" dirty="0" err="1">
                <a:solidFill>
                  <a:srgbClr val="404040"/>
                </a:solidFill>
                <a:latin typeface="Open Sans"/>
              </a:rPr>
              <a:t>na</a:t>
            </a:r>
            <a:r>
              <a:rPr lang="en-GB" dirty="0">
                <a:solidFill>
                  <a:srgbClr val="404040"/>
                </a:solidFill>
                <a:latin typeface="Open Sans"/>
              </a:rPr>
              <a:t> </a:t>
            </a:r>
            <a:r>
              <a:rPr lang="en-GB" dirty="0" err="1">
                <a:solidFill>
                  <a:srgbClr val="404040"/>
                </a:solidFill>
                <a:latin typeface="Open Sans"/>
              </a:rPr>
              <a:t>površinu</a:t>
            </a:r>
            <a:r>
              <a:rPr lang="en-GB" dirty="0">
                <a:solidFill>
                  <a:srgbClr val="404040"/>
                </a:solidFill>
                <a:latin typeface="Open Sans"/>
              </a:rPr>
              <a:t> pa je dobro da </a:t>
            </a:r>
            <a:r>
              <a:rPr lang="en-GB" dirty="0" err="1">
                <a:solidFill>
                  <a:srgbClr val="404040"/>
                </a:solidFill>
                <a:latin typeface="Open Sans"/>
              </a:rPr>
              <a:t>ga</a:t>
            </a:r>
            <a:r>
              <a:rPr lang="en-GB" dirty="0">
                <a:solidFill>
                  <a:srgbClr val="404040"/>
                </a:solidFill>
                <a:latin typeface="Open Sans"/>
              </a:rPr>
              <a:t> </a:t>
            </a:r>
            <a:r>
              <a:rPr lang="en-GB" dirty="0" err="1">
                <a:solidFill>
                  <a:srgbClr val="404040"/>
                </a:solidFill>
                <a:latin typeface="Open Sans"/>
              </a:rPr>
              <a:t>barem</a:t>
            </a:r>
            <a:r>
              <a:rPr lang="en-GB" dirty="0">
                <a:solidFill>
                  <a:srgbClr val="404040"/>
                </a:solidFill>
                <a:latin typeface="Open Sans"/>
              </a:rPr>
              <a:t> </a:t>
            </a:r>
            <a:r>
              <a:rPr lang="en-GB" dirty="0" err="1">
                <a:solidFill>
                  <a:srgbClr val="404040"/>
                </a:solidFill>
                <a:latin typeface="Open Sans"/>
              </a:rPr>
              <a:t>jednom</a:t>
            </a:r>
            <a:r>
              <a:rPr lang="en-GB" dirty="0">
                <a:solidFill>
                  <a:srgbClr val="404040"/>
                </a:solidFill>
                <a:latin typeface="Open Sans"/>
              </a:rPr>
              <a:t> </a:t>
            </a:r>
            <a:r>
              <a:rPr lang="en-GB" dirty="0" err="1">
                <a:solidFill>
                  <a:srgbClr val="404040"/>
                </a:solidFill>
                <a:latin typeface="Open Sans"/>
              </a:rPr>
              <a:t>lagano</a:t>
            </a:r>
            <a:r>
              <a:rPr lang="en-GB" dirty="0">
                <a:solidFill>
                  <a:srgbClr val="404040"/>
                </a:solidFill>
                <a:latin typeface="Open Sans"/>
              </a:rPr>
              <a:t> </a:t>
            </a:r>
            <a:r>
              <a:rPr lang="en-GB" dirty="0" err="1">
                <a:solidFill>
                  <a:srgbClr val="404040"/>
                </a:solidFill>
                <a:latin typeface="Open Sans"/>
              </a:rPr>
              <a:t>pomaknete</a:t>
            </a:r>
            <a:r>
              <a:rPr lang="en-GB" dirty="0">
                <a:solidFill>
                  <a:srgbClr val="404040"/>
                </a:solidFill>
                <a:latin typeface="Open Sans"/>
              </a:rPr>
              <a:t> u </a:t>
            </a:r>
            <a:r>
              <a:rPr lang="en-GB" dirty="0" err="1">
                <a:solidFill>
                  <a:srgbClr val="404040"/>
                </a:solidFill>
                <a:latin typeface="Open Sans"/>
              </a:rPr>
              <a:t>čaši</a:t>
            </a:r>
            <a:r>
              <a:rPr lang="en-GB" dirty="0">
                <a:solidFill>
                  <a:srgbClr val="404040"/>
                </a:solidFill>
                <a:latin typeface="Open Sans"/>
              </a:rPr>
              <a:t> da se </a:t>
            </a:r>
            <a:r>
              <a:rPr lang="en-GB" dirty="0" err="1">
                <a:solidFill>
                  <a:srgbClr val="404040"/>
                </a:solidFill>
                <a:latin typeface="Open Sans"/>
              </a:rPr>
              <a:t>ljuska</a:t>
            </a:r>
            <a:r>
              <a:rPr lang="en-GB" dirty="0">
                <a:solidFill>
                  <a:srgbClr val="404040"/>
                </a:solidFill>
                <a:latin typeface="Open Sans"/>
              </a:rPr>
              <a:t> dobro </a:t>
            </a:r>
            <a:r>
              <a:rPr lang="en-GB" dirty="0" err="1">
                <a:solidFill>
                  <a:srgbClr val="404040"/>
                </a:solidFill>
                <a:latin typeface="Open Sans"/>
              </a:rPr>
              <a:t>razgradi</a:t>
            </a:r>
            <a:r>
              <a:rPr lang="en-GB" dirty="0">
                <a:solidFill>
                  <a:srgbClr val="404040"/>
                </a:solidFill>
                <a:latin typeface="Open Sans"/>
              </a:rPr>
              <a:t> </a:t>
            </a:r>
            <a:r>
              <a:rPr lang="en-GB" dirty="0" err="1">
                <a:solidFill>
                  <a:srgbClr val="404040"/>
                </a:solidFill>
                <a:latin typeface="Open Sans"/>
              </a:rPr>
              <a:t>sa</a:t>
            </a:r>
            <a:r>
              <a:rPr lang="en-GB" dirty="0">
                <a:solidFill>
                  <a:srgbClr val="404040"/>
                </a:solidFill>
                <a:latin typeface="Open Sans"/>
              </a:rPr>
              <a:t> </a:t>
            </a:r>
            <a:r>
              <a:rPr lang="en-GB" dirty="0" err="1">
                <a:solidFill>
                  <a:srgbClr val="404040"/>
                </a:solidFill>
                <a:latin typeface="Open Sans"/>
              </a:rPr>
              <a:t>svih</a:t>
            </a:r>
            <a:r>
              <a:rPr lang="en-GB" dirty="0">
                <a:solidFill>
                  <a:srgbClr val="404040"/>
                </a:solidFill>
                <a:latin typeface="Open Sans"/>
              </a:rPr>
              <a:t> </a:t>
            </a:r>
            <a:r>
              <a:rPr lang="en-GB" dirty="0" err="1">
                <a:solidFill>
                  <a:srgbClr val="404040"/>
                </a:solidFill>
                <a:latin typeface="Open Sans"/>
              </a:rPr>
              <a:t>strana</a:t>
            </a:r>
            <a:r>
              <a:rPr lang="en-GB" dirty="0">
                <a:solidFill>
                  <a:srgbClr val="404040"/>
                </a:solidFill>
                <a:latin typeface="Open Sans"/>
              </a:rPr>
              <a:t>.</a:t>
            </a:r>
          </a:p>
          <a:p>
            <a:pPr fontAlgn="base">
              <a:buFont typeface="+mj-lt"/>
              <a:buAutoNum type="arabicPeriod"/>
            </a:pPr>
            <a:r>
              <a:rPr lang="en-GB" dirty="0" err="1">
                <a:solidFill>
                  <a:srgbClr val="404040"/>
                </a:solidFill>
                <a:latin typeface="Open Sans"/>
              </a:rPr>
              <a:t>Nakon</a:t>
            </a:r>
            <a:r>
              <a:rPr lang="en-GB" dirty="0">
                <a:solidFill>
                  <a:srgbClr val="404040"/>
                </a:solidFill>
                <a:latin typeface="Open Sans"/>
              </a:rPr>
              <a:t> </a:t>
            </a:r>
            <a:r>
              <a:rPr lang="en-GB" dirty="0" err="1">
                <a:solidFill>
                  <a:srgbClr val="404040"/>
                </a:solidFill>
                <a:latin typeface="Open Sans"/>
              </a:rPr>
              <a:t>što</a:t>
            </a:r>
            <a:r>
              <a:rPr lang="en-GB" dirty="0">
                <a:solidFill>
                  <a:srgbClr val="404040"/>
                </a:solidFill>
                <a:latin typeface="Open Sans"/>
              </a:rPr>
              <a:t> se </a:t>
            </a:r>
            <a:r>
              <a:rPr lang="en-GB" dirty="0" err="1">
                <a:solidFill>
                  <a:srgbClr val="404040"/>
                </a:solidFill>
                <a:latin typeface="Open Sans"/>
              </a:rPr>
              <a:t>ljuska</a:t>
            </a:r>
            <a:r>
              <a:rPr lang="en-GB" dirty="0">
                <a:solidFill>
                  <a:srgbClr val="404040"/>
                </a:solidFill>
                <a:latin typeface="Open Sans"/>
              </a:rPr>
              <a:t> </a:t>
            </a:r>
            <a:r>
              <a:rPr lang="en-GB" dirty="0" err="1">
                <a:solidFill>
                  <a:srgbClr val="404040"/>
                </a:solidFill>
                <a:latin typeface="Open Sans"/>
              </a:rPr>
              <a:t>razradila</a:t>
            </a:r>
            <a:r>
              <a:rPr lang="en-GB" dirty="0">
                <a:solidFill>
                  <a:srgbClr val="404040"/>
                </a:solidFill>
                <a:latin typeface="Open Sans"/>
              </a:rPr>
              <a:t>, </a:t>
            </a:r>
            <a:r>
              <a:rPr lang="en-GB" dirty="0" err="1">
                <a:solidFill>
                  <a:srgbClr val="404040"/>
                </a:solidFill>
                <a:latin typeface="Open Sans"/>
              </a:rPr>
              <a:t>izvadite</a:t>
            </a:r>
            <a:r>
              <a:rPr lang="en-GB" dirty="0">
                <a:solidFill>
                  <a:srgbClr val="404040"/>
                </a:solidFill>
                <a:latin typeface="Open Sans"/>
              </a:rPr>
              <a:t> </a:t>
            </a:r>
            <a:r>
              <a:rPr lang="en-GB" dirty="0" err="1">
                <a:solidFill>
                  <a:srgbClr val="404040"/>
                </a:solidFill>
                <a:latin typeface="Open Sans"/>
              </a:rPr>
              <a:t>jaje</a:t>
            </a:r>
            <a:r>
              <a:rPr lang="en-GB" dirty="0">
                <a:solidFill>
                  <a:srgbClr val="404040"/>
                </a:solidFill>
                <a:latin typeface="Open Sans"/>
              </a:rPr>
              <a:t> </a:t>
            </a:r>
            <a:r>
              <a:rPr lang="en-GB" dirty="0" err="1">
                <a:solidFill>
                  <a:srgbClr val="404040"/>
                </a:solidFill>
                <a:latin typeface="Open Sans"/>
              </a:rPr>
              <a:t>iz</a:t>
            </a:r>
            <a:r>
              <a:rPr lang="en-GB" dirty="0">
                <a:solidFill>
                  <a:srgbClr val="404040"/>
                </a:solidFill>
                <a:latin typeface="Open Sans"/>
              </a:rPr>
              <a:t> </a:t>
            </a:r>
            <a:r>
              <a:rPr lang="en-GB" dirty="0" err="1">
                <a:solidFill>
                  <a:srgbClr val="404040"/>
                </a:solidFill>
                <a:latin typeface="Open Sans"/>
              </a:rPr>
              <a:t>čaše</a:t>
            </a:r>
            <a:r>
              <a:rPr lang="en-GB" dirty="0">
                <a:solidFill>
                  <a:srgbClr val="404040"/>
                </a:solidFill>
                <a:latin typeface="Open Sans"/>
              </a:rPr>
              <a:t> </a:t>
            </a:r>
            <a:r>
              <a:rPr lang="en-GB" dirty="0" err="1">
                <a:solidFill>
                  <a:srgbClr val="404040"/>
                </a:solidFill>
                <a:latin typeface="Open Sans"/>
              </a:rPr>
              <a:t>i</a:t>
            </a:r>
            <a:r>
              <a:rPr lang="en-GB" dirty="0">
                <a:solidFill>
                  <a:srgbClr val="404040"/>
                </a:solidFill>
                <a:latin typeface="Open Sans"/>
              </a:rPr>
              <a:t> </a:t>
            </a:r>
            <a:r>
              <a:rPr lang="en-GB" dirty="0" err="1">
                <a:solidFill>
                  <a:srgbClr val="404040"/>
                </a:solidFill>
                <a:latin typeface="Open Sans"/>
              </a:rPr>
              <a:t>lagano</a:t>
            </a:r>
            <a:r>
              <a:rPr lang="en-GB" dirty="0">
                <a:solidFill>
                  <a:srgbClr val="404040"/>
                </a:solidFill>
                <a:latin typeface="Open Sans"/>
              </a:rPr>
              <a:t> </a:t>
            </a:r>
            <a:r>
              <a:rPr lang="en-GB" dirty="0" err="1">
                <a:solidFill>
                  <a:srgbClr val="404040"/>
                </a:solidFill>
                <a:latin typeface="Open Sans"/>
              </a:rPr>
              <a:t>ga</a:t>
            </a:r>
            <a:r>
              <a:rPr lang="en-GB" dirty="0">
                <a:solidFill>
                  <a:srgbClr val="404040"/>
                </a:solidFill>
                <a:latin typeface="Open Sans"/>
              </a:rPr>
              <a:t> </a:t>
            </a:r>
            <a:r>
              <a:rPr lang="en-GB" dirty="0" err="1">
                <a:solidFill>
                  <a:srgbClr val="404040"/>
                </a:solidFill>
                <a:latin typeface="Open Sans"/>
              </a:rPr>
              <a:t>isperite</a:t>
            </a:r>
            <a:r>
              <a:rPr lang="en-GB" dirty="0">
                <a:solidFill>
                  <a:srgbClr val="404040"/>
                </a:solidFill>
                <a:latin typeface="Open Sans"/>
              </a:rPr>
              <a:t> pod </a:t>
            </a:r>
            <a:r>
              <a:rPr lang="en-GB" dirty="0" err="1">
                <a:solidFill>
                  <a:srgbClr val="404040"/>
                </a:solidFill>
                <a:latin typeface="Open Sans"/>
              </a:rPr>
              <a:t>mlazom</a:t>
            </a:r>
            <a:r>
              <a:rPr lang="en-GB" dirty="0">
                <a:solidFill>
                  <a:srgbClr val="404040"/>
                </a:solidFill>
                <a:latin typeface="Open Sans"/>
              </a:rPr>
              <a:t> </a:t>
            </a:r>
            <a:r>
              <a:rPr lang="en-GB" dirty="0" err="1">
                <a:solidFill>
                  <a:srgbClr val="404040"/>
                </a:solidFill>
                <a:latin typeface="Open Sans"/>
              </a:rPr>
              <a:t>vode</a:t>
            </a:r>
            <a:r>
              <a:rPr lang="en-GB" dirty="0">
                <a:solidFill>
                  <a:srgbClr val="404040"/>
                </a:solidFill>
                <a:latin typeface="Open Sans"/>
              </a:rPr>
              <a:t>.</a:t>
            </a:r>
            <a:endParaRPr lang="en-GB" b="0" i="0" dirty="0">
              <a:solidFill>
                <a:srgbClr val="404040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65166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3968E-1F3B-413B-B31E-4967AF05E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Video:</a:t>
            </a:r>
          </a:p>
        </p:txBody>
      </p:sp>
      <p:pic>
        <p:nvPicPr>
          <p:cNvPr id="5" name="97423585_167880197973718_2519012668589735936_n.mp4" descr="97423585_167880197973718_2519012668589735936_n.mp4">
            <a:hlinkClick r:id="" action="ppaction://media"/>
            <a:extLst>
              <a:ext uri="{FF2B5EF4-FFF2-40B4-BE49-F238E27FC236}">
                <a16:creationId xmlns:a16="http://schemas.microsoft.com/office/drawing/2014/main" id="{EF7013CC-EC50-9D45-919F-E80C057B454B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27263" y="1825625"/>
            <a:ext cx="7735887" cy="4351338"/>
          </a:xfrm>
        </p:spPr>
      </p:pic>
    </p:spTree>
    <p:extLst>
      <p:ext uri="{BB962C8B-B14F-4D97-AF65-F5344CB8AC3E}">
        <p14:creationId xmlns:p14="http://schemas.microsoft.com/office/powerpoint/2010/main" val="319017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128</Words>
  <Application>Microsoft Office PowerPoint</Application>
  <PresentationFormat>Widescreen</PresentationFormat>
  <Paragraphs>15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Open Sans</vt:lpstr>
      <vt:lpstr>Times New Roman</vt:lpstr>
      <vt:lpstr>Office Theme</vt:lpstr>
      <vt:lpstr>Elastično jaje koje svijetli</vt:lpstr>
      <vt:lpstr>POTREBAN MATERIJAL</vt:lpstr>
      <vt:lpstr>UPUSTVA ZA RAD</vt:lpstr>
      <vt:lpstr>Video: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VULKAN I LAVA</dc:title>
  <dc:creator>Adnela Hamzakadic</dc:creator>
  <cp:lastModifiedBy>1</cp:lastModifiedBy>
  <cp:revision>6</cp:revision>
  <dcterms:created xsi:type="dcterms:W3CDTF">2019-12-01T20:51:26Z</dcterms:created>
  <dcterms:modified xsi:type="dcterms:W3CDTF">2020-05-27T14:47:56Z</dcterms:modified>
</cp:coreProperties>
</file>