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FF"/>
    <a:srgbClr val="FFCC00"/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0"/>
          <p:cNvGrpSpPr/>
          <p:nvPr/>
        </p:nvGrpSpPr>
        <p:grpSpPr>
          <a:xfrm>
            <a:off x="1" y="0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2953E401-BE4D-4260-B1DC-B14DB1A96AAB}" type="datetime1">
              <a:rPr lang="hr-HR" noProof="0" smtClean="0"/>
              <a:pPr/>
              <a:t>8.5.2020</a:t>
            </a:fld>
            <a:endParaRPr lang="hr-H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pPr rtl="0"/>
            <a:r>
              <a:rPr lang="hr-HR" noProof="0" smtClean="0"/>
              <a:t>Dodajte podnožje</a:t>
            </a:r>
            <a:endParaRPr lang="hr-H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pPr rtl="0"/>
            <a:fld id="{EB37DED6-D4C7-42EE-AB49-D2E39E64FDE4}" type="slidenum">
              <a:rPr lang="hr-HR" noProof="0" smtClean="0"/>
              <a:pPr rtl="0"/>
              <a:t>‹#›</a:t>
            </a:fld>
            <a:endParaRPr lang="hr-HR" noProof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2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3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59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6"/>
            <a:ext cx="7429500" cy="1477961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0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59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9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E86B-77CB-47E3-9DA4-035A95C392B7}" type="datetimeFigureOut">
              <a:rPr lang="sr-Latn-CS" smtClean="0"/>
              <a:pPr/>
              <a:t>8.5.2020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49D80-5F10-454D-9099-3C91B8A2F13E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00100" y="785794"/>
            <a:ext cx="7072362" cy="3000396"/>
          </a:xfrm>
        </p:spPr>
        <p:txBody>
          <a:bodyPr>
            <a:normAutofit/>
          </a:bodyPr>
          <a:lstStyle/>
          <a:p>
            <a:pPr algn="ctr"/>
            <a:r>
              <a:rPr lang="hr-HR" sz="7200" b="1" dirty="0" smtClean="0">
                <a:solidFill>
                  <a:schemeClr val="accent1">
                    <a:lumMod val="75000"/>
                  </a:schemeClr>
                </a:solidFill>
              </a:rPr>
              <a:t>Paralelnost &amp; okomitost</a:t>
            </a:r>
            <a:endParaRPr lang="hr-HR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928794" y="4929198"/>
            <a:ext cx="7059682" cy="172879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hr-HR" sz="4400" b="1" dirty="0" smtClean="0">
                <a:solidFill>
                  <a:srgbClr val="FFFF00"/>
                </a:solidFill>
              </a:rPr>
              <a:t>Marta </a:t>
            </a:r>
            <a:r>
              <a:rPr lang="hr-HR" sz="4400" b="1" dirty="0" smtClean="0">
                <a:solidFill>
                  <a:srgbClr val="FFFF00"/>
                </a:solidFill>
              </a:rPr>
              <a:t>Primorac</a:t>
            </a:r>
          </a:p>
          <a:p>
            <a:pPr algn="r"/>
            <a:endParaRPr lang="hr-HR" b="1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/>
            <a:endParaRPr lang="hr-HR" b="1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hr-H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Ožujak </a:t>
            </a:r>
            <a:r>
              <a:rPr lang="hr-H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2018.</a:t>
            </a:r>
            <a:endParaRPr lang="hr-H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7224" y="0"/>
            <a:ext cx="7429499" cy="738780"/>
          </a:xfrm>
        </p:spPr>
        <p:txBody>
          <a:bodyPr/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008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Primijetimo kako nije dovoljno da pravac p bude okomit na jedan pravac ravnine koji prolazi </a:t>
            </a:r>
            <a:r>
              <a:rPr lang="hr-HR" sz="3200" b="1" dirty="0" err="1" smtClean="0">
                <a:solidFill>
                  <a:srgbClr val="FF0000"/>
                </a:solidFill>
              </a:rPr>
              <a:t>prohodištem</a:t>
            </a:r>
            <a:r>
              <a:rPr lang="hr-HR" sz="3200" b="1" dirty="0" smtClean="0">
                <a:solidFill>
                  <a:srgbClr val="FF0000"/>
                </a:solidFill>
              </a:rPr>
              <a:t>. Naime, svaki je pravac koji probada ravninu okomit na neki pravac te ravnine koji prolazi </a:t>
            </a:r>
            <a:r>
              <a:rPr lang="hr-HR" sz="3200" b="1" dirty="0" err="1" smtClean="0">
                <a:solidFill>
                  <a:srgbClr val="FF0000"/>
                </a:solidFill>
              </a:rPr>
              <a:t>prohodištem</a:t>
            </a:r>
            <a:r>
              <a:rPr lang="hr-HR" sz="3200" b="1" dirty="0" smtClean="0">
                <a:solidFill>
                  <a:srgbClr val="FF0000"/>
                </a:solidFill>
              </a:rPr>
              <a:t>.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5" name="Slika 4" descr="okomitost.jpg"/>
          <p:cNvPicPr>
            <a:picLocks noChangeAspect="1"/>
          </p:cNvPicPr>
          <p:nvPr/>
        </p:nvPicPr>
        <p:blipFill>
          <a:blip r:embed="rId2">
            <a:lum contrast="40000"/>
          </a:blip>
          <a:srcRect l="23695" t="10989" r="23763" b="22527"/>
          <a:stretch>
            <a:fillRect/>
          </a:stretch>
        </p:blipFill>
        <p:spPr>
          <a:xfrm>
            <a:off x="2643174" y="3264828"/>
            <a:ext cx="3786214" cy="359317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flipV="1">
            <a:off x="856059" y="142852"/>
            <a:ext cx="7429499" cy="71438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1" cy="65722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Relacija okomitosti čuva se među paralelnim pravcima i ravninama. Iskažimo neke tvrdnje čiji je zor potpuno jasan pa ih nećemo strogo dokazivati.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Relacije paralenih pravaca i ravnina.jpg"/>
          <p:cNvPicPr>
            <a:picLocks noChangeAspect="1"/>
          </p:cNvPicPr>
          <p:nvPr/>
        </p:nvPicPr>
        <p:blipFill>
          <a:blip r:embed="rId2">
            <a:lum contrast="40000"/>
          </a:blip>
          <a:srcRect l="24726" t="32967" r="10370" b="12087"/>
          <a:stretch>
            <a:fillRect/>
          </a:stretch>
        </p:blipFill>
        <p:spPr>
          <a:xfrm>
            <a:off x="1785918" y="2857496"/>
            <a:ext cx="5582880" cy="354468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29683" cy="1285884"/>
          </a:xfrm>
        </p:spPr>
        <p:txBody>
          <a:bodyPr>
            <a:normAutofit/>
          </a:bodyPr>
          <a:lstStyle/>
          <a:p>
            <a:pPr algn="ctr"/>
            <a:r>
              <a:rPr lang="hr-HR" sz="4400" b="1" dirty="0" smtClean="0">
                <a:solidFill>
                  <a:schemeClr val="accent1">
                    <a:lumMod val="75000"/>
                  </a:schemeClr>
                </a:solidFill>
              </a:rPr>
              <a:t>Paralelnost i okomitost</a:t>
            </a:r>
            <a:endParaRPr lang="hr-H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478634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- Ako je pravac okomit na ravninu, onda je svaki pravac paralelan s njim okomit na ravninu.</a:t>
            </a:r>
          </a:p>
          <a:p>
            <a:pPr algn="just"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- Dva pravca okomita na ravninu su paralelna.</a:t>
            </a:r>
          </a:p>
          <a:p>
            <a:pPr algn="just"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- Pravac okomit na ravninu okomit je na svaku ravninu paralelnu s njom.</a:t>
            </a:r>
          </a:p>
          <a:p>
            <a:pPr>
              <a:buNone/>
            </a:pP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Rezervirano mjesto sadržaja 3" descr="20180311_000901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rcRect l="5785" t="31634" r="7437" b="18411"/>
          <a:stretch>
            <a:fillRect/>
          </a:stretch>
        </p:blipFill>
        <p:spPr>
          <a:xfrm>
            <a:off x="1785918" y="4714884"/>
            <a:ext cx="5572164" cy="1804320"/>
          </a:xfrm>
          <a:prstGeom prst="round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5" cy="1500198"/>
          </a:xfrm>
        </p:spPr>
        <p:txBody>
          <a:bodyPr>
            <a:normAutofit/>
          </a:bodyPr>
          <a:lstStyle/>
          <a:p>
            <a:pPr algn="ctr"/>
            <a:r>
              <a:rPr lang="hr-HR" sz="4400" b="1" dirty="0" smtClean="0">
                <a:solidFill>
                  <a:schemeClr val="accent1">
                    <a:lumMod val="75000"/>
                  </a:schemeClr>
                </a:solidFill>
              </a:rPr>
              <a:t>Paralelnost je tranzitivna relacija</a:t>
            </a:r>
            <a:endParaRPr lang="hr-H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zervirano mjesto sadržaja 5"/>
          <p:cNvSpPr>
            <a:spLocks noGrp="1"/>
          </p:cNvSpPr>
          <p:nvPr>
            <p:ph idx="1"/>
          </p:nvPr>
        </p:nvSpPr>
        <p:spPr>
          <a:xfrm>
            <a:off x="428596" y="1500174"/>
            <a:ext cx="8072493" cy="4291027"/>
          </a:xfrm>
        </p:spPr>
        <p:txBody>
          <a:bodyPr/>
          <a:lstStyle/>
          <a:p>
            <a:r>
              <a:rPr lang="hr-HR" dirty="0" smtClean="0"/>
              <a:t> </a:t>
            </a:r>
            <a:endParaRPr lang="hr-HR" dirty="0"/>
          </a:p>
        </p:txBody>
      </p:sp>
      <p:pic>
        <p:nvPicPr>
          <p:cNvPr id="8" name="Slika 7" descr="Screenshot_2018-03-10-23-45-53.pn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24678" t="29439" r="22825" b="57291"/>
          <a:stretch>
            <a:fillRect/>
          </a:stretch>
        </p:blipFill>
        <p:spPr>
          <a:xfrm>
            <a:off x="928662" y="2000240"/>
            <a:ext cx="7295350" cy="4097694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86808" cy="1357322"/>
          </a:xfrm>
        </p:spPr>
        <p:txBody>
          <a:bodyPr>
            <a:normAutofit/>
          </a:bodyPr>
          <a:lstStyle/>
          <a:p>
            <a:pPr algn="ctr"/>
            <a:r>
              <a:rPr lang="hr-HR" sz="4400" b="1" dirty="0" smtClean="0">
                <a:solidFill>
                  <a:schemeClr val="accent1">
                    <a:lumMod val="75000"/>
                  </a:schemeClr>
                </a:solidFill>
              </a:rPr>
              <a:t>OKOmitost dviju ravnina</a:t>
            </a:r>
            <a:endParaRPr lang="hr-H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Rezervirano mjesto sadržaja 8" descr="20180311_002054~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500034" y="1928802"/>
            <a:ext cx="8286808" cy="1928826"/>
          </a:xfrm>
        </p:spPr>
      </p:pic>
    </p:spTree>
  </p:cSld>
  <p:clrMapOvr>
    <a:masterClrMapping/>
  </p:clrMapOvr>
  <p:transition spd="med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flipV="1">
            <a:off x="856059" y="142852"/>
            <a:ext cx="7429499" cy="285752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 </a:t>
            </a:r>
            <a:endParaRPr lang="hr-HR" dirty="0"/>
          </a:p>
        </p:txBody>
      </p:sp>
      <p:pic>
        <p:nvPicPr>
          <p:cNvPr id="4" name="Rezervirano mjesto sadržaja 3" descr="20180311_00123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40000"/>
          </a:blip>
          <a:srcRect l="3361" t="1581" b="1581"/>
          <a:stretch>
            <a:fillRect/>
          </a:stretch>
        </p:blipFill>
        <p:spPr>
          <a:xfrm>
            <a:off x="357158" y="571480"/>
            <a:ext cx="8331079" cy="5143536"/>
          </a:xfrm>
        </p:spPr>
      </p:pic>
    </p:spTree>
  </p:cSld>
  <p:clrMapOvr>
    <a:masterClrMapping/>
  </p:clrMapOvr>
  <p:transition spd="med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7" y="142852"/>
            <a:ext cx="8429684" cy="1071570"/>
          </a:xfrm>
        </p:spPr>
        <p:txBody>
          <a:bodyPr>
            <a:normAutofit/>
          </a:bodyPr>
          <a:lstStyle/>
          <a:p>
            <a:pPr algn="ctr"/>
            <a:r>
              <a:rPr lang="hr-HR" sz="4400" b="1" dirty="0" smtClean="0">
                <a:solidFill>
                  <a:schemeClr val="accent1">
                    <a:lumMod val="75000"/>
                  </a:schemeClr>
                </a:solidFill>
              </a:rPr>
              <a:t>Svojstvo okomitosti</a:t>
            </a:r>
            <a:endParaRPr lang="hr-H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Rezervirano mjesto sadržaja 3" descr="20180311_001746~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214282" y="1714488"/>
            <a:ext cx="8643937" cy="1500198"/>
          </a:xfrm>
        </p:spPr>
      </p:pic>
    </p:spTree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715435" cy="1357322"/>
          </a:xfrm>
        </p:spPr>
        <p:txBody>
          <a:bodyPr>
            <a:normAutofit/>
          </a:bodyPr>
          <a:lstStyle/>
          <a:p>
            <a:pPr algn="ctr"/>
            <a:r>
              <a:rPr lang="hr-HR" sz="4400" b="1" dirty="0" smtClean="0">
                <a:solidFill>
                  <a:schemeClr val="accent1">
                    <a:lumMod val="75000"/>
                  </a:schemeClr>
                </a:solidFill>
              </a:rPr>
              <a:t>Paralelnost pravca i ravnine</a:t>
            </a:r>
            <a:endParaRPr lang="hr-H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500174"/>
            <a:ext cx="8643997" cy="46434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Pravac je paralelan s ravninom onda i samo onda ako je paralelan s nekim pravcem koji leži u toj ravnini.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paralelnost-i-okomitost-pravca-i-ravnine.jpg"/>
          <p:cNvPicPr>
            <a:picLocks noChangeAspect="1"/>
          </p:cNvPicPr>
          <p:nvPr/>
        </p:nvPicPr>
        <p:blipFill>
          <a:blip r:embed="rId2">
            <a:lum contrast="30000"/>
          </a:blip>
          <a:srcRect l="24826" t="31359" r="26829" b="26829"/>
          <a:stretch>
            <a:fillRect/>
          </a:stretch>
        </p:blipFill>
        <p:spPr>
          <a:xfrm>
            <a:off x="1928794" y="3407762"/>
            <a:ext cx="4786346" cy="310465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72559" cy="1571636"/>
          </a:xfrm>
        </p:spPr>
        <p:txBody>
          <a:bodyPr>
            <a:normAutofit fontScale="90000"/>
          </a:bodyPr>
          <a:lstStyle/>
          <a:p>
            <a:r>
              <a:rPr lang="hr-HR" sz="4400" b="1" dirty="0" smtClean="0">
                <a:solidFill>
                  <a:schemeClr val="accent1">
                    <a:lumMod val="75000"/>
                  </a:schemeClr>
                </a:solidFill>
              </a:rPr>
              <a:t>Zadatak 1. </a:t>
            </a:r>
            <a:r>
              <a:rPr lang="hr-HR" sz="3200" b="1" dirty="0" smtClean="0">
                <a:solidFill>
                  <a:schemeClr val="bg1"/>
                </a:solidFill>
              </a:rPr>
              <a:t>Neka je dan kvadar abcda</a:t>
            </a:r>
            <a:r>
              <a:rPr lang="hr-HR" sz="1600" b="1" dirty="0" smtClean="0">
                <a:solidFill>
                  <a:schemeClr val="bg1"/>
                </a:solidFill>
              </a:rPr>
              <a:t>1</a:t>
            </a:r>
            <a:r>
              <a:rPr lang="hr-HR" sz="3200" b="1" dirty="0" smtClean="0">
                <a:solidFill>
                  <a:schemeClr val="bg1"/>
                </a:solidFill>
              </a:rPr>
              <a:t>b</a:t>
            </a:r>
            <a:r>
              <a:rPr lang="hr-HR" sz="1600" b="1" dirty="0" smtClean="0">
                <a:solidFill>
                  <a:schemeClr val="bg1"/>
                </a:solidFill>
              </a:rPr>
              <a:t>1</a:t>
            </a:r>
            <a:r>
              <a:rPr lang="hr-HR" sz="3200" b="1" dirty="0" smtClean="0">
                <a:solidFill>
                  <a:schemeClr val="bg1"/>
                </a:solidFill>
              </a:rPr>
              <a:t>c</a:t>
            </a:r>
            <a:r>
              <a:rPr lang="hr-HR" sz="1600" b="1" dirty="0" smtClean="0">
                <a:solidFill>
                  <a:schemeClr val="bg1"/>
                </a:solidFill>
              </a:rPr>
              <a:t>1</a:t>
            </a:r>
            <a:r>
              <a:rPr lang="hr-HR" sz="3200" b="1" dirty="0" smtClean="0">
                <a:solidFill>
                  <a:schemeClr val="bg1"/>
                </a:solidFill>
              </a:rPr>
              <a:t>d</a:t>
            </a:r>
            <a:r>
              <a:rPr lang="hr-HR" sz="1600" b="1" dirty="0" smtClean="0">
                <a:solidFill>
                  <a:schemeClr val="bg1"/>
                </a:solidFill>
              </a:rPr>
              <a:t>1. </a:t>
            </a:r>
            <a:r>
              <a:rPr lang="hr-HR" sz="3200" b="1" dirty="0" smtClean="0">
                <a:solidFill>
                  <a:schemeClr val="bg1"/>
                </a:solidFill>
              </a:rPr>
              <a:t>Obrazloži točnost sljedećih </a:t>
            </a:r>
            <a:r>
              <a:rPr lang="hr-HR" sz="3200" b="1" dirty="0" err="1" smtClean="0">
                <a:solidFill>
                  <a:schemeClr val="bg1"/>
                </a:solidFill>
              </a:rPr>
              <a:t>tvednji</a:t>
            </a:r>
            <a:endParaRPr lang="hr-HR" sz="3200" b="1" dirty="0">
              <a:solidFill>
                <a:schemeClr val="bg1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785926"/>
            <a:ext cx="8643998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1. Pravac CD paralelan je s ravninama ABB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 i A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B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C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zadatak1.1.jpg"/>
          <p:cNvPicPr>
            <a:picLocks noChangeAspect="1"/>
          </p:cNvPicPr>
          <p:nvPr/>
        </p:nvPicPr>
        <p:blipFill>
          <a:blip r:embed="rId2">
            <a:lum bright="-10000" contrast="40000"/>
          </a:blip>
          <a:srcRect l="25275" t="18406" r="28365" b="23901"/>
          <a:stretch>
            <a:fillRect/>
          </a:stretch>
        </p:blipFill>
        <p:spPr>
          <a:xfrm>
            <a:off x="2143108" y="2714620"/>
            <a:ext cx="3714776" cy="3467124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57159" y="142852"/>
            <a:ext cx="7928400" cy="428628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5720" y="357166"/>
            <a:ext cx="8858279" cy="54340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2. Pravac AA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 paralelan je s ravninama BCC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 i CC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D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zadatak1.2.jpg"/>
          <p:cNvPicPr>
            <a:picLocks noChangeAspect="1"/>
          </p:cNvPicPr>
          <p:nvPr/>
        </p:nvPicPr>
        <p:blipFill>
          <a:blip r:embed="rId2">
            <a:lum bright="-10000" contrast="40000"/>
          </a:blip>
          <a:srcRect l="26305" t="21154" r="28365" b="22527"/>
          <a:stretch>
            <a:fillRect/>
          </a:stretch>
        </p:blipFill>
        <p:spPr>
          <a:xfrm>
            <a:off x="2071670" y="2000240"/>
            <a:ext cx="4143404" cy="3860899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7" y="142852"/>
            <a:ext cx="7856962" cy="785818"/>
          </a:xfrm>
        </p:spPr>
        <p:txBody>
          <a:bodyPr/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2844" y="214290"/>
            <a:ext cx="8715435" cy="6357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3. Pravac B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C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 paralelan je s ravninom A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BC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zadatak1.3.jpg"/>
          <p:cNvPicPr>
            <a:picLocks noChangeAspect="1"/>
          </p:cNvPicPr>
          <p:nvPr/>
        </p:nvPicPr>
        <p:blipFill>
          <a:blip r:embed="rId2">
            <a:lum bright="-10000" contrast="40000"/>
          </a:blip>
          <a:srcRect l="22184" t="18407" r="28365" b="22527"/>
          <a:stretch>
            <a:fillRect/>
          </a:stretch>
        </p:blipFill>
        <p:spPr>
          <a:xfrm>
            <a:off x="2143108" y="1857364"/>
            <a:ext cx="4500594" cy="403178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flipV="1">
            <a:off x="856059" y="214290"/>
            <a:ext cx="7429499" cy="404228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357166"/>
            <a:ext cx="8572559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4. Pravac BC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 paralelan je s ravninom ADD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zadatak1.4.jpg"/>
          <p:cNvPicPr>
            <a:picLocks noChangeAspect="1"/>
          </p:cNvPicPr>
          <p:nvPr/>
        </p:nvPicPr>
        <p:blipFill>
          <a:blip r:embed="rId2">
            <a:lum bright="-10000" contrast="40000"/>
          </a:blip>
          <a:srcRect l="24244" t="18406" r="27335" b="23901"/>
          <a:stretch>
            <a:fillRect/>
          </a:stretch>
        </p:blipFill>
        <p:spPr>
          <a:xfrm>
            <a:off x="2000232" y="1500174"/>
            <a:ext cx="4572032" cy="4085645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3" y="214290"/>
            <a:ext cx="7714086" cy="285752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3" cy="55054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5. Pravac AC paralelan je s ravninom A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r>
              <a:rPr lang="hr-HR" sz="3200" b="1" dirty="0" smtClean="0">
                <a:solidFill>
                  <a:srgbClr val="FF0000"/>
                </a:solidFill>
              </a:rPr>
              <a:t>BC</a:t>
            </a:r>
            <a:r>
              <a:rPr lang="hr-HR" sz="1600" b="1" dirty="0" smtClean="0">
                <a:solidFill>
                  <a:srgbClr val="FF0000"/>
                </a:solidFill>
              </a:rPr>
              <a:t>1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zadtak1.5.jpg"/>
          <p:cNvPicPr>
            <a:picLocks noChangeAspect="1"/>
          </p:cNvPicPr>
          <p:nvPr/>
        </p:nvPicPr>
        <p:blipFill>
          <a:blip r:embed="rId2">
            <a:lum bright="-10000" contrast="40000"/>
          </a:blip>
          <a:srcRect l="24244" t="19780" r="27335" b="23901"/>
          <a:stretch>
            <a:fillRect/>
          </a:stretch>
        </p:blipFill>
        <p:spPr>
          <a:xfrm>
            <a:off x="1989778" y="1785926"/>
            <a:ext cx="4439610" cy="387285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786873" cy="1285884"/>
          </a:xfrm>
        </p:spPr>
        <p:txBody>
          <a:bodyPr>
            <a:normAutofit/>
          </a:bodyPr>
          <a:lstStyle/>
          <a:p>
            <a:pPr algn="ctr"/>
            <a:r>
              <a:rPr lang="hr-HR" sz="4400" b="1" dirty="0" smtClean="0">
                <a:solidFill>
                  <a:schemeClr val="accent1">
                    <a:lumMod val="75000"/>
                  </a:schemeClr>
                </a:solidFill>
              </a:rPr>
              <a:t>Okomitost pravca i ravnine</a:t>
            </a:r>
            <a:endParaRPr lang="hr-H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5720" y="1357298"/>
            <a:ext cx="8572559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Pravac </a:t>
            </a:r>
            <a:r>
              <a:rPr lang="hr-HR" sz="3200" b="1" i="1" dirty="0" smtClean="0">
                <a:solidFill>
                  <a:srgbClr val="FF0000"/>
                </a:solidFill>
              </a:rPr>
              <a:t>p</a:t>
            </a:r>
            <a:r>
              <a:rPr lang="hr-HR" sz="3200" b="1" dirty="0" smtClean="0">
                <a:solidFill>
                  <a:srgbClr val="FF0000"/>
                </a:solidFill>
              </a:rPr>
              <a:t> okomit je na ravninu </a:t>
            </a:r>
            <a:r>
              <a:rPr lang="el-GR" sz="3200" b="1" i="1" dirty="0" smtClean="0">
                <a:solidFill>
                  <a:srgbClr val="FF0000"/>
                </a:solidFill>
              </a:rPr>
              <a:t>π</a:t>
            </a:r>
            <a:r>
              <a:rPr lang="hr-HR" sz="3200" b="1" dirty="0" smtClean="0">
                <a:solidFill>
                  <a:srgbClr val="FF0000"/>
                </a:solidFill>
              </a:rPr>
              <a:t> (</a:t>
            </a:r>
            <a:r>
              <a:rPr lang="hr-HR" sz="3200" b="1" dirty="0" err="1" smtClean="0">
                <a:solidFill>
                  <a:srgbClr val="FF0000"/>
                </a:solidFill>
              </a:rPr>
              <a:t>pi</a:t>
            </a:r>
            <a:r>
              <a:rPr lang="hr-HR" sz="3200" b="1" dirty="0" smtClean="0">
                <a:solidFill>
                  <a:srgbClr val="FF0000"/>
                </a:solidFill>
              </a:rPr>
              <a:t>) ako je okomit na svaki od pravaca koji leže u ravnini </a:t>
            </a:r>
            <a:r>
              <a:rPr lang="el-GR" sz="3200" b="1" i="1" dirty="0" smtClean="0">
                <a:solidFill>
                  <a:srgbClr val="FF0000"/>
                </a:solidFill>
              </a:rPr>
              <a:t>π</a:t>
            </a:r>
            <a:r>
              <a:rPr lang="hr-HR" sz="3200" b="1" dirty="0" smtClean="0">
                <a:solidFill>
                  <a:srgbClr val="FF0000"/>
                </a:solidFill>
              </a:rPr>
              <a:t> (</a:t>
            </a:r>
            <a:r>
              <a:rPr lang="hr-HR" sz="3200" b="1" dirty="0" err="1" smtClean="0">
                <a:solidFill>
                  <a:srgbClr val="FF0000"/>
                </a:solidFill>
              </a:rPr>
              <a:t>pi</a:t>
            </a:r>
            <a:r>
              <a:rPr lang="hr-HR" sz="3200" b="1" dirty="0" smtClean="0">
                <a:solidFill>
                  <a:srgbClr val="FF0000"/>
                </a:solidFill>
              </a:rPr>
              <a:t>) i koji prolaze točkom </a:t>
            </a:r>
            <a:r>
              <a:rPr lang="hr-HR" sz="3200" b="1" i="1" dirty="0" smtClean="0">
                <a:solidFill>
                  <a:srgbClr val="FF0000"/>
                </a:solidFill>
              </a:rPr>
              <a:t>T</a:t>
            </a:r>
            <a:r>
              <a:rPr lang="hr-HR" sz="3200" b="1" dirty="0" smtClean="0">
                <a:solidFill>
                  <a:srgbClr val="FF0000"/>
                </a:solidFill>
              </a:rPr>
              <a:t>. Pišemo </a:t>
            </a:r>
            <a:r>
              <a:rPr lang="hr-HR" sz="3200" b="1" i="1" dirty="0" smtClean="0">
                <a:solidFill>
                  <a:srgbClr val="FF0000"/>
                </a:solidFill>
              </a:rPr>
              <a:t>p   </a:t>
            </a:r>
            <a:r>
              <a:rPr lang="el-GR" sz="3200" b="1" i="1" dirty="0" smtClean="0">
                <a:solidFill>
                  <a:srgbClr val="FF0000"/>
                </a:solidFill>
              </a:rPr>
              <a:t>π</a:t>
            </a:r>
            <a:r>
              <a:rPr lang="hr-HR" sz="3200" b="1" i="1" dirty="0" smtClean="0">
                <a:solidFill>
                  <a:srgbClr val="FF0000"/>
                </a:solidFill>
              </a:rPr>
              <a:t>.</a:t>
            </a:r>
            <a:endParaRPr lang="hr-HR" sz="3200" b="1" i="1" dirty="0">
              <a:solidFill>
                <a:srgbClr val="FF0000"/>
              </a:solidFill>
            </a:endParaRPr>
          </a:p>
        </p:txBody>
      </p:sp>
      <p:cxnSp>
        <p:nvCxnSpPr>
          <p:cNvPr id="5" name="Ravni poveznik 4"/>
          <p:cNvCxnSpPr/>
          <p:nvPr/>
        </p:nvCxnSpPr>
        <p:spPr>
          <a:xfrm rot="5400000">
            <a:off x="7180281" y="2820983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ni poveznik 6"/>
          <p:cNvCxnSpPr/>
          <p:nvPr/>
        </p:nvCxnSpPr>
        <p:spPr>
          <a:xfrm rot="10800000">
            <a:off x="7215206" y="300037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Slika 18" descr="okomitost-pravca-i-ravnine.jpg"/>
          <p:cNvPicPr>
            <a:picLocks noChangeAspect="1"/>
          </p:cNvPicPr>
          <p:nvPr/>
        </p:nvPicPr>
        <p:blipFill>
          <a:blip r:embed="rId2">
            <a:lum contrast="30000"/>
          </a:blip>
          <a:srcRect l="26305" t="15659" r="26305" b="29395"/>
          <a:stretch>
            <a:fillRect/>
          </a:stretch>
        </p:blipFill>
        <p:spPr>
          <a:xfrm>
            <a:off x="2285984" y="3286124"/>
            <a:ext cx="4000528" cy="316812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6059" y="142852"/>
            <a:ext cx="7429499" cy="142876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7" cy="61436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r-HR" sz="3200" b="1" dirty="0" smtClean="0">
                <a:solidFill>
                  <a:srgbClr val="FF0000"/>
                </a:solidFill>
              </a:rPr>
              <a:t>Da bi pravac </a:t>
            </a:r>
            <a:r>
              <a:rPr lang="hr-HR" sz="3200" b="1" i="1" dirty="0" smtClean="0">
                <a:solidFill>
                  <a:srgbClr val="FF0000"/>
                </a:solidFill>
              </a:rPr>
              <a:t>p</a:t>
            </a:r>
            <a:r>
              <a:rPr lang="hr-HR" sz="3200" b="1" dirty="0" smtClean="0">
                <a:solidFill>
                  <a:srgbClr val="FF0000"/>
                </a:solidFill>
              </a:rPr>
              <a:t> bio okomit na ravninu </a:t>
            </a:r>
            <a:r>
              <a:rPr lang="el-GR" sz="3200" b="1" i="1" dirty="0" smtClean="0">
                <a:solidFill>
                  <a:srgbClr val="FF0000"/>
                </a:solidFill>
              </a:rPr>
              <a:t>π</a:t>
            </a:r>
            <a:r>
              <a:rPr lang="hr-HR" sz="3200" b="1" dirty="0" smtClean="0">
                <a:solidFill>
                  <a:srgbClr val="FF0000"/>
                </a:solidFill>
              </a:rPr>
              <a:t>, dovoljno je zahtijevati da bude okomit na dva pravca te ravnine koji prolaze </a:t>
            </a:r>
            <a:r>
              <a:rPr lang="hr-HR" sz="3200" b="1" dirty="0" err="1" smtClean="0">
                <a:solidFill>
                  <a:srgbClr val="FF0000"/>
                </a:solidFill>
              </a:rPr>
              <a:t>probodištem</a:t>
            </a:r>
            <a:r>
              <a:rPr lang="hr-HR" sz="3200" b="1" dirty="0" smtClean="0">
                <a:solidFill>
                  <a:srgbClr val="FF0000"/>
                </a:solidFill>
              </a:rPr>
              <a:t> </a:t>
            </a:r>
            <a:r>
              <a:rPr lang="hr-HR" sz="3200" b="1" i="1" dirty="0" smtClean="0">
                <a:solidFill>
                  <a:srgbClr val="FF0000"/>
                </a:solidFill>
              </a:rPr>
              <a:t>T</a:t>
            </a:r>
            <a:r>
              <a:rPr lang="hr-HR" sz="3200" b="1" dirty="0" smtClean="0">
                <a:solidFill>
                  <a:srgbClr val="FF0000"/>
                </a:solidFill>
              </a:rPr>
              <a:t>.</a:t>
            </a:r>
            <a:endParaRPr lang="hr-HR" sz="3200" b="1" dirty="0">
              <a:solidFill>
                <a:srgbClr val="FF0000"/>
              </a:solidFill>
            </a:endParaRPr>
          </a:p>
        </p:txBody>
      </p:sp>
      <p:pic>
        <p:nvPicPr>
          <p:cNvPr id="4" name="Slika 3" descr="probodište T.jpg"/>
          <p:cNvPicPr>
            <a:picLocks noChangeAspect="1"/>
          </p:cNvPicPr>
          <p:nvPr/>
        </p:nvPicPr>
        <p:blipFill>
          <a:blip r:embed="rId2">
            <a:lum contrast="40000"/>
          </a:blip>
          <a:srcRect l="43270" t="18406" r="12431" b="28022"/>
          <a:stretch>
            <a:fillRect/>
          </a:stretch>
        </p:blipFill>
        <p:spPr>
          <a:xfrm>
            <a:off x="2285984" y="2571744"/>
            <a:ext cx="4095779" cy="371477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Tije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tf00001226</Template>
  <TotalTime>128</TotalTime>
  <Words>282</Words>
  <Application>Microsoft Office PowerPoint</Application>
  <PresentationFormat>Prikaz na zaslonu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17" baseType="lpstr">
      <vt:lpstr>Circuit</vt:lpstr>
      <vt:lpstr>Paralelnost &amp; okomitost</vt:lpstr>
      <vt:lpstr>Paralelnost pravca i ravnine</vt:lpstr>
      <vt:lpstr>Zadatak 1. Neka je dan kvadar abcda1b1c1d1. Obrazloži točnost sljedećih tvednji</vt:lpstr>
      <vt:lpstr> </vt:lpstr>
      <vt:lpstr> </vt:lpstr>
      <vt:lpstr> </vt:lpstr>
      <vt:lpstr> </vt:lpstr>
      <vt:lpstr>Okomitost pravca i ravnine</vt:lpstr>
      <vt:lpstr> </vt:lpstr>
      <vt:lpstr> </vt:lpstr>
      <vt:lpstr> </vt:lpstr>
      <vt:lpstr>Paralelnost i okomitost</vt:lpstr>
      <vt:lpstr>Paralelnost je tranzitivna relacija</vt:lpstr>
      <vt:lpstr>OKOmitost dviju ravnina</vt:lpstr>
      <vt:lpstr> </vt:lpstr>
      <vt:lpstr>Svojstvo okomitosti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Paralelnost i okomitost</dc:title>
  <dc:creator>Pc</dc:creator>
  <cp:lastModifiedBy>Pc</cp:lastModifiedBy>
  <cp:revision>14</cp:revision>
  <dcterms:created xsi:type="dcterms:W3CDTF">2018-03-10T21:41:03Z</dcterms:created>
  <dcterms:modified xsi:type="dcterms:W3CDTF">2020-05-08T13:24:29Z</dcterms:modified>
</cp:coreProperties>
</file>