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FF"/>
    <a:srgbClr val="FFCC00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0"/>
          <p:cNvGrpSpPr/>
          <p:nvPr/>
        </p:nvGrpSpPr>
        <p:grpSpPr>
          <a:xfrm>
            <a:off x="1" y="0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2953E401-BE4D-4260-B1DC-B14DB1A96AAB}" type="datetime1">
              <a:rPr lang="hr-HR" noProof="0" smtClean="0"/>
              <a:pPr/>
              <a:t>8.5.2020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pPr rtl="0"/>
            <a:r>
              <a:rPr lang="hr-HR" noProof="0" smtClean="0"/>
              <a:t>Dodajte podnožje</a:t>
            </a:r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pPr rtl="0"/>
            <a:fld id="{EB37DED6-D4C7-42EE-AB49-D2E39E64FDE4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2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3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59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6"/>
            <a:ext cx="7429500" cy="147796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9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E86B-77CB-47E3-9DA4-035A95C392B7}" type="datetimeFigureOut">
              <a:rPr lang="sr-Latn-CS" smtClean="0"/>
              <a:pPr/>
              <a:t>8.5.2020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9D80-5F10-454D-9099-3C91B8A2F13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00100" y="785794"/>
            <a:ext cx="7072362" cy="3000396"/>
          </a:xfrm>
        </p:spPr>
        <p:txBody>
          <a:bodyPr>
            <a:normAutofit/>
          </a:bodyPr>
          <a:lstStyle/>
          <a:p>
            <a:pPr algn="ctr"/>
            <a:r>
              <a:rPr lang="hr-HR" sz="7200" b="1" dirty="0" smtClean="0">
                <a:solidFill>
                  <a:schemeClr val="accent1">
                    <a:lumMod val="75000"/>
                  </a:schemeClr>
                </a:solidFill>
              </a:rPr>
              <a:t>Paralelnost &amp; okomitost</a:t>
            </a:r>
            <a:endParaRPr lang="hr-HR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28794" y="4929198"/>
            <a:ext cx="7059682" cy="172879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hr-HR" sz="4400" b="1" dirty="0" smtClean="0">
                <a:solidFill>
                  <a:srgbClr val="FFFF00"/>
                </a:solidFill>
              </a:rPr>
              <a:t>Marta </a:t>
            </a:r>
            <a:r>
              <a:rPr lang="hr-HR" sz="4400" b="1" dirty="0" smtClean="0">
                <a:solidFill>
                  <a:srgbClr val="FFFF00"/>
                </a:solidFill>
              </a:rPr>
              <a:t>Primorac</a:t>
            </a:r>
          </a:p>
          <a:p>
            <a:pPr algn="r"/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r-H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Ožujak </a:t>
            </a:r>
            <a:r>
              <a:rPr lang="hr-H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2018.</a:t>
            </a:r>
            <a:endParaRPr lang="hr-H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24" y="0"/>
            <a:ext cx="7429499" cy="738780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Primijetimo kako nije dovoljno da pravac p bude okomit na jedan pravac ravnine koji prolazi </a:t>
            </a:r>
            <a:r>
              <a:rPr lang="hr-HR" sz="3200" b="1" dirty="0" err="1" smtClean="0">
                <a:solidFill>
                  <a:srgbClr val="FF0000"/>
                </a:solidFill>
              </a:rPr>
              <a:t>prohodištem</a:t>
            </a:r>
            <a:r>
              <a:rPr lang="hr-HR" sz="3200" b="1" dirty="0" smtClean="0">
                <a:solidFill>
                  <a:srgbClr val="FF0000"/>
                </a:solidFill>
              </a:rPr>
              <a:t>. Naime, svaki je pravac koji probada ravninu okomit na neki pravac te ravnine koji prolazi </a:t>
            </a:r>
            <a:r>
              <a:rPr lang="hr-HR" sz="3200" b="1" dirty="0" err="1" smtClean="0">
                <a:solidFill>
                  <a:srgbClr val="FF0000"/>
                </a:solidFill>
              </a:rPr>
              <a:t>prohodištem</a:t>
            </a:r>
            <a:r>
              <a:rPr lang="hr-HR" sz="3200" b="1" dirty="0" smtClean="0">
                <a:solidFill>
                  <a:srgbClr val="FF0000"/>
                </a:solidFill>
              </a:rPr>
              <a:t>.</a:t>
            </a:r>
            <a:endParaRPr lang="hr-HR" sz="3200" b="1" dirty="0">
              <a:solidFill>
                <a:srgbClr val="FF0000"/>
              </a:solidFill>
            </a:endParaRPr>
          </a:p>
        </p:txBody>
      </p:sp>
      <p:pic>
        <p:nvPicPr>
          <p:cNvPr id="5" name="Slika 4" descr="okomitost.jpg"/>
          <p:cNvPicPr>
            <a:picLocks noChangeAspect="1"/>
          </p:cNvPicPr>
          <p:nvPr/>
        </p:nvPicPr>
        <p:blipFill>
          <a:blip r:embed="rId2">
            <a:lum contrast="40000"/>
          </a:blip>
          <a:srcRect l="23695" t="10989" r="23763" b="22527"/>
          <a:stretch>
            <a:fillRect/>
          </a:stretch>
        </p:blipFill>
        <p:spPr>
          <a:xfrm>
            <a:off x="2643174" y="3264828"/>
            <a:ext cx="3786214" cy="359317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56059" y="142852"/>
            <a:ext cx="7429499" cy="7143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1" cy="6572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Relacija okomitosti čuva se među paralelnim pravcima i ravninama. Iskažimo neke tvrdnje čiji je zor potpuno jasan pa ih nećemo strogo dokazivati.</a:t>
            </a:r>
            <a:endParaRPr lang="hr-HR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 descr="Relacije paralenih pravaca i ravnina.jpg"/>
          <p:cNvPicPr>
            <a:picLocks noChangeAspect="1"/>
          </p:cNvPicPr>
          <p:nvPr/>
        </p:nvPicPr>
        <p:blipFill>
          <a:blip r:embed="rId2">
            <a:lum contrast="40000"/>
          </a:blip>
          <a:srcRect l="24726" t="32967" r="10370" b="12087"/>
          <a:stretch>
            <a:fillRect/>
          </a:stretch>
        </p:blipFill>
        <p:spPr>
          <a:xfrm>
            <a:off x="1785918" y="2857496"/>
            <a:ext cx="5582880" cy="354468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3" cy="1285884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>
                    <a:lumMod val="75000"/>
                  </a:schemeClr>
                </a:solidFill>
              </a:rPr>
              <a:t>Paralelnost i okomitost</a:t>
            </a:r>
            <a:endParaRPr lang="hr-H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7863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- Ako je pravac okomit na ravninu, onda je svaki pravac paralelan s njim okomit na ravninu.</a:t>
            </a:r>
          </a:p>
          <a:p>
            <a:pPr algn="just"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- Dva pravca okomita na ravninu su paralelna.</a:t>
            </a:r>
          </a:p>
          <a:p>
            <a:pPr algn="just"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- Pravac okomit na ravninu okomit je na svaku ravninu paralelnu s njom.</a:t>
            </a:r>
          </a:p>
          <a:p>
            <a:pPr>
              <a:buNone/>
            </a:pPr>
            <a:endParaRPr lang="hr-HR" sz="3200" b="1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 descr="20180311_000901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5785" t="31634" r="7437" b="18411"/>
          <a:stretch>
            <a:fillRect/>
          </a:stretch>
        </p:blipFill>
        <p:spPr>
          <a:xfrm>
            <a:off x="1785918" y="4714884"/>
            <a:ext cx="5572164" cy="1804320"/>
          </a:xfrm>
          <a:prstGeom prst="round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5" cy="1500198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>
                    <a:lumMod val="75000"/>
                  </a:schemeClr>
                </a:solidFill>
              </a:rPr>
              <a:t>Paralelnost je tranzitivna relacija</a:t>
            </a:r>
            <a:endParaRPr lang="hr-H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28596" y="1500174"/>
            <a:ext cx="8072493" cy="4291027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8" name="Slika 7" descr="Screenshot_2018-03-10-23-45-53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</a:blip>
          <a:srcRect l="24678" t="29439" r="22825" b="57291"/>
          <a:stretch>
            <a:fillRect/>
          </a:stretch>
        </p:blipFill>
        <p:spPr>
          <a:xfrm>
            <a:off x="928662" y="2000240"/>
            <a:ext cx="7295350" cy="409769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86808" cy="1357322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>
                    <a:lumMod val="75000"/>
                  </a:schemeClr>
                </a:solidFill>
              </a:rPr>
              <a:t>OKOmitost dviju ravnina</a:t>
            </a:r>
            <a:endParaRPr lang="hr-H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Rezervirano mjesto sadržaja 8" descr="20180311_002054~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00034" y="1928802"/>
            <a:ext cx="8286808" cy="1928826"/>
          </a:xfrm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56059" y="142852"/>
            <a:ext cx="7429499" cy="2857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Rezervirano mjesto sadržaja 3" descr="20180311_0012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l="3361" t="1581" b="1581"/>
          <a:stretch>
            <a:fillRect/>
          </a:stretch>
        </p:blipFill>
        <p:spPr>
          <a:xfrm>
            <a:off x="357158" y="571480"/>
            <a:ext cx="8331079" cy="5143536"/>
          </a:xfrm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7" y="142852"/>
            <a:ext cx="8429684" cy="107157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>
                    <a:lumMod val="75000"/>
                  </a:schemeClr>
                </a:solidFill>
              </a:rPr>
              <a:t>Svojstvo okomitosti</a:t>
            </a:r>
            <a:endParaRPr lang="hr-H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 descr="20180311_001746~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14282" y="1714488"/>
            <a:ext cx="8643937" cy="1500198"/>
          </a:xfr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5" cy="1357322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>
                    <a:lumMod val="75000"/>
                  </a:schemeClr>
                </a:solidFill>
              </a:rPr>
              <a:t>Paralelnost pravca i ravnine</a:t>
            </a:r>
            <a:endParaRPr lang="hr-H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7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Pravac je paralelan s ravninom onda i samo onda ako je paralelan s nekim pravcem koji leži u toj ravnini.</a:t>
            </a:r>
            <a:endParaRPr lang="hr-HR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 descr="paralelnost-i-okomitost-pravca-i-ravnine.jpg"/>
          <p:cNvPicPr>
            <a:picLocks noChangeAspect="1"/>
          </p:cNvPicPr>
          <p:nvPr/>
        </p:nvPicPr>
        <p:blipFill>
          <a:blip r:embed="rId2">
            <a:lum contrast="30000"/>
          </a:blip>
          <a:srcRect l="24826" t="31359" r="26829" b="26829"/>
          <a:stretch>
            <a:fillRect/>
          </a:stretch>
        </p:blipFill>
        <p:spPr>
          <a:xfrm>
            <a:off x="1928794" y="3407762"/>
            <a:ext cx="4786346" cy="310465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59" cy="1571636"/>
          </a:xfrm>
        </p:spPr>
        <p:txBody>
          <a:bodyPr>
            <a:normAutofit fontScale="90000"/>
          </a:bodyPr>
          <a:lstStyle/>
          <a:p>
            <a:r>
              <a:rPr lang="hr-HR" sz="4400" b="1" dirty="0" smtClean="0">
                <a:solidFill>
                  <a:schemeClr val="accent1">
                    <a:lumMod val="75000"/>
                  </a:schemeClr>
                </a:solidFill>
              </a:rPr>
              <a:t>Zadatak 1. </a:t>
            </a:r>
            <a:r>
              <a:rPr lang="hr-HR" sz="3200" b="1" dirty="0" smtClean="0">
                <a:solidFill>
                  <a:schemeClr val="bg1"/>
                </a:solidFill>
              </a:rPr>
              <a:t>Neka je dan kvadar abcda</a:t>
            </a:r>
            <a:r>
              <a:rPr lang="hr-HR" sz="1600" b="1" dirty="0" smtClean="0">
                <a:solidFill>
                  <a:schemeClr val="bg1"/>
                </a:solidFill>
              </a:rPr>
              <a:t>1</a:t>
            </a:r>
            <a:r>
              <a:rPr lang="hr-HR" sz="3200" b="1" dirty="0" smtClean="0">
                <a:solidFill>
                  <a:schemeClr val="bg1"/>
                </a:solidFill>
              </a:rPr>
              <a:t>b</a:t>
            </a:r>
            <a:r>
              <a:rPr lang="hr-HR" sz="1600" b="1" dirty="0" smtClean="0">
                <a:solidFill>
                  <a:schemeClr val="bg1"/>
                </a:solidFill>
              </a:rPr>
              <a:t>1</a:t>
            </a:r>
            <a:r>
              <a:rPr lang="hr-HR" sz="3200" b="1" dirty="0" smtClean="0">
                <a:solidFill>
                  <a:schemeClr val="bg1"/>
                </a:solidFill>
              </a:rPr>
              <a:t>c</a:t>
            </a:r>
            <a:r>
              <a:rPr lang="hr-HR" sz="1600" b="1" dirty="0" smtClean="0">
                <a:solidFill>
                  <a:schemeClr val="bg1"/>
                </a:solidFill>
              </a:rPr>
              <a:t>1</a:t>
            </a:r>
            <a:r>
              <a:rPr lang="hr-HR" sz="3200" b="1" dirty="0" smtClean="0">
                <a:solidFill>
                  <a:schemeClr val="bg1"/>
                </a:solidFill>
              </a:rPr>
              <a:t>d</a:t>
            </a:r>
            <a:r>
              <a:rPr lang="hr-HR" sz="1600" b="1" dirty="0" smtClean="0">
                <a:solidFill>
                  <a:schemeClr val="bg1"/>
                </a:solidFill>
              </a:rPr>
              <a:t>1. </a:t>
            </a:r>
            <a:r>
              <a:rPr lang="hr-HR" sz="3200" b="1" dirty="0" smtClean="0">
                <a:solidFill>
                  <a:schemeClr val="bg1"/>
                </a:solidFill>
              </a:rPr>
              <a:t>Obrazloži točnost sljedećih </a:t>
            </a:r>
            <a:r>
              <a:rPr lang="hr-HR" sz="3200" b="1" dirty="0" err="1" smtClean="0">
                <a:solidFill>
                  <a:schemeClr val="bg1"/>
                </a:solidFill>
              </a:rPr>
              <a:t>tvednji</a:t>
            </a:r>
            <a:endParaRPr lang="hr-HR" sz="3200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1. Pravac CD paralelan je s ravninama ABB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 i A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B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C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endParaRPr lang="hr-HR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 descr="zadatak1.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rcRect l="25275" t="18406" r="28365" b="23901"/>
          <a:stretch>
            <a:fillRect/>
          </a:stretch>
        </p:blipFill>
        <p:spPr>
          <a:xfrm>
            <a:off x="2143108" y="2714620"/>
            <a:ext cx="3714776" cy="346712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9" y="142852"/>
            <a:ext cx="7928400" cy="4286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79" cy="54340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2. Pravac AA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 paralelan je s ravninama BCC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 i CC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D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endParaRPr lang="hr-HR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 descr="zadatak1.2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rcRect l="26305" t="21154" r="28365" b="22527"/>
          <a:stretch>
            <a:fillRect/>
          </a:stretch>
        </p:blipFill>
        <p:spPr>
          <a:xfrm>
            <a:off x="2071670" y="2000240"/>
            <a:ext cx="4143404" cy="386089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7" y="142852"/>
            <a:ext cx="7856962" cy="785818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5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3. Pravac B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C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 paralelan je s ravninom A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BC</a:t>
            </a:r>
            <a:endParaRPr lang="hr-HR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 descr="zadatak1.3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rcRect l="22184" t="18407" r="28365" b="22527"/>
          <a:stretch>
            <a:fillRect/>
          </a:stretch>
        </p:blipFill>
        <p:spPr>
          <a:xfrm>
            <a:off x="2143108" y="1857364"/>
            <a:ext cx="4500594" cy="403178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56059" y="214290"/>
            <a:ext cx="7429499" cy="4042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357166"/>
            <a:ext cx="8572559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4. Pravac BC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 paralelan je s ravninom ADD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endParaRPr lang="hr-HR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 descr="zadatak1.4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rcRect l="24244" t="18406" r="27335" b="23901"/>
          <a:stretch>
            <a:fillRect/>
          </a:stretch>
        </p:blipFill>
        <p:spPr>
          <a:xfrm>
            <a:off x="2000232" y="1500174"/>
            <a:ext cx="4572032" cy="408564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3" y="214290"/>
            <a:ext cx="7714086" cy="2857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3" cy="5505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5. Pravac AC paralelan je s ravninom A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BC</a:t>
            </a:r>
            <a:r>
              <a:rPr lang="hr-HR" sz="1600" b="1" dirty="0" smtClean="0">
                <a:solidFill>
                  <a:srgbClr val="FF0000"/>
                </a:solidFill>
              </a:rPr>
              <a:t>1</a:t>
            </a:r>
            <a:endParaRPr lang="hr-HR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 descr="zadtak1.5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rcRect l="24244" t="19780" r="27335" b="23901"/>
          <a:stretch>
            <a:fillRect/>
          </a:stretch>
        </p:blipFill>
        <p:spPr>
          <a:xfrm>
            <a:off x="1989778" y="1785926"/>
            <a:ext cx="4439610" cy="387285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3" cy="1285884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>
                    <a:lumMod val="75000"/>
                  </a:schemeClr>
                </a:solidFill>
              </a:rPr>
              <a:t>Okomitost pravca i ravnine</a:t>
            </a:r>
            <a:endParaRPr lang="hr-H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59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Pravac </a:t>
            </a:r>
            <a:r>
              <a:rPr lang="hr-HR" sz="3200" b="1" i="1" dirty="0" smtClean="0">
                <a:solidFill>
                  <a:srgbClr val="FF0000"/>
                </a:solidFill>
              </a:rPr>
              <a:t>p</a:t>
            </a:r>
            <a:r>
              <a:rPr lang="hr-HR" sz="3200" b="1" dirty="0" smtClean="0">
                <a:solidFill>
                  <a:srgbClr val="FF0000"/>
                </a:solidFill>
              </a:rPr>
              <a:t> okomit je na ravninu </a:t>
            </a:r>
            <a:r>
              <a:rPr lang="el-GR" sz="3200" b="1" i="1" dirty="0" smtClean="0">
                <a:solidFill>
                  <a:srgbClr val="FF0000"/>
                </a:solidFill>
              </a:rPr>
              <a:t>π</a:t>
            </a:r>
            <a:r>
              <a:rPr lang="hr-HR" sz="3200" b="1" dirty="0" smtClean="0">
                <a:solidFill>
                  <a:srgbClr val="FF0000"/>
                </a:solidFill>
              </a:rPr>
              <a:t> (</a:t>
            </a:r>
            <a:r>
              <a:rPr lang="hr-HR" sz="3200" b="1" dirty="0" err="1" smtClean="0">
                <a:solidFill>
                  <a:srgbClr val="FF0000"/>
                </a:solidFill>
              </a:rPr>
              <a:t>pi</a:t>
            </a:r>
            <a:r>
              <a:rPr lang="hr-HR" sz="3200" b="1" dirty="0" smtClean="0">
                <a:solidFill>
                  <a:srgbClr val="FF0000"/>
                </a:solidFill>
              </a:rPr>
              <a:t>) ako je okomit na svaki od pravaca koji leže u ravnini </a:t>
            </a:r>
            <a:r>
              <a:rPr lang="el-GR" sz="3200" b="1" i="1" dirty="0" smtClean="0">
                <a:solidFill>
                  <a:srgbClr val="FF0000"/>
                </a:solidFill>
              </a:rPr>
              <a:t>π</a:t>
            </a:r>
            <a:r>
              <a:rPr lang="hr-HR" sz="3200" b="1" dirty="0" smtClean="0">
                <a:solidFill>
                  <a:srgbClr val="FF0000"/>
                </a:solidFill>
              </a:rPr>
              <a:t> (</a:t>
            </a:r>
            <a:r>
              <a:rPr lang="hr-HR" sz="3200" b="1" dirty="0" err="1" smtClean="0">
                <a:solidFill>
                  <a:srgbClr val="FF0000"/>
                </a:solidFill>
              </a:rPr>
              <a:t>pi</a:t>
            </a:r>
            <a:r>
              <a:rPr lang="hr-HR" sz="3200" b="1" dirty="0" smtClean="0">
                <a:solidFill>
                  <a:srgbClr val="FF0000"/>
                </a:solidFill>
              </a:rPr>
              <a:t>) i koji prolaze točkom </a:t>
            </a:r>
            <a:r>
              <a:rPr lang="hr-HR" sz="3200" b="1" i="1" dirty="0" smtClean="0">
                <a:solidFill>
                  <a:srgbClr val="FF0000"/>
                </a:solidFill>
              </a:rPr>
              <a:t>T</a:t>
            </a:r>
            <a:r>
              <a:rPr lang="hr-HR" sz="3200" b="1" dirty="0" smtClean="0">
                <a:solidFill>
                  <a:srgbClr val="FF0000"/>
                </a:solidFill>
              </a:rPr>
              <a:t>. Pišemo </a:t>
            </a:r>
            <a:r>
              <a:rPr lang="hr-HR" sz="3200" b="1" i="1" dirty="0" smtClean="0">
                <a:solidFill>
                  <a:srgbClr val="FF0000"/>
                </a:solidFill>
              </a:rPr>
              <a:t>p   </a:t>
            </a:r>
            <a:r>
              <a:rPr lang="el-GR" sz="3200" b="1" i="1" dirty="0" smtClean="0">
                <a:solidFill>
                  <a:srgbClr val="FF0000"/>
                </a:solidFill>
              </a:rPr>
              <a:t>π</a:t>
            </a:r>
            <a:r>
              <a:rPr lang="hr-HR" sz="3200" b="1" i="1" dirty="0" smtClean="0">
                <a:solidFill>
                  <a:srgbClr val="FF0000"/>
                </a:solidFill>
              </a:rPr>
              <a:t>.</a:t>
            </a:r>
            <a:endParaRPr lang="hr-HR" sz="3200" b="1" i="1" dirty="0">
              <a:solidFill>
                <a:srgbClr val="FF0000"/>
              </a:solidFill>
            </a:endParaRPr>
          </a:p>
        </p:txBody>
      </p:sp>
      <p:cxnSp>
        <p:nvCxnSpPr>
          <p:cNvPr id="5" name="Ravni poveznik 4"/>
          <p:cNvCxnSpPr/>
          <p:nvPr/>
        </p:nvCxnSpPr>
        <p:spPr>
          <a:xfrm rot="5400000">
            <a:off x="7180281" y="282098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rot="10800000">
            <a:off x="7215206" y="300037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8" descr="okomitost-pravca-i-ravnine.jpg"/>
          <p:cNvPicPr>
            <a:picLocks noChangeAspect="1"/>
          </p:cNvPicPr>
          <p:nvPr/>
        </p:nvPicPr>
        <p:blipFill>
          <a:blip r:embed="rId2">
            <a:lum contrast="30000"/>
          </a:blip>
          <a:srcRect l="26305" t="15659" r="26305" b="29395"/>
          <a:stretch>
            <a:fillRect/>
          </a:stretch>
        </p:blipFill>
        <p:spPr>
          <a:xfrm>
            <a:off x="2285984" y="3286124"/>
            <a:ext cx="4000528" cy="316812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59" y="142852"/>
            <a:ext cx="7429499" cy="14287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7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Da bi pravac </a:t>
            </a:r>
            <a:r>
              <a:rPr lang="hr-HR" sz="3200" b="1" i="1" dirty="0" smtClean="0">
                <a:solidFill>
                  <a:srgbClr val="FF0000"/>
                </a:solidFill>
              </a:rPr>
              <a:t>p</a:t>
            </a:r>
            <a:r>
              <a:rPr lang="hr-HR" sz="3200" b="1" dirty="0" smtClean="0">
                <a:solidFill>
                  <a:srgbClr val="FF0000"/>
                </a:solidFill>
              </a:rPr>
              <a:t> bio okomit na ravninu </a:t>
            </a:r>
            <a:r>
              <a:rPr lang="el-GR" sz="3200" b="1" i="1" dirty="0" smtClean="0">
                <a:solidFill>
                  <a:srgbClr val="FF0000"/>
                </a:solidFill>
              </a:rPr>
              <a:t>π</a:t>
            </a:r>
            <a:r>
              <a:rPr lang="hr-HR" sz="3200" b="1" dirty="0" smtClean="0">
                <a:solidFill>
                  <a:srgbClr val="FF0000"/>
                </a:solidFill>
              </a:rPr>
              <a:t>, dovoljno je zahtijevati da bude okomit na dva pravca te ravnine koji prolaze </a:t>
            </a:r>
            <a:r>
              <a:rPr lang="hr-HR" sz="3200" b="1" dirty="0" err="1" smtClean="0">
                <a:solidFill>
                  <a:srgbClr val="FF0000"/>
                </a:solidFill>
              </a:rPr>
              <a:t>probodištem</a:t>
            </a:r>
            <a:r>
              <a:rPr lang="hr-HR" sz="3200" b="1" dirty="0" smtClean="0">
                <a:solidFill>
                  <a:srgbClr val="FF0000"/>
                </a:solidFill>
              </a:rPr>
              <a:t> </a:t>
            </a:r>
            <a:r>
              <a:rPr lang="hr-HR" sz="3200" b="1" i="1" dirty="0" smtClean="0">
                <a:solidFill>
                  <a:srgbClr val="FF0000"/>
                </a:solidFill>
              </a:rPr>
              <a:t>T</a:t>
            </a:r>
            <a:r>
              <a:rPr lang="hr-HR" sz="3200" b="1" dirty="0" smtClean="0">
                <a:solidFill>
                  <a:srgbClr val="FF0000"/>
                </a:solidFill>
              </a:rPr>
              <a:t>.</a:t>
            </a:r>
            <a:endParaRPr lang="hr-HR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 descr="probodište T.jpg"/>
          <p:cNvPicPr>
            <a:picLocks noChangeAspect="1"/>
          </p:cNvPicPr>
          <p:nvPr/>
        </p:nvPicPr>
        <p:blipFill>
          <a:blip r:embed="rId2">
            <a:lum contrast="40000"/>
          </a:blip>
          <a:srcRect l="43270" t="18406" r="12431" b="28022"/>
          <a:stretch>
            <a:fillRect/>
          </a:stretch>
        </p:blipFill>
        <p:spPr>
          <a:xfrm>
            <a:off x="2285984" y="2571744"/>
            <a:ext cx="4095779" cy="371477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tf00001226</Template>
  <TotalTime>128</TotalTime>
  <Words>282</Words>
  <Application>Microsoft Office PowerPoint</Application>
  <PresentationFormat>Prikaz na zaslonu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Circuit</vt:lpstr>
      <vt:lpstr>Paralelnost &amp; okomitost</vt:lpstr>
      <vt:lpstr>Paralelnost pravca i ravnine</vt:lpstr>
      <vt:lpstr>Zadatak 1. Neka je dan kvadar abcda1b1c1d1. Obrazloži točnost sljedećih tvednji</vt:lpstr>
      <vt:lpstr> </vt:lpstr>
      <vt:lpstr> </vt:lpstr>
      <vt:lpstr> </vt:lpstr>
      <vt:lpstr> </vt:lpstr>
      <vt:lpstr>Okomitost pravca i ravnine</vt:lpstr>
      <vt:lpstr> </vt:lpstr>
      <vt:lpstr> </vt:lpstr>
      <vt:lpstr> </vt:lpstr>
      <vt:lpstr>Paralelnost i okomitost</vt:lpstr>
      <vt:lpstr>Paralelnost je tranzitivna relacija</vt:lpstr>
      <vt:lpstr>OKOmitost dviju ravnina</vt:lpstr>
      <vt:lpstr> </vt:lpstr>
      <vt:lpstr>Svojstvo okomitosti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Paralelnost i okomitost</dc:title>
  <dc:creator>Pc</dc:creator>
  <cp:lastModifiedBy>Pc</cp:lastModifiedBy>
  <cp:revision>14</cp:revision>
  <dcterms:created xsi:type="dcterms:W3CDTF">2018-03-10T21:41:03Z</dcterms:created>
  <dcterms:modified xsi:type="dcterms:W3CDTF">2020-05-08T13:24:29Z</dcterms:modified>
</cp:coreProperties>
</file>