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hr-HR" smtClean="0"/>
              <a:t>Kliknite da biste uredili stil podnaslova matrice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6644" y="274640"/>
            <a:ext cx="1400156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829444" cy="5851525"/>
          </a:xfrm>
        </p:spPr>
        <p:txBody>
          <a:bodyPr vert="eaVert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380999"/>
            <a:ext cx="54102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6258" y="2214554"/>
            <a:ext cx="2667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580474" y="553734"/>
            <a:ext cx="7349244" cy="4741531"/>
            <a:chOff x="428596" y="553734"/>
            <a:chExt cx="7349244" cy="4741531"/>
          </a:xfrm>
        </p:grpSpPr>
        <p:sp>
          <p:nvSpPr>
            <p:cNvPr id="16" name="Rectangle 15"/>
            <p:cNvSpPr/>
            <p:nvPr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7" name="Rectangle 16"/>
            <p:cNvSpPr/>
            <p:nvPr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51912" y="612776"/>
            <a:ext cx="7215238" cy="4602175"/>
          </a:xfrm>
          <a:solidFill>
            <a:schemeClr val="bg2">
              <a:tint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hr-HR" smtClean="0"/>
              <a:t>Pritisnite ikonu za dodavanje slike</a:t>
            </a:r>
            <a:endParaRPr kumimoji="0" lang="en-US"/>
          </a:p>
        </p:txBody>
      </p:sp>
      <p:sp useBgFill="1"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480" y="5481658"/>
            <a:ext cx="7215238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  <a:p>
            <a:pPr lvl="1" eaLnBrk="1" latinLnBrk="0" hangingPunct="1"/>
            <a:r>
              <a:rPr kumimoji="0" lang="hr-HR" smtClean="0"/>
              <a:t>Druga razina</a:t>
            </a:r>
          </a:p>
          <a:p>
            <a:pPr lvl="2" eaLnBrk="1" latinLnBrk="0" hangingPunct="1"/>
            <a:r>
              <a:rPr kumimoji="0" lang="hr-HR" smtClean="0"/>
              <a:t>Treća razina</a:t>
            </a:r>
          </a:p>
          <a:p>
            <a:pPr lvl="3" eaLnBrk="1" latinLnBrk="0" hangingPunct="1"/>
            <a:r>
              <a:rPr kumimoji="0" lang="hr-HR" smtClean="0"/>
              <a:t>Četvrta razina</a:t>
            </a:r>
          </a:p>
          <a:p>
            <a:pPr lvl="4" eaLnBrk="1" latinLnBrk="0" hangingPunct="1"/>
            <a:r>
              <a:rPr kumimoji="0" lang="hr-HR" smtClean="0"/>
              <a:t>Peta razina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8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3DD30-42D8-4AFC-9617-FD276AA067D2}" type="datetimeFigureOut">
              <a:rPr lang="sr-Latn-CS" smtClean="0"/>
              <a:pPr/>
              <a:t>5.5.2020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83997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2644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FC2B3-952C-44D1-9563-73CB7166302C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Bar dir="vert"/>
  </p:transition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050718_EC_numbers_fe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428596" y="642918"/>
            <a:ext cx="8029604" cy="2671781"/>
          </a:xfrm>
        </p:spPr>
        <p:txBody>
          <a:bodyPr>
            <a:normAutofit/>
          </a:bodyPr>
          <a:lstStyle/>
          <a:p>
            <a:r>
              <a:rPr lang="hr-HR" sz="5400" dirty="0" smtClean="0">
                <a:latin typeface="Rockwell" pitchFamily="18" charset="0"/>
              </a:rPr>
              <a:t>Povijesni počeci nastajanja i razvoja brojeva</a:t>
            </a:r>
            <a:endParaRPr lang="hr-HR" sz="5400" dirty="0">
              <a:latin typeface="Rockwell" pitchFamily="18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0" y="5072074"/>
            <a:ext cx="9144000" cy="1785926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hr-H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Marta </a:t>
            </a:r>
            <a:r>
              <a:rPr lang="hr-H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Primorac</a:t>
            </a:r>
          </a:p>
          <a:p>
            <a:endParaRPr lang="hr-H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endParaRPr lang="hr-H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r>
              <a:rPr lang="hr-H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Svibanj 2019.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Od crteža do znaka za brojeve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hr-HR" dirty="0" smtClean="0"/>
              <a:t>Egipatski brojevi</a:t>
            </a:r>
          </a:p>
          <a:p>
            <a:r>
              <a:rPr lang="hr-HR" dirty="0" smtClean="0"/>
              <a:t>Rimski brojevi</a:t>
            </a:r>
          </a:p>
          <a:p>
            <a:r>
              <a:rPr lang="hr-HR" dirty="0" smtClean="0"/>
              <a:t>Alfabetski brojevi</a:t>
            </a:r>
            <a:endParaRPr lang="hr-HR" dirty="0"/>
          </a:p>
        </p:txBody>
      </p:sp>
      <p:pic>
        <p:nvPicPr>
          <p:cNvPr id="4" name="Slika 3" descr="image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571612"/>
            <a:ext cx="3181866" cy="1785950"/>
          </a:xfrm>
          <a:prstGeom prst="rect">
            <a:avLst/>
          </a:prstGeom>
        </p:spPr>
      </p:pic>
      <p:pic>
        <p:nvPicPr>
          <p:cNvPr id="5" name="Slika 4" descr="34249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4071942"/>
            <a:ext cx="2909475" cy="2286016"/>
          </a:xfrm>
          <a:prstGeom prst="rect">
            <a:avLst/>
          </a:prstGeom>
        </p:spPr>
      </p:pic>
      <p:pic>
        <p:nvPicPr>
          <p:cNvPr id="6" name="Slika 5" descr="New Picture 3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3500438"/>
            <a:ext cx="4139543" cy="3133616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Pozicijski brojevni sustavi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Babilonski brojevi</a:t>
            </a:r>
          </a:p>
          <a:p>
            <a:r>
              <a:rPr lang="hr-HR" dirty="0" err="1" smtClean="0"/>
              <a:t>Majanski</a:t>
            </a:r>
            <a:r>
              <a:rPr lang="hr-HR" dirty="0" smtClean="0"/>
              <a:t> brojevi</a:t>
            </a:r>
          </a:p>
          <a:p>
            <a:r>
              <a:rPr lang="hr-HR" dirty="0" smtClean="0"/>
              <a:t>Kineski brojevi</a:t>
            </a:r>
          </a:p>
          <a:p>
            <a:r>
              <a:rPr lang="hr-HR" dirty="0" smtClean="0"/>
              <a:t>Indijsko - arapski brojevi</a:t>
            </a:r>
          </a:p>
          <a:p>
            <a:r>
              <a:rPr lang="hr-HR" dirty="0" smtClean="0"/>
              <a:t>Binarni brojevi</a:t>
            </a:r>
            <a:endParaRPr lang="hr-HR" dirty="0"/>
          </a:p>
        </p:txBody>
      </p:sp>
      <p:pic>
        <p:nvPicPr>
          <p:cNvPr id="4" name="Slika 3" descr="babilonski-brojev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4429132"/>
            <a:ext cx="3881449" cy="2304094"/>
          </a:xfrm>
          <a:prstGeom prst="rect">
            <a:avLst/>
          </a:prstGeom>
        </p:spPr>
      </p:pic>
      <p:pic>
        <p:nvPicPr>
          <p:cNvPr id="5" name="Slika 4" descr="372px-maya-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6" y="1214422"/>
            <a:ext cx="1928826" cy="2224372"/>
          </a:xfrm>
          <a:prstGeom prst="rect">
            <a:avLst/>
          </a:prstGeom>
        </p:spPr>
      </p:pic>
      <p:pic>
        <p:nvPicPr>
          <p:cNvPr id="6" name="Slika 5" descr="kitajskie-cifri-ot-1-do-10-kitajskie-ieroglifi_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166" y="1285860"/>
            <a:ext cx="3071834" cy="2063248"/>
          </a:xfrm>
          <a:prstGeom prst="rect">
            <a:avLst/>
          </a:prstGeom>
        </p:spPr>
      </p:pic>
      <p:pic>
        <p:nvPicPr>
          <p:cNvPr id="7" name="Slika 6" descr="Num_hindu_arabic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214818"/>
            <a:ext cx="4438663" cy="1952374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Prirodni brojevi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hr-HR" dirty="0" smtClean="0"/>
              <a:t>Prosti brojevi</a:t>
            </a:r>
          </a:p>
          <a:p>
            <a:r>
              <a:rPr lang="hr-HR" dirty="0" smtClean="0"/>
              <a:t>Kvadratni brojevi</a:t>
            </a:r>
          </a:p>
          <a:p>
            <a:r>
              <a:rPr lang="hr-HR" dirty="0" smtClean="0"/>
              <a:t>Trokutasti brojevi</a:t>
            </a:r>
          </a:p>
          <a:p>
            <a:r>
              <a:rPr lang="hr-HR" dirty="0" smtClean="0"/>
              <a:t>Figurativni brojevi</a:t>
            </a:r>
          </a:p>
          <a:p>
            <a:r>
              <a:rPr lang="hr-HR" dirty="0" smtClean="0"/>
              <a:t>Savršeni brojevi</a:t>
            </a:r>
          </a:p>
          <a:p>
            <a:r>
              <a:rPr lang="hr-HR" dirty="0" smtClean="0"/>
              <a:t>Prijateljski brojevi</a:t>
            </a:r>
          </a:p>
        </p:txBody>
      </p:sp>
      <p:pic>
        <p:nvPicPr>
          <p:cNvPr id="4" name="Slika 3" descr="18hgjti706ptl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3857628"/>
            <a:ext cx="4572033" cy="2571768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/>
          <a:lstStyle/>
          <a:p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txBody>
          <a:bodyPr/>
          <a:lstStyle/>
          <a:p>
            <a:r>
              <a:rPr lang="hr-HR" dirty="0" smtClean="0"/>
              <a:t>Brojevi blizanci</a:t>
            </a:r>
          </a:p>
          <a:p>
            <a:r>
              <a:rPr lang="hr-HR" dirty="0" err="1" smtClean="0"/>
              <a:t>Fibonaccijevi</a:t>
            </a:r>
            <a:r>
              <a:rPr lang="hr-HR" dirty="0" smtClean="0"/>
              <a:t> brojevi</a:t>
            </a:r>
          </a:p>
          <a:p>
            <a:r>
              <a:rPr lang="hr-HR" dirty="0" smtClean="0"/>
              <a:t>Brojevi i magija</a:t>
            </a:r>
          </a:p>
          <a:p>
            <a:r>
              <a:rPr lang="hr-HR" dirty="0" smtClean="0"/>
              <a:t>Od jedan do beskonačno</a:t>
            </a:r>
          </a:p>
          <a:p>
            <a:r>
              <a:rPr lang="hr-HR" dirty="0" smtClean="0"/>
              <a:t>Nula</a:t>
            </a:r>
          </a:p>
          <a:p>
            <a:endParaRPr lang="hr-HR" dirty="0"/>
          </a:p>
        </p:txBody>
      </p:sp>
      <p:pic>
        <p:nvPicPr>
          <p:cNvPr id="4" name="Slika 3" descr="1200px-FibonacciBlocks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3500438"/>
            <a:ext cx="4929190" cy="310539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Razlomci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Egipat</a:t>
            </a:r>
          </a:p>
          <a:p>
            <a:r>
              <a:rPr lang="hr-HR" dirty="0" smtClean="0"/>
              <a:t>Babilon</a:t>
            </a:r>
          </a:p>
          <a:p>
            <a:r>
              <a:rPr lang="hr-HR" dirty="0" smtClean="0"/>
              <a:t>Grčka</a:t>
            </a:r>
          </a:p>
          <a:p>
            <a:r>
              <a:rPr lang="hr-HR" dirty="0" smtClean="0"/>
              <a:t>Indija</a:t>
            </a:r>
          </a:p>
          <a:p>
            <a:r>
              <a:rPr lang="hr-HR" dirty="0" smtClean="0"/>
              <a:t>Rim</a:t>
            </a:r>
          </a:p>
          <a:p>
            <a:r>
              <a:rPr lang="hr-HR" dirty="0" smtClean="0"/>
              <a:t>Kina</a:t>
            </a:r>
          </a:p>
          <a:p>
            <a:r>
              <a:rPr lang="hr-HR" dirty="0" smtClean="0"/>
              <a:t>Arapi</a:t>
            </a:r>
          </a:p>
          <a:p>
            <a:r>
              <a:rPr lang="hr-HR" dirty="0" smtClean="0"/>
              <a:t>Europa do XVI. stoljeća</a:t>
            </a:r>
            <a:endParaRPr lang="hr-HR" dirty="0"/>
          </a:p>
        </p:txBody>
      </p:sp>
      <p:pic>
        <p:nvPicPr>
          <p:cNvPr id="4" name="Slika 3" descr="tumblr_lrqc9xuEYP1r2qc3qo1_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3000372"/>
            <a:ext cx="3761895" cy="2571768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Cijeli brojevi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Pojava negativnih brojeva u Europi</a:t>
            </a:r>
          </a:p>
          <a:p>
            <a:r>
              <a:rPr lang="hr-HR" dirty="0" smtClean="0"/>
              <a:t>Zapisivanje negativnih brojeva</a:t>
            </a:r>
            <a:endParaRPr lang="hr-HR" dirty="0"/>
          </a:p>
        </p:txBody>
      </p:sp>
      <p:pic>
        <p:nvPicPr>
          <p:cNvPr id="4" name="Slika 3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3643314"/>
            <a:ext cx="5572164" cy="2395143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6000" dirty="0" smtClean="0"/>
              <a:t>Hvala na pažnji!</a:t>
            </a:r>
            <a:endParaRPr lang="hr-HR" sz="6000" dirty="0"/>
          </a:p>
        </p:txBody>
      </p:sp>
      <p:pic>
        <p:nvPicPr>
          <p:cNvPr id="4" name="Rezervirano mjesto sadržaja 3" descr="MatematikaBrojev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857628"/>
            <a:ext cx="3935994" cy="2705996"/>
          </a:xfrm>
        </p:spPr>
      </p:pic>
      <p:pic>
        <p:nvPicPr>
          <p:cNvPr id="5" name="Slika 4" descr="instrukcije-split--matematika-prvi-sat-besplatan-5c01c360853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500174"/>
            <a:ext cx="3643338" cy="2667444"/>
          </a:xfrm>
          <a:prstGeom prst="rect">
            <a:avLst/>
          </a:prstGeom>
        </p:spPr>
      </p:pic>
      <p:pic>
        <p:nvPicPr>
          <p:cNvPr id="6" name="Slika 5" descr="matematik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4429132"/>
            <a:ext cx="3059913" cy="2039942"/>
          </a:xfrm>
          <a:prstGeom prst="rect">
            <a:avLst/>
          </a:prstGeom>
        </p:spPr>
      </p:pic>
      <p:pic>
        <p:nvPicPr>
          <p:cNvPr id="7" name="Slika 6" descr="maxresdefaul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1571612"/>
            <a:ext cx="3301991" cy="185737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igrafija">
  <a:themeElements>
    <a:clrScheme name="Tije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Kaligrafija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ligrafija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TF00001201</Template>
  <TotalTime>63</TotalTime>
  <Words>92</Words>
  <Application>Microsoft Office PowerPoint</Application>
  <PresentationFormat>Prikaz na zaslonu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9" baseType="lpstr">
      <vt:lpstr>Kaligrafija</vt:lpstr>
      <vt:lpstr>Povijesni počeci nastajanja i razvoja brojeva</vt:lpstr>
      <vt:lpstr>Od crteža do znaka za brojeve</vt:lpstr>
      <vt:lpstr>Pozicijski brojevni sustavi</vt:lpstr>
      <vt:lpstr>Prirodni brojevi</vt:lpstr>
      <vt:lpstr> </vt:lpstr>
      <vt:lpstr>Razlomci</vt:lpstr>
      <vt:lpstr>Cijeli brojevi</vt:lpstr>
      <vt:lpstr>Hvala na pažnji!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Povijes</dc:title>
  <dc:creator>Pc</dc:creator>
  <cp:lastModifiedBy>Pc</cp:lastModifiedBy>
  <cp:revision>8</cp:revision>
  <dcterms:created xsi:type="dcterms:W3CDTF">2019-05-14T00:45:13Z</dcterms:created>
  <dcterms:modified xsi:type="dcterms:W3CDTF">2020-05-05T12:32:50Z</dcterms:modified>
</cp:coreProperties>
</file>