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034D6-3221-4DBD-855A-059268E2101F}" type="datetimeFigureOut">
              <a:rPr lang="sr-Latn-CS" smtClean="0"/>
              <a:t>1.5.2021.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41445-0B0F-45C0-BDDE-02F3F7774F89}" type="slidenum">
              <a:rPr lang="bs-Latn-BA" smtClean="0"/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4A02D-454C-4CB2-91EE-C5F11E98F03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4A02D-454C-4CB2-91EE-C5F11E98F03E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/>
              <a:t>Add image of clock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BD405D-838E-4216-BF6A-5C70BF3DC27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4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chnology-wallpapers-4.jpg"/>
          <p:cNvPicPr>
            <a:picLocks noChangeAspect="1"/>
          </p:cNvPicPr>
          <p:nvPr/>
        </p:nvPicPr>
        <p:blipFill>
          <a:blip r:embed="rId3"/>
          <a:srcRect l="-7263" r="2520" b="9541"/>
          <a:stretch>
            <a:fillRect/>
          </a:stretch>
        </p:blipFill>
        <p:spPr>
          <a:xfrm>
            <a:off x="2743200" y="2438400"/>
            <a:ext cx="6019801" cy="436217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elaxed"/>
            <a:lightRig rig="threePt" dir="t"/>
          </a:scene3d>
        </p:spPr>
      </p:pic>
      <p:pic>
        <p:nvPicPr>
          <p:cNvPr id="12" name="Picture 11" descr="technology-wallpapers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47047">
            <a:off x="103827" y="3678042"/>
            <a:ext cx="3486179" cy="220520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7" descr="C:\Users\alemk\Desktop\logo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38200" y="1752600"/>
            <a:ext cx="7619999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avokutnik 9"/>
          <p:cNvSpPr/>
          <p:nvPr/>
        </p:nvSpPr>
        <p:spPr>
          <a:xfrm>
            <a:off x="4495800" y="3429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2286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sz="4000" b="1" i="1" u="sng" dirty="0">
                <a:latin typeface="Times New Roman" pitchFamily="18" charset="0"/>
                <a:cs typeface="Times New Roman" pitchFamily="18" charset="0"/>
              </a:rPr>
              <a:t>MINERALI </a:t>
            </a:r>
          </a:p>
          <a:p>
            <a:pPr algn="ctr"/>
            <a:r>
              <a:rPr lang="bs-Latn-BA" sz="4000" b="1" i="1" u="sng" dirty="0">
                <a:latin typeface="Times New Roman" pitchFamily="18" charset="0"/>
                <a:cs typeface="Times New Roman" pitchFamily="18" charset="0"/>
              </a:rPr>
              <a:t>(anorganske tvari)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3810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OSTALI 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581400"/>
            <a:ext cx="3752439" cy="210743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219200"/>
            <a:ext cx="7924800" cy="2246769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-mnogi drugi elementi se nalaze u živim organizmima, ali u manjim količinama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-joni magnezija (            )aktiviraju mnoge enzime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-joni bakra (         )utiču na metabolizam željeza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-joni cinka (          )utiču na metabolizam proteina i karbonata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-joni mangana  (            ) aktiviraju i utiču na rast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-joni kobalta (          )ulaze u sastav vitamina B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24600" y="1981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s-Latn-BA" b="1" dirty="0"/>
              <a:t>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0" y="3458215"/>
            <a:ext cx="3593114" cy="248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905000"/>
            <a:ext cx="685800" cy="3333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2209800"/>
            <a:ext cx="609600" cy="33337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2514600"/>
            <a:ext cx="609600" cy="333375"/>
          </a:xfrm>
          <a:prstGeom prst="rect">
            <a:avLst/>
          </a:prstGeom>
          <a:noFill/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2819400"/>
            <a:ext cx="676275" cy="33337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124200"/>
            <a:ext cx="600075" cy="333375"/>
          </a:xfrm>
          <a:prstGeom prst="rect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7" descr="C:\Users\alemk\Desktop\logo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6096000" y="0"/>
            <a:ext cx="2678714" cy="154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276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contrast="-74000"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4495800" y="342900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r-H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743200"/>
            <a:ext cx="9266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HVALA NA PAŽNJI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43200"/>
            <a:ext cx="9266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HVALA NA PAŽNJI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0"/>
            <a:ext cx="8382000" cy="617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6172200"/>
            <a:ext cx="815080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UČENJE KAKVO ŽELIMO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" y="40749"/>
            <a:ext cx="762000" cy="61093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</a:p>
          <a:p>
            <a:pPr algn="ctr"/>
            <a:r>
              <a:rPr lang="bs-Latn-BA" sz="23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</a:t>
            </a: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143000" y="381000"/>
            <a:ext cx="7696200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s-Latn-BA" sz="32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MINERALI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D9B40BE-B1C1-4451-B498-0CB86FC74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bs-Latn-BA" sz="21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anorganske tvari koje u ukupnoj masi organizma imaju mali udio, ali imaju veliki značaj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čine 4-5% naše tjelesne mase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 u organizam se unose putem hrane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iz organizma se izlučuju u fecesu, urinu i znoju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dinamička ravnoteža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makroelementi ( Ca, Mg, Na, K, P, S, Cl)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mikroelementi (Fe, J, Cu, Mn, Zn, Co, Mo)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uloga minerala u organizmu je vrlo raznovrsna i značajna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bs-Latn-BA" sz="2100" b="1" dirty="0"/>
              <a:t>sudjeluju u različitim biohemijskim procesima u organizmu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bs-Latn-BA" sz="21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bs-Latn-BA" sz="2100" b="1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bs-Latn-BA" sz="2200" b="1" dirty="0">
              <a:solidFill>
                <a:schemeClr val="tx2"/>
              </a:solidFill>
            </a:endParaRPr>
          </a:p>
          <a:p>
            <a:pPr lvl="1">
              <a:buNone/>
            </a:pPr>
            <a:endParaRPr lang="bs-Latn-BA" sz="2400" dirty="0"/>
          </a:p>
        </p:txBody>
      </p:sp>
      <p:pic>
        <p:nvPicPr>
          <p:cNvPr id="12" name="Picture 7" descr="C:\Users\alemk\Desktop\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4724400"/>
            <a:ext cx="2678714" cy="154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7" descr="C:\Users\alemk\Desktop\log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4400" y="4800600"/>
            <a:ext cx="3276600" cy="1269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s-Latn-B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KALCIJ (Ca)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371600"/>
            <a:ext cx="7772400" cy="2246769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-najzastupljeniji mineral u ljudskom tijelu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-99% ulazi u sastav kostiju u obliku spoja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 sastav zuba ulazi u obliku spoja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-glavni izvori kalcija (mlijeko i mliječni proizvodi, zeleno povrće, banane i žitarice)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 nekim razdobljima života potreban je veći unos kalcija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-pravilnom prehranom unesemo oko 800 mg kalcija na dan  </a:t>
            </a:r>
            <a:endParaRPr kumimoji="0" lang="sr-Latn-CS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19400" y="4953000"/>
            <a:ext cx="6172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U organizmu može biti</a:t>
            </a:r>
            <a:r>
              <a:rPr kumimoji="0" lang="bs-Latn-BA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maksimalno 34 mola Ca, a maksimalna dnevna doza je 2000 mg.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1752600"/>
            <a:ext cx="1381125" cy="3238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2057400"/>
            <a:ext cx="1381125" cy="323850"/>
          </a:xfrm>
          <a:prstGeom prst="rect">
            <a:avLst/>
          </a:prstGeom>
          <a:noFill/>
        </p:spPr>
      </p:pic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9350" y="2114550"/>
            <a:ext cx="857250" cy="323850"/>
          </a:xfrm>
          <a:prstGeom prst="rect">
            <a:avLst/>
          </a:prstGeom>
          <a:noFill/>
        </p:spPr>
      </p:pic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886200" y="3733800"/>
            <a:ext cx="48768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45602">
            <a:off x="6953535" y="27979"/>
            <a:ext cx="2069377" cy="1726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10222">
            <a:off x="842007" y="3777483"/>
            <a:ext cx="2205679" cy="20880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  <p:bldP spid="276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s-Latn-B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FOSFOR (P)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295400"/>
            <a:ext cx="7772400" cy="2862322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-80% se nalazi u skeletu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-jedna od glavnih funkcija fosfora je održavanje čvrstih i zdravih kostiju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 krvi 32 do 43 mg/L anaorganskih spojeva koji imaju ulogu pufera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-ulazi u sastav vrlo značajnih spojeva ( fosfolipidi, nukleolipidi, brojni koenzimi, nukleinske kiseline...)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-neki organski fosfatni spojevi su bogati energijom (ATP, ADP, NADP)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-odnos Ca i P se reguliše vitaminom D ili hormonima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-proteinima bogate namirnice su najbolji izvori fosfora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24200" y="5334000"/>
            <a:ext cx="57912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Optimalni odnos Ca/P</a:t>
            </a:r>
            <a:r>
              <a:rPr kumimoji="0" lang="bs-Latn-BA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u organizmu je 0.7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05200" y="3886200"/>
            <a:ext cx="510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875" y="27979"/>
            <a:ext cx="1726696" cy="1726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03" y="3779481"/>
            <a:ext cx="1996144" cy="19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  <p:bldP spid="276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s-Latn-B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NATRIJ (Na)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066800" y="1295400"/>
            <a:ext cx="7772400" cy="1938992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-šesti element po zastupljenosti u zemljinoj kori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-pojavljuje</a:t>
            </a:r>
            <a:r>
              <a:rPr kumimoji="0" lang="sr-Latn-CS" sz="20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se samo u obliku spojeva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baseline="0" dirty="0">
                <a:latin typeface="Times New Roman" pitchFamily="18" charset="0"/>
                <a:cs typeface="Times New Roman" pitchFamily="18" charset="0"/>
              </a:rPr>
              <a:t>-esencijalni</a:t>
            </a: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 makroelement, potreban svim živim organizmima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-ulazi</a:t>
            </a:r>
            <a:r>
              <a:rPr kumimoji="0" lang="sr-Latn-CS" sz="20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u sastav vanćelijskih tečnosti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baseline="0" dirty="0">
                <a:latin typeface="Times New Roman" pitchFamily="18" charset="0"/>
                <a:cs typeface="Times New Roman" pitchFamily="18" charset="0"/>
              </a:rPr>
              <a:t>-manjak</a:t>
            </a: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 natrija u organizmu može dovesti do opasnosti za život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CS" sz="2000" baseline="0" dirty="0">
                <a:latin typeface="Times New Roman" pitchFamily="18" charset="0"/>
                <a:cs typeface="Times New Roman" pitchFamily="18" charset="0"/>
              </a:rPr>
              <a:t>višak</a:t>
            </a: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 natrija može uzrokovati povišen krvni pritisak</a:t>
            </a:r>
            <a:endParaRPr kumimoji="0" lang="sr-Latn-CS" sz="20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276600" y="4876800"/>
            <a:ext cx="5791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75%</a:t>
            </a:r>
            <a:r>
              <a:rPr kumimoji="0" lang="bs-Latn-BA" sz="24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do 90% natrija u naš organizam unosimo putem soli (NaCl).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6200" y="3429000"/>
            <a:ext cx="49530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8749" y="152400"/>
            <a:ext cx="1972822" cy="131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7182" y="4112821"/>
            <a:ext cx="2405618" cy="1602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  <p:bldP spid="276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bs-Latn-B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KALIJ (K)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334631"/>
            <a:ext cx="7924800" cy="2246769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-esencijalni makroelement potreban svim živim organizmima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-utječe</a:t>
            </a:r>
            <a:r>
              <a:rPr kumimoji="0" lang="sr-Latn-CS" sz="20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na rad srčanog mišića i funkcioniranje cijelog mišićnog i nervnog sistema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baseline="0" dirty="0">
                <a:latin typeface="Times New Roman" pitchFamily="18" charset="0"/>
                <a:cs typeface="Times New Roman" pitchFamily="18" charset="0"/>
              </a:rPr>
              <a:t>-nivo</a:t>
            </a: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 u krvi je stalan i regulira ga kora nadbubrežne žlijezde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0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-ulazi</a:t>
            </a:r>
            <a:r>
              <a:rPr kumimoji="0" lang="sr-Latn-CS" sz="2000" b="0" i="0" u="none" strike="noStrike" cap="none" normalizeH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u sastav tečnosti u ćelijama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baseline="0" dirty="0">
                <a:latin typeface="Times New Roman" pitchFamily="18" charset="0"/>
                <a:cs typeface="Times New Roman" pitchFamily="18" charset="0"/>
              </a:rPr>
              <a:t>-koristan za osobe</a:t>
            </a: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 koje pate od stresa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-hipokalemija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71800" y="4876800"/>
            <a:ext cx="6172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bs-Latn-BA" sz="2400" dirty="0">
                <a:latin typeface="Times New Roman" pitchFamily="18" charset="0"/>
                <a:cs typeface="Times New Roman" pitchFamily="18" charset="0"/>
              </a:rPr>
              <a:t>Najbolji izvor kalija je zeleno lisnato povrće, a dnevna potreba za kalijem iznosi 4.700 mg.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81400" y="3505200"/>
            <a:ext cx="48006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8749" y="152400"/>
            <a:ext cx="1972821" cy="1313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599" y="4267200"/>
            <a:ext cx="2291653" cy="152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  <p:bldP spid="276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SUMPOR (S)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0" y="3810000"/>
            <a:ext cx="2891162" cy="195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962400"/>
            <a:ext cx="1907277" cy="1907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794808"/>
            <a:ext cx="7924800" cy="1938992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-ulazi u sastav mnogih organskih spojeva: aminokiselina, peptida, enzima, hormona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-kao anorganski sumpor javlja se u obliku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-otrovni joni (         ),sumpor ih prevodi u bezopasne (           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-opskrbljuje mozak kisikom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-pretjerano opadanje kose kao nedostatak sumpora u organizmu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438400"/>
            <a:ext cx="1019175" cy="323850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419350"/>
            <a:ext cx="847725" cy="323850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2400" y="2438400"/>
            <a:ext cx="942975" cy="323850"/>
          </a:xfrm>
          <a:prstGeom prst="rect">
            <a:avLst/>
          </a:prstGeom>
          <a:noFill/>
        </p:spPr>
      </p:pic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400800" y="2438400"/>
            <a:ext cx="296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s-Latn-BA" b="1" dirty="0"/>
              <a:t> ,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7543800" y="2362200"/>
            <a:ext cx="609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</a:t>
            </a:r>
            <a:endParaRPr kumimoji="0" lang="sr-Latn-C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743200"/>
            <a:ext cx="542925" cy="3238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2743200"/>
            <a:ext cx="704850" cy="3238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7" descr="C:\Users\alemk\Desktop\logo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6553200" y="95250"/>
            <a:ext cx="21082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ŽELJEZO (Fe)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19400" y="5036403"/>
            <a:ext cx="6172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bs-Latn-BA" sz="2400" dirty="0"/>
              <a:t>Željezo je potrebno za brojne vitalne funkcije uključujući rast, reprodukciju i imunitet.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0"/>
            <a:ext cx="18288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3" y="4278003"/>
            <a:ext cx="1907277" cy="158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295400"/>
            <a:ext cx="7924800" cy="2246769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-glavna uloga prenos kisika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-sastavni dio krvnog pigmenta tj. hemoglobina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-ćelije u kojima se proizvodi energija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-feritin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-anemija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-crveno meso najbolji i najbogatiji prehrambeni izvor željeza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-atomski broj željeza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24600" y="1981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s-Latn-BA" b="1" dirty="0"/>
              <a:t>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581400" y="3276600"/>
            <a:ext cx="5105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400" y="0"/>
            <a:ext cx="8229600" cy="5943600"/>
          </a:xfrm>
          <a:prstGeom prst="rect">
            <a:avLst/>
          </a:prstGeom>
          <a:ln w="28575"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-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09600"/>
            <a:ext cx="762000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s-Latn-BA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bs-Latn-BA" sz="23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1676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bs-Latn-BA" dirty="0">
              <a:solidFill>
                <a:schemeClr val="tx2"/>
              </a:solidFill>
            </a:endParaRPr>
          </a:p>
          <a:p>
            <a:pPr algn="just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066800" y="76200"/>
            <a:ext cx="3810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MINERALI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6172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s-Latn-BA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UČENJE KAKVO ŽELIMO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1066800" y="685800"/>
            <a:ext cx="24384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s-Latn-BA" sz="2400" b="1" dirty="0">
                <a:solidFill>
                  <a:schemeClr val="tx1"/>
                </a:solidFill>
              </a:rPr>
              <a:t>JOD (I)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819400" y="5036403"/>
            <a:ext cx="61722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bs-Latn-BA" sz="2400" dirty="0"/>
              <a:t>Jod iz organizma uklanja teške metale, poput florida, žive,aluminija.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110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590700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524000" cy="152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 descr="5907004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63" y="4278003"/>
            <a:ext cx="1589397" cy="1589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90600" y="1566208"/>
            <a:ext cx="7924800" cy="1938992"/>
          </a:xfrm>
          <a:prstGeom prst="rect">
            <a:avLst/>
          </a:prstGeom>
          <a:ln>
            <a:prstDash val="lgDashDotDot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 organizam se unosi u obliku jona jodida (   ) i jodata (         ) ili u obliku organskih spojeva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-jod u jonskom obliku se lahko resorbuje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-putem krvi se prenosi do tiroideje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-koncentracija joda u krvi i tiroideji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Latn-CS" sz="2000" dirty="0">
                <a:latin typeface="Times New Roman" pitchFamily="18" charset="0"/>
                <a:cs typeface="Times New Roman" pitchFamily="18" charset="0"/>
              </a:rPr>
              <a:t>-ugrađuje se u hormone štitnjače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24600" y="19812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s-Latn-BA" b="1" dirty="0"/>
              <a:t> </a:t>
            </a: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46" name="Picture 7" descr="C:\Users\alemk\Desktop\logo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57600" y="3276600"/>
            <a:ext cx="51816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1600200"/>
            <a:ext cx="619125" cy="32385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s-Latn-BA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1600200"/>
            <a:ext cx="276225" cy="323850"/>
          </a:xfrm>
          <a:prstGeom prst="rect">
            <a:avLst/>
          </a:prstGeom>
          <a:noFill/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781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4" grpId="0" animBg="1"/>
      <p:bldP spid="16" grpId="0"/>
      <p:bldP spid="18" grpId="0" animBg="1"/>
      <p:bldP spid="276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On-screen Show (4:3)</PresentationFormat>
  <Paragraphs>231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1</cp:lastModifiedBy>
  <cp:revision>1</cp:revision>
  <dcterms:created xsi:type="dcterms:W3CDTF">2006-08-16T00:00:00Z</dcterms:created>
  <dcterms:modified xsi:type="dcterms:W3CDTF">2021-05-01T07:22:25Z</dcterms:modified>
</cp:coreProperties>
</file>