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s-Latn-B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C034D6-3221-4DBD-855A-059268E2101F}" type="datetimeFigureOut">
              <a:rPr lang="sr-Latn-CS" smtClean="0"/>
              <a:t>1.5.2021.</a:t>
            </a:fld>
            <a:endParaRPr lang="bs-Latn-B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s-Latn-B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C41445-0B0F-45C0-BDDE-02F3F7774F89}" type="slidenum">
              <a:rPr lang="bs-Latn-BA" smtClean="0"/>
              <a:t>‹#›</a:t>
            </a:fld>
            <a:endParaRPr lang="bs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94A02D-454C-4CB2-91EE-C5F11E98F03E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GB" dirty="0"/>
              <a:t>Add image of clock</a:t>
            </a: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ABD405D-838E-4216-BF6A-5C70BF3DC277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GB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94A02D-454C-4CB2-91EE-C5F11E98F03E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GB" dirty="0"/>
              <a:t>Add image of clock</a:t>
            </a: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ABD405D-838E-4216-BF6A-5C70BF3DC277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GB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GB" dirty="0"/>
              <a:t>Add image of clock</a:t>
            </a: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ABD405D-838E-4216-BF6A-5C70BF3DC277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GB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GB" dirty="0"/>
              <a:t>Add image of clock</a:t>
            </a: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ABD405D-838E-4216-BF6A-5C70BF3DC277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GB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GB" dirty="0"/>
              <a:t>Add image of clock</a:t>
            </a: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ABD405D-838E-4216-BF6A-5C70BF3DC277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GB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GB" dirty="0"/>
              <a:t>Add image of clock</a:t>
            </a: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ABD405D-838E-4216-BF6A-5C70BF3DC277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GB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GB" dirty="0"/>
              <a:t>Add image of clock</a:t>
            </a: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ABD405D-838E-4216-BF6A-5C70BF3DC277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GB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GB" dirty="0"/>
              <a:t>Add image of clock</a:t>
            </a: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ABD405D-838E-4216-BF6A-5C70BF3DC277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GB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GB" dirty="0"/>
              <a:t>Add image of clock</a:t>
            </a: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ABD405D-838E-4216-BF6A-5C70BF3DC277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GB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5.jpe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4.jpeg"/><Relationship Id="rId4" Type="http://schemas.openxmlformats.org/officeDocument/2006/relationships/image" Target="../media/image32.jpeg"/><Relationship Id="rId9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5.jpeg"/><Relationship Id="rId4" Type="http://schemas.openxmlformats.org/officeDocument/2006/relationships/image" Target="../media/image19.jpeg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technology-wallpapers-4.jpg"/>
          <p:cNvPicPr>
            <a:picLocks noChangeAspect="1"/>
          </p:cNvPicPr>
          <p:nvPr/>
        </p:nvPicPr>
        <p:blipFill>
          <a:blip r:embed="rId3"/>
          <a:srcRect l="-7263" r="2520" b="9541"/>
          <a:stretch>
            <a:fillRect/>
          </a:stretch>
        </p:blipFill>
        <p:spPr>
          <a:xfrm>
            <a:off x="2743200" y="2438400"/>
            <a:ext cx="6019801" cy="4362175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Relaxed"/>
            <a:lightRig rig="threePt" dir="t"/>
          </a:scene3d>
        </p:spPr>
      </p:pic>
      <p:pic>
        <p:nvPicPr>
          <p:cNvPr id="12" name="Picture 11" descr="technology-wallpapers-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1247047">
            <a:off x="103827" y="3678042"/>
            <a:ext cx="3486179" cy="2205207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Above"/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pic>
        <p:nvPicPr>
          <p:cNvPr id="6" name="Picture 7" descr="C:\Users\alemk\Desktop\logo.jp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838200" y="1752600"/>
            <a:ext cx="7619999" cy="1828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Pravokutnik 9"/>
          <p:cNvSpPr/>
          <p:nvPr/>
        </p:nvSpPr>
        <p:spPr>
          <a:xfrm>
            <a:off x="4495800" y="3429000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hr-HR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9600" y="228600"/>
            <a:ext cx="7924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s-Latn-BA" sz="4000" b="1" i="1" u="sng" dirty="0">
                <a:latin typeface="Times New Roman" pitchFamily="18" charset="0"/>
                <a:cs typeface="Times New Roman" pitchFamily="18" charset="0"/>
              </a:rPr>
              <a:t>MINERALI </a:t>
            </a:r>
          </a:p>
          <a:p>
            <a:pPr algn="ctr"/>
            <a:r>
              <a:rPr lang="bs-Latn-BA" sz="4000" b="1" i="1" u="sng" dirty="0">
                <a:latin typeface="Times New Roman" pitchFamily="18" charset="0"/>
                <a:cs typeface="Times New Roman" pitchFamily="18" charset="0"/>
              </a:rPr>
              <a:t>(anorganske tvari)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914400" y="0"/>
            <a:ext cx="8229600" cy="5943600"/>
          </a:xfrm>
          <a:prstGeom prst="rect">
            <a:avLst/>
          </a:prstGeom>
          <a:ln w="28575"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vi-VN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-2286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914400" y="666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0" y="609600"/>
            <a:ext cx="762000" cy="432426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bs-Latn-BA" sz="23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bs-Latn-BA" sz="23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bs-Latn-BA" sz="23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bs-Latn-BA" sz="2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M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I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E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R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A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L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I</a:t>
            </a:r>
            <a:endParaRPr lang="bs-Latn-BA" sz="23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bs-Latn-BA" sz="23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219200" y="1676400"/>
            <a:ext cx="77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bs-Latn-BA" dirty="0">
              <a:solidFill>
                <a:schemeClr val="tx2"/>
              </a:solidFill>
            </a:endParaRPr>
          </a:p>
          <a:p>
            <a:pPr algn="just"/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34" name="Text Box 48"/>
          <p:cNvSpPr txBox="1">
            <a:spLocks noChangeArrowheads="1"/>
          </p:cNvSpPr>
          <p:nvPr/>
        </p:nvSpPr>
        <p:spPr bwMode="auto">
          <a:xfrm>
            <a:off x="1066800" y="381000"/>
            <a:ext cx="381000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s-Latn-BA" sz="2400" b="1" dirty="0">
                <a:solidFill>
                  <a:schemeClr val="tx1"/>
                </a:solidFill>
              </a:rPr>
              <a:t>OSTALI MINERALI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14400" y="6172200"/>
            <a:ext cx="8001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s-Latn-BA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UČENJE KAKVO ŽELIMO</a:t>
            </a:r>
            <a:endParaRPr lang="en-US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847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0" y="1104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7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sp>
        <p:nvSpPr>
          <p:cNvPr id="3091" name="Rectangle 19"/>
          <p:cNvSpPr>
            <a:spLocks noChangeArrowheads="1"/>
          </p:cNvSpPr>
          <p:nvPr/>
        </p:nvSpPr>
        <p:spPr bwMode="auto">
          <a:xfrm>
            <a:off x="0" y="781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1" name="Picture 20" descr="5907004_ori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3581400"/>
            <a:ext cx="3752439" cy="2107430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perspectiveContrastingLeftFacing"/>
            <a:lightRig rig="threePt" dir="t"/>
          </a:scene3d>
        </p:spPr>
      </p:pic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1066800" y="1219200"/>
            <a:ext cx="7924800" cy="2246769"/>
          </a:xfrm>
          <a:prstGeom prst="rect">
            <a:avLst/>
          </a:prstGeom>
          <a:ln>
            <a:prstDash val="lgDashDotDot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000" dirty="0">
                <a:latin typeface="Times New Roman" pitchFamily="18" charset="0"/>
                <a:cs typeface="Times New Roman" pitchFamily="18" charset="0"/>
              </a:rPr>
              <a:t>-mnogi drugi elementi se nalaze u živim organizmima, ali u manjim količinama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000" dirty="0">
                <a:latin typeface="Times New Roman" pitchFamily="18" charset="0"/>
                <a:cs typeface="Times New Roman" pitchFamily="18" charset="0"/>
              </a:rPr>
              <a:t>-joni magnezija (            )aktiviraju mnoge enzime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000" dirty="0">
                <a:latin typeface="Times New Roman" pitchFamily="18" charset="0"/>
                <a:cs typeface="Times New Roman" pitchFamily="18" charset="0"/>
              </a:rPr>
              <a:t>-joni bakra (         )utiču na metabolizam željeza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000" dirty="0">
                <a:latin typeface="Times New Roman" pitchFamily="18" charset="0"/>
                <a:cs typeface="Times New Roman" pitchFamily="18" charset="0"/>
              </a:rPr>
              <a:t>-joni cinka (          )utiču na metabolizam proteina i karbonata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000" dirty="0">
                <a:latin typeface="Times New Roman" pitchFamily="18" charset="0"/>
                <a:cs typeface="Times New Roman" pitchFamily="18" charset="0"/>
              </a:rPr>
              <a:t>-joni mangana  (            ) aktiviraju i utiču na rast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000" dirty="0">
                <a:latin typeface="Times New Roman" pitchFamily="18" charset="0"/>
                <a:cs typeface="Times New Roman" pitchFamily="18" charset="0"/>
              </a:rPr>
              <a:t>-joni kobalta (          )ulaze u sastav vitamina B</a:t>
            </a: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0" y="7810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sp>
        <p:nvSpPr>
          <p:cNvPr id="22537" name="Rectangle 9"/>
          <p:cNvSpPr>
            <a:spLocks noChangeArrowheads="1"/>
          </p:cNvSpPr>
          <p:nvPr/>
        </p:nvSpPr>
        <p:spPr bwMode="auto">
          <a:xfrm>
            <a:off x="0" y="7810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42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sp>
        <p:nvSpPr>
          <p:cNvPr id="22543" name="Rectangle 15"/>
          <p:cNvSpPr>
            <a:spLocks noChangeArrowheads="1"/>
          </p:cNvSpPr>
          <p:nvPr/>
        </p:nvSpPr>
        <p:spPr bwMode="auto">
          <a:xfrm>
            <a:off x="0" y="7810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324600" y="1981200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bs-Latn-BA" b="1" dirty="0"/>
              <a:t> </a:t>
            </a:r>
            <a:endParaRPr lang="vi-VN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7810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pic>
        <p:nvPicPr>
          <p:cNvPr id="46" name="Picture 7" descr="C:\Users\alemk\Desktop\logo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5334000" y="3458215"/>
            <a:ext cx="3593114" cy="24853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0" y="7810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0" y="7810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pic>
        <p:nvPicPr>
          <p:cNvPr id="34817" name="Picture 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95600" y="1905000"/>
            <a:ext cx="685800" cy="333375"/>
          </a:xfrm>
          <a:prstGeom prst="rect">
            <a:avLst/>
          </a:prstGeom>
          <a:noFill/>
        </p:spPr>
      </p:pic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0" y="7905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62200" y="2209800"/>
            <a:ext cx="609600" cy="333375"/>
          </a:xfrm>
          <a:prstGeom prst="rect">
            <a:avLst/>
          </a:prstGeom>
          <a:noFill/>
        </p:spPr>
      </p:pic>
      <p:sp>
        <p:nvSpPr>
          <p:cNvPr id="34822" name="Rectangle 6"/>
          <p:cNvSpPr>
            <a:spLocks noChangeArrowheads="1"/>
          </p:cNvSpPr>
          <p:nvPr/>
        </p:nvSpPr>
        <p:spPr bwMode="auto">
          <a:xfrm>
            <a:off x="0" y="7905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82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pic>
        <p:nvPicPr>
          <p:cNvPr id="34823" name="Picture 7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38400" y="2514600"/>
            <a:ext cx="609600" cy="333375"/>
          </a:xfrm>
          <a:prstGeom prst="rect">
            <a:avLst/>
          </a:prstGeom>
          <a:noFill/>
        </p:spPr>
      </p:pic>
      <p:sp>
        <p:nvSpPr>
          <p:cNvPr id="34825" name="Rectangle 9"/>
          <p:cNvSpPr>
            <a:spLocks noChangeArrowheads="1"/>
          </p:cNvSpPr>
          <p:nvPr/>
        </p:nvSpPr>
        <p:spPr bwMode="auto">
          <a:xfrm>
            <a:off x="0" y="7905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827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pic>
        <p:nvPicPr>
          <p:cNvPr id="34826" name="Picture 10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95600" y="2819400"/>
            <a:ext cx="676275" cy="333375"/>
          </a:xfrm>
          <a:prstGeom prst="rect">
            <a:avLst/>
          </a:prstGeom>
          <a:noFill/>
        </p:spPr>
      </p:pic>
      <p:sp>
        <p:nvSpPr>
          <p:cNvPr id="34828" name="Rectangle 12"/>
          <p:cNvSpPr>
            <a:spLocks noChangeArrowheads="1"/>
          </p:cNvSpPr>
          <p:nvPr/>
        </p:nvSpPr>
        <p:spPr bwMode="auto">
          <a:xfrm>
            <a:off x="0" y="7905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4829" name="Picture 13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90800" y="3124200"/>
            <a:ext cx="600075" cy="333375"/>
          </a:xfrm>
          <a:prstGeom prst="rect">
            <a:avLst/>
          </a:prstGeom>
          <a:noFill/>
        </p:spPr>
      </p:pic>
      <p:sp>
        <p:nvSpPr>
          <p:cNvPr id="34831" name="Rectangle 15"/>
          <p:cNvSpPr>
            <a:spLocks noChangeArrowheads="1"/>
          </p:cNvSpPr>
          <p:nvPr/>
        </p:nvSpPr>
        <p:spPr bwMode="auto">
          <a:xfrm>
            <a:off x="0" y="7905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7" name="Picture 7" descr="C:\Users\alemk\Desktop\logo.jpg"/>
          <p:cNvPicPr>
            <a:picLocks noChangeAspect="1" noChangeArrowheads="1"/>
          </p:cNvPicPr>
          <p:nvPr/>
        </p:nvPicPr>
        <p:blipFill>
          <a:blip r:embed="rId10" cstate="print"/>
          <a:stretch>
            <a:fillRect/>
          </a:stretch>
        </p:blipFill>
        <p:spPr bwMode="auto">
          <a:xfrm>
            <a:off x="6096000" y="0"/>
            <a:ext cx="2678714" cy="15456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34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4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4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34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34" grpId="0" animBg="1"/>
      <p:bldP spid="16" grpId="0"/>
      <p:bldP spid="2765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 contrast="-74000"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kutnik 9"/>
          <p:cNvSpPr/>
          <p:nvPr/>
        </p:nvSpPr>
        <p:spPr>
          <a:xfrm>
            <a:off x="4495800" y="3429000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hr-HR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743200"/>
            <a:ext cx="926619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s-Latn-BA" sz="8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HVALA NA PAŽNJI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2743200"/>
            <a:ext cx="926619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s-Latn-BA" sz="8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HVALA NA PAŽNJI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762000" y="0"/>
            <a:ext cx="8382000" cy="6172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38200" y="6172200"/>
            <a:ext cx="8150804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UČENJE KAKVO ŽELIMO</a:t>
            </a:r>
            <a:endParaRPr lang="en-US" sz="2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-2286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914400" y="666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76200" y="40749"/>
            <a:ext cx="762000" cy="61093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bs-Latn-BA" sz="2300" b="1" dirty="0">
              <a:ln w="1905"/>
              <a:solidFill>
                <a:schemeClr val="tx2">
                  <a:lumMod val="60000"/>
                  <a:lumOff val="4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bs-Latn-BA" sz="2300" b="1" dirty="0">
              <a:ln w="1905"/>
              <a:solidFill>
                <a:schemeClr val="tx2">
                  <a:lumMod val="60000"/>
                  <a:lumOff val="4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bs-Latn-BA" sz="2300" b="1" dirty="0">
              <a:ln w="1905"/>
              <a:solidFill>
                <a:schemeClr val="tx2">
                  <a:lumMod val="60000"/>
                  <a:lumOff val="4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bs-Latn-BA" sz="2300" b="1" dirty="0">
              <a:ln w="1905"/>
              <a:solidFill>
                <a:schemeClr val="tx2">
                  <a:lumMod val="60000"/>
                  <a:lumOff val="4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bs-Latn-BA" sz="2300" b="1" dirty="0">
              <a:ln w="1905"/>
              <a:solidFill>
                <a:schemeClr val="tx2">
                  <a:lumMod val="60000"/>
                  <a:lumOff val="4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bs-Latn-BA" sz="23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</a:t>
            </a:r>
          </a:p>
          <a:p>
            <a:pPr algn="ctr"/>
            <a:r>
              <a:rPr lang="bs-Latn-BA" sz="23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</a:t>
            </a:r>
          </a:p>
          <a:p>
            <a:pPr algn="ctr"/>
            <a:r>
              <a:rPr lang="bs-Latn-BA" sz="23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</a:t>
            </a:r>
          </a:p>
          <a:p>
            <a:pPr algn="ctr"/>
            <a:r>
              <a:rPr lang="bs-Latn-BA" sz="23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</a:t>
            </a:r>
          </a:p>
          <a:p>
            <a:pPr algn="ctr"/>
            <a:r>
              <a:rPr lang="bs-Latn-BA" sz="23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</a:t>
            </a:r>
          </a:p>
          <a:p>
            <a:pPr algn="ctr"/>
            <a:r>
              <a:rPr lang="bs-Latn-BA" sz="23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</a:t>
            </a:r>
          </a:p>
          <a:p>
            <a:pPr algn="ctr"/>
            <a:r>
              <a:rPr lang="bs-Latn-BA" sz="23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</a:t>
            </a:r>
          </a:p>
          <a:p>
            <a:pPr algn="ctr"/>
            <a:r>
              <a:rPr lang="bs-Latn-BA" sz="23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</a:t>
            </a:r>
          </a:p>
          <a:p>
            <a:pPr algn="ctr"/>
            <a:endParaRPr lang="bs-Latn-BA" sz="2300" b="1" dirty="0">
              <a:ln w="1905"/>
              <a:solidFill>
                <a:schemeClr val="tx2">
                  <a:lumMod val="60000"/>
                  <a:lumOff val="4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bs-Latn-BA" sz="2300" b="1" dirty="0">
              <a:ln w="1905"/>
              <a:solidFill>
                <a:schemeClr val="tx2">
                  <a:lumMod val="60000"/>
                  <a:lumOff val="4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bs-Latn-BA" sz="2300" b="1" dirty="0">
              <a:ln w="1905"/>
              <a:solidFill>
                <a:schemeClr val="tx2">
                  <a:lumMod val="60000"/>
                  <a:lumOff val="4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bs-Latn-BA" sz="2300" b="1" dirty="0">
              <a:ln w="1905"/>
              <a:solidFill>
                <a:schemeClr val="tx2">
                  <a:lumMod val="60000"/>
                  <a:lumOff val="4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4" name="Text Box 48"/>
          <p:cNvSpPr txBox="1">
            <a:spLocks noChangeArrowheads="1"/>
          </p:cNvSpPr>
          <p:nvPr/>
        </p:nvSpPr>
        <p:spPr bwMode="auto">
          <a:xfrm>
            <a:off x="1143000" y="381000"/>
            <a:ext cx="7696200" cy="5847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s-Latn-BA" sz="3200" b="1" spc="150" dirty="0">
                <a:ln w="11430"/>
                <a:solidFill>
                  <a:schemeClr val="bg1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MINERALI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ED9B40BE-B1C1-4451-B498-0CB86FC74C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685800"/>
            <a:ext cx="8229600" cy="4876800"/>
          </a:xfrm>
        </p:spPr>
        <p:txBody>
          <a:bodyPr>
            <a:normAutofit/>
          </a:bodyPr>
          <a:lstStyle/>
          <a:p>
            <a:pPr>
              <a:buNone/>
            </a:pPr>
            <a:endParaRPr lang="bs-Latn-BA" sz="21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bs-Latn-BA" sz="2100" b="1" dirty="0"/>
              <a:t>anorganske tvari koje u ukupnoj masi organizma imaju mali udio, ali imaju veliki značaj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bs-Latn-BA" sz="2100" b="1" dirty="0"/>
              <a:t>čine 4-5% naše tjelesne mase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bs-Latn-BA" sz="2100" b="1" dirty="0"/>
              <a:t> u organizam se unose putem hrane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bs-Latn-BA" sz="2100" b="1" dirty="0"/>
              <a:t>iz organizma se izlučuju u fecesu, urinu i znoju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bs-Latn-BA" sz="2100" b="1" dirty="0"/>
              <a:t>dinamička ravnoteža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bs-Latn-BA" sz="2100" b="1" dirty="0"/>
              <a:t>makroelementi ( Ca, Mg, Na, K, P, S, Cl)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bs-Latn-BA" sz="2100" b="1" dirty="0"/>
              <a:t>mikroelementi (Fe, J, Cu, Mn, Zn, Co, Mo)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bs-Latn-BA" sz="2100" b="1" dirty="0"/>
              <a:t>uloga minerala u organizmu je vrlo raznovrsna i značajna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bs-Latn-BA" sz="2100" b="1" dirty="0"/>
              <a:t>sudjeluju u različitim biohemijskim procesima u organizmu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bs-Latn-BA" sz="2100" b="1" dirty="0">
              <a:solidFill>
                <a:schemeClr val="tx2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endParaRPr lang="bs-Latn-BA" sz="2100" b="1" dirty="0">
              <a:solidFill>
                <a:schemeClr val="tx2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endParaRPr lang="bs-Latn-BA" sz="2200" b="1" dirty="0">
              <a:solidFill>
                <a:schemeClr val="tx2"/>
              </a:solidFill>
            </a:endParaRPr>
          </a:p>
          <a:p>
            <a:pPr lvl="1">
              <a:buNone/>
            </a:pPr>
            <a:endParaRPr lang="bs-Latn-BA" sz="2400" dirty="0"/>
          </a:p>
        </p:txBody>
      </p:sp>
      <p:pic>
        <p:nvPicPr>
          <p:cNvPr id="12" name="Picture 7" descr="C:\Users\alemk\Desktop\logo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248400" y="4724400"/>
            <a:ext cx="2678714" cy="15456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7" descr="C:\Users\alemk\Desktop\logo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914400" y="4800600"/>
            <a:ext cx="3276600" cy="12692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3" grpId="0"/>
      <p:bldP spid="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914400" y="0"/>
            <a:ext cx="8229600" cy="5943600"/>
          </a:xfrm>
          <a:prstGeom prst="rect">
            <a:avLst/>
          </a:prstGeom>
          <a:ln w="28575"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bs-Latn-B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vi-VN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-2286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914400" y="666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0" y="609600"/>
            <a:ext cx="762000" cy="432426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bs-Latn-BA" sz="23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bs-Latn-BA" sz="23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bs-Latn-BA" sz="23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bs-Latn-BA" sz="2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M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I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E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R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A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L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I</a:t>
            </a:r>
            <a:endParaRPr lang="bs-Latn-BA" sz="23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bs-Latn-BA" sz="23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219200" y="1676400"/>
            <a:ext cx="77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bs-Latn-BA" dirty="0">
              <a:solidFill>
                <a:schemeClr val="tx2"/>
              </a:solidFill>
            </a:endParaRPr>
          </a:p>
          <a:p>
            <a:pPr algn="just"/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34" name="Text Box 48"/>
          <p:cNvSpPr txBox="1">
            <a:spLocks noChangeArrowheads="1"/>
          </p:cNvSpPr>
          <p:nvPr/>
        </p:nvSpPr>
        <p:spPr bwMode="auto">
          <a:xfrm>
            <a:off x="1066800" y="76200"/>
            <a:ext cx="381000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s-Latn-BA" sz="2400" b="1" dirty="0">
                <a:solidFill>
                  <a:schemeClr val="tx1"/>
                </a:solidFill>
              </a:rPr>
              <a:t>MINERALI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14400" y="6172200"/>
            <a:ext cx="8001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s-Latn-BA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UČENJE KAKVO ŽELIMO</a:t>
            </a:r>
            <a:endParaRPr lang="en-US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48"/>
          <p:cNvSpPr txBox="1">
            <a:spLocks noChangeArrowheads="1"/>
          </p:cNvSpPr>
          <p:nvPr/>
        </p:nvSpPr>
        <p:spPr bwMode="auto">
          <a:xfrm>
            <a:off x="1066800" y="685800"/>
            <a:ext cx="243840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s-Latn-BA" sz="2400" b="1" dirty="0">
                <a:solidFill>
                  <a:schemeClr val="tx1"/>
                </a:solidFill>
              </a:rPr>
              <a:t>KALCIJ (Ca)</a:t>
            </a: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1066800" y="1371600"/>
            <a:ext cx="7772400" cy="2246769"/>
          </a:xfrm>
          <a:prstGeom prst="rect">
            <a:avLst/>
          </a:prstGeom>
          <a:ln>
            <a:prstDash val="lgDashDotDot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000" dirty="0">
                <a:latin typeface="Times New Roman" pitchFamily="18" charset="0"/>
                <a:cs typeface="Times New Roman" pitchFamily="18" charset="0"/>
              </a:rPr>
              <a:t>-najzastupljeniji mineral u ljudskom tijelu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000" dirty="0">
                <a:latin typeface="Times New Roman" pitchFamily="18" charset="0"/>
                <a:cs typeface="Times New Roman" pitchFamily="18" charset="0"/>
              </a:rPr>
              <a:t>-99% ulazi u sastav kostiju u obliku spoja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000" dirty="0">
                <a:latin typeface="Times New Roman" pitchFamily="18" charset="0"/>
                <a:cs typeface="Times New Roman" pitchFamily="18" charset="0"/>
              </a:rPr>
              <a:t>-u sastav zuba ulazi u obliku spoja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000" dirty="0">
                <a:latin typeface="Times New Roman" pitchFamily="18" charset="0"/>
                <a:cs typeface="Times New Roman" pitchFamily="18" charset="0"/>
              </a:rPr>
              <a:t>-glavni izvori kalcija (mlijeko i mliječni proizvodi, zeleno povrće, banane i žitarice)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000" dirty="0">
                <a:latin typeface="Times New Roman" pitchFamily="18" charset="0"/>
                <a:cs typeface="Times New Roman" pitchFamily="18" charset="0"/>
              </a:rPr>
              <a:t>-u nekim razdobljima života potreban je veći unos kalcija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000" dirty="0">
                <a:latin typeface="Times New Roman" pitchFamily="18" charset="0"/>
                <a:cs typeface="Times New Roman" pitchFamily="18" charset="0"/>
              </a:rPr>
              <a:t>-pravilnom prehranom unesemo oko 800 mg kalcija na dan  </a:t>
            </a:r>
            <a:endParaRPr kumimoji="0" lang="sr-Latn-CS" sz="2000" b="0" i="0" u="none" strike="noStrike" cap="none" normalizeH="0" baseline="0" dirty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2819400" y="4953000"/>
            <a:ext cx="6172200" cy="83099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s-Latn-BA" sz="2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U organizmu može biti</a:t>
            </a:r>
            <a:r>
              <a:rPr kumimoji="0" lang="bs-Latn-BA" sz="24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 maksimalno 34 mola Ca, a maksimalna dnevna doza je 2000 mg.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847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86400" y="1752600"/>
            <a:ext cx="1381125" cy="323850"/>
          </a:xfrm>
          <a:prstGeom prst="rect">
            <a:avLst/>
          </a:prstGeom>
          <a:noFill/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7810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0" y="1104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7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pic>
        <p:nvPicPr>
          <p:cNvPr id="3086" name="Picture 1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0600" y="2057400"/>
            <a:ext cx="1381125" cy="323850"/>
          </a:xfrm>
          <a:prstGeom prst="rect">
            <a:avLst/>
          </a:prstGeom>
          <a:noFill/>
        </p:spPr>
      </p:pic>
      <p:sp>
        <p:nvSpPr>
          <p:cNvPr id="3091" name="Rectangle 19"/>
          <p:cNvSpPr>
            <a:spLocks noChangeArrowheads="1"/>
          </p:cNvSpPr>
          <p:nvPr/>
        </p:nvSpPr>
        <p:spPr bwMode="auto">
          <a:xfrm>
            <a:off x="0" y="781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95" name="Picture 2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29350" y="2114550"/>
            <a:ext cx="857250" cy="323850"/>
          </a:xfrm>
          <a:prstGeom prst="rect">
            <a:avLst/>
          </a:prstGeom>
          <a:noFill/>
        </p:spPr>
      </p:pic>
      <p:pic>
        <p:nvPicPr>
          <p:cNvPr id="46" name="Picture 7" descr="C:\Users\alemk\Desktop\logo.jp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3886200" y="3733800"/>
            <a:ext cx="4876800" cy="1143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16" descr="5907004_orig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945602">
            <a:off x="6953535" y="27979"/>
            <a:ext cx="2069377" cy="17266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0" descr="5907004_orig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910222">
            <a:off x="842007" y="3777483"/>
            <a:ext cx="2205679" cy="20880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3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34" grpId="0" animBg="1"/>
      <p:bldP spid="16" grpId="0"/>
      <p:bldP spid="18" grpId="0" animBg="1"/>
      <p:bldP spid="27652" grpId="0" animBg="1"/>
      <p:bldP spid="2765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914400" y="0"/>
            <a:ext cx="8229600" cy="5943600"/>
          </a:xfrm>
          <a:prstGeom prst="rect">
            <a:avLst/>
          </a:prstGeom>
          <a:ln w="28575"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bs-Latn-B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vi-VN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-2286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914400" y="666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0" y="609600"/>
            <a:ext cx="762000" cy="432426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bs-Latn-BA" sz="23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bs-Latn-BA" sz="23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bs-Latn-BA" sz="23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bs-Latn-BA" sz="2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M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I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E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R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A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L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I</a:t>
            </a:r>
            <a:endParaRPr lang="bs-Latn-BA" sz="23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bs-Latn-BA" sz="23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219200" y="1676400"/>
            <a:ext cx="77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bs-Latn-BA" dirty="0">
              <a:solidFill>
                <a:schemeClr val="tx2"/>
              </a:solidFill>
            </a:endParaRPr>
          </a:p>
          <a:p>
            <a:pPr algn="just"/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34" name="Text Box 48"/>
          <p:cNvSpPr txBox="1">
            <a:spLocks noChangeArrowheads="1"/>
          </p:cNvSpPr>
          <p:nvPr/>
        </p:nvSpPr>
        <p:spPr bwMode="auto">
          <a:xfrm>
            <a:off x="1066800" y="76200"/>
            <a:ext cx="381000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s-Latn-BA" sz="2400" b="1" dirty="0">
                <a:solidFill>
                  <a:schemeClr val="tx1"/>
                </a:solidFill>
              </a:rPr>
              <a:t>MINERALI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14400" y="6172200"/>
            <a:ext cx="8001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s-Latn-BA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UČENJE KAKVO ŽELIMO</a:t>
            </a:r>
            <a:endParaRPr lang="en-US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48"/>
          <p:cNvSpPr txBox="1">
            <a:spLocks noChangeArrowheads="1"/>
          </p:cNvSpPr>
          <p:nvPr/>
        </p:nvSpPr>
        <p:spPr bwMode="auto">
          <a:xfrm>
            <a:off x="1066800" y="685800"/>
            <a:ext cx="243840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s-Latn-BA" sz="2400" b="1" dirty="0">
                <a:solidFill>
                  <a:schemeClr val="tx1"/>
                </a:solidFill>
              </a:rPr>
              <a:t>FOSFOR (P)</a:t>
            </a: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1066800" y="1295400"/>
            <a:ext cx="7772400" cy="2862322"/>
          </a:xfrm>
          <a:prstGeom prst="rect">
            <a:avLst/>
          </a:prstGeom>
          <a:ln>
            <a:prstDash val="lgDashDotDot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000" dirty="0">
                <a:latin typeface="Times New Roman" pitchFamily="18" charset="0"/>
                <a:cs typeface="Times New Roman" pitchFamily="18" charset="0"/>
              </a:rPr>
              <a:t>-80% se nalazi u skeletu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000" dirty="0">
                <a:latin typeface="Times New Roman" pitchFamily="18" charset="0"/>
                <a:cs typeface="Times New Roman" pitchFamily="18" charset="0"/>
              </a:rPr>
              <a:t>-jedna od glavnih funkcija fosfora je održavanje čvrstih i zdravih kostiju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000" dirty="0">
                <a:latin typeface="Times New Roman" pitchFamily="18" charset="0"/>
                <a:cs typeface="Times New Roman" pitchFamily="18" charset="0"/>
              </a:rPr>
              <a:t>-u krvi 32 do 43 mg/L anaorganskih spojeva koji imaju ulogu pufera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000" dirty="0">
                <a:latin typeface="Times New Roman" pitchFamily="18" charset="0"/>
                <a:cs typeface="Times New Roman" pitchFamily="18" charset="0"/>
              </a:rPr>
              <a:t>-ulazi u sastav vrlo značajnih spojeva ( fosfolipidi, nukleolipidi, brojni koenzimi, nukleinske kiseline...)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000" dirty="0">
                <a:latin typeface="Times New Roman" pitchFamily="18" charset="0"/>
                <a:cs typeface="Times New Roman" pitchFamily="18" charset="0"/>
              </a:rPr>
              <a:t>-neki organski fosfatni spojevi su bogati energijom (ATP, ADP, NADP)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000" dirty="0">
                <a:latin typeface="Times New Roman" pitchFamily="18" charset="0"/>
                <a:cs typeface="Times New Roman" pitchFamily="18" charset="0"/>
              </a:rPr>
              <a:t>-odnos Ca i P se reguliše vitaminom D ili hormonima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000" dirty="0">
                <a:latin typeface="Times New Roman" pitchFamily="18" charset="0"/>
                <a:cs typeface="Times New Roman" pitchFamily="18" charset="0"/>
              </a:rPr>
              <a:t>-proteinima bogate namirnice su najbolji izvori fosfora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2000" b="0" i="0" u="none" strike="noStrike" cap="none" normalizeH="0" baseline="0" dirty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3124200" y="5334000"/>
            <a:ext cx="579120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s-Latn-BA" sz="2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Optimalni odnos Ca/P</a:t>
            </a:r>
            <a:r>
              <a:rPr kumimoji="0" lang="bs-Latn-BA" sz="24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 u organizmu je 0.7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847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0" y="1104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7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sp>
        <p:nvSpPr>
          <p:cNvPr id="3091" name="Rectangle 19"/>
          <p:cNvSpPr>
            <a:spLocks noChangeArrowheads="1"/>
          </p:cNvSpPr>
          <p:nvPr/>
        </p:nvSpPr>
        <p:spPr bwMode="auto">
          <a:xfrm>
            <a:off x="0" y="781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6" name="Picture 7" descr="C:\Users\alemk\Desktop\logo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505200" y="3886200"/>
            <a:ext cx="5105400" cy="1295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16" descr="5907004_orig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4875" y="27979"/>
            <a:ext cx="1726696" cy="17266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21" name="Picture 20" descr="5907004_orig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7803" y="3779481"/>
            <a:ext cx="1996144" cy="19961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34" grpId="0" animBg="1"/>
      <p:bldP spid="16" grpId="0"/>
      <p:bldP spid="18" grpId="0" animBg="1"/>
      <p:bldP spid="27652" grpId="0" animBg="1"/>
      <p:bldP spid="2765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914400" y="0"/>
            <a:ext cx="8229600" cy="5943600"/>
          </a:xfrm>
          <a:prstGeom prst="rect">
            <a:avLst/>
          </a:prstGeom>
          <a:ln w="28575"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bs-Latn-B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vi-VN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-2286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914400" y="666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0" y="609600"/>
            <a:ext cx="762000" cy="432426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bs-Latn-BA" sz="23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bs-Latn-BA" sz="23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bs-Latn-BA" sz="23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bs-Latn-BA" sz="2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M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I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E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R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A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L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I</a:t>
            </a:r>
            <a:endParaRPr lang="bs-Latn-BA" sz="23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bs-Latn-BA" sz="23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219200" y="1676400"/>
            <a:ext cx="77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bs-Latn-BA" dirty="0">
              <a:solidFill>
                <a:schemeClr val="tx2"/>
              </a:solidFill>
            </a:endParaRPr>
          </a:p>
          <a:p>
            <a:pPr algn="just"/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34" name="Text Box 48"/>
          <p:cNvSpPr txBox="1">
            <a:spLocks noChangeArrowheads="1"/>
          </p:cNvSpPr>
          <p:nvPr/>
        </p:nvSpPr>
        <p:spPr bwMode="auto">
          <a:xfrm>
            <a:off x="1066800" y="76200"/>
            <a:ext cx="381000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s-Latn-BA" sz="2400" b="1" dirty="0">
                <a:solidFill>
                  <a:schemeClr val="tx1"/>
                </a:solidFill>
              </a:rPr>
              <a:t>MINERALI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14400" y="6172200"/>
            <a:ext cx="8001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s-Latn-BA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UČENJE KAKVO ŽELIMO</a:t>
            </a:r>
            <a:endParaRPr lang="en-US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48"/>
          <p:cNvSpPr txBox="1">
            <a:spLocks noChangeArrowheads="1"/>
          </p:cNvSpPr>
          <p:nvPr/>
        </p:nvSpPr>
        <p:spPr bwMode="auto">
          <a:xfrm>
            <a:off x="1066800" y="685800"/>
            <a:ext cx="243840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s-Latn-BA" sz="2400" b="1" dirty="0">
                <a:solidFill>
                  <a:schemeClr val="tx1"/>
                </a:solidFill>
              </a:rPr>
              <a:t>NATRIJ (Na)</a:t>
            </a: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1066800" y="1295400"/>
            <a:ext cx="7772400" cy="1938992"/>
          </a:xfrm>
          <a:prstGeom prst="rect">
            <a:avLst/>
          </a:prstGeom>
          <a:ln>
            <a:prstDash val="lgDashDotDot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000" dirty="0">
                <a:latin typeface="Times New Roman" pitchFamily="18" charset="0"/>
                <a:cs typeface="Times New Roman" pitchFamily="18" charset="0"/>
              </a:rPr>
              <a:t>-šesti element po zastupljenosti u zemljinoj kori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CS" sz="2000" b="0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-pojavljuje</a:t>
            </a:r>
            <a:r>
              <a:rPr kumimoji="0" lang="sr-Latn-CS" sz="2000" b="0" i="0" u="none" strike="noStrike" cap="none" normalizeH="0" dirty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se samo u obliku spojeva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000" baseline="0" dirty="0">
                <a:latin typeface="Times New Roman" pitchFamily="18" charset="0"/>
                <a:cs typeface="Times New Roman" pitchFamily="18" charset="0"/>
              </a:rPr>
              <a:t>-esencijalni</a:t>
            </a:r>
            <a:r>
              <a:rPr lang="sr-Latn-CS" sz="2000" dirty="0">
                <a:latin typeface="Times New Roman" pitchFamily="18" charset="0"/>
                <a:cs typeface="Times New Roman" pitchFamily="18" charset="0"/>
              </a:rPr>
              <a:t> makroelement, potreban svim živim organizmima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CS" sz="2000" b="0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-ulazi</a:t>
            </a:r>
            <a:r>
              <a:rPr kumimoji="0" lang="sr-Latn-CS" sz="2000" b="0" i="0" u="none" strike="noStrike" cap="none" normalizeH="0" dirty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u sastav vanćelijskih tečnosti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000" baseline="0" dirty="0">
                <a:latin typeface="Times New Roman" pitchFamily="18" charset="0"/>
                <a:cs typeface="Times New Roman" pitchFamily="18" charset="0"/>
              </a:rPr>
              <a:t>-manjak</a:t>
            </a:r>
            <a:r>
              <a:rPr lang="sr-Latn-CS" sz="2000" dirty="0">
                <a:latin typeface="Times New Roman" pitchFamily="18" charset="0"/>
                <a:cs typeface="Times New Roman" pitchFamily="18" charset="0"/>
              </a:rPr>
              <a:t> natrija u organizmu može dovesti do opasnosti za život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CS" sz="2000" b="0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lang="sr-Latn-CS" sz="2000" baseline="0" dirty="0">
                <a:latin typeface="Times New Roman" pitchFamily="18" charset="0"/>
                <a:cs typeface="Times New Roman" pitchFamily="18" charset="0"/>
              </a:rPr>
              <a:t>višak</a:t>
            </a:r>
            <a:r>
              <a:rPr lang="sr-Latn-CS" sz="2000" dirty="0">
                <a:latin typeface="Times New Roman" pitchFamily="18" charset="0"/>
                <a:cs typeface="Times New Roman" pitchFamily="18" charset="0"/>
              </a:rPr>
              <a:t> natrija može uzrokovati povišen krvni pritisak</a:t>
            </a:r>
            <a:endParaRPr kumimoji="0" lang="sr-Latn-CS" sz="2000" b="0" i="0" u="none" strike="noStrike" cap="none" normalizeH="0" baseline="0" dirty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3276600" y="4876800"/>
            <a:ext cx="5791200" cy="83099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s-Latn-BA" sz="2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75%</a:t>
            </a:r>
            <a:r>
              <a:rPr kumimoji="0" lang="bs-Latn-BA" sz="24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 do 90% natrija u naš organizam unosimo putem soli (NaCl).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847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0" y="1104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7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sp>
        <p:nvSpPr>
          <p:cNvPr id="3091" name="Rectangle 19"/>
          <p:cNvSpPr>
            <a:spLocks noChangeArrowheads="1"/>
          </p:cNvSpPr>
          <p:nvPr/>
        </p:nvSpPr>
        <p:spPr bwMode="auto">
          <a:xfrm>
            <a:off x="0" y="781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6" name="Picture 7" descr="C:\Users\alemk\Desktop\logo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886200" y="3429000"/>
            <a:ext cx="4953000" cy="1295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16" descr="5907004_ori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78749" y="152400"/>
            <a:ext cx="1972822" cy="13139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21" name="Picture 20" descr="5907004_orig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47182" y="4112821"/>
            <a:ext cx="2405618" cy="16021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34" grpId="0" animBg="1"/>
      <p:bldP spid="16" grpId="0"/>
      <p:bldP spid="18" grpId="0" animBg="1"/>
      <p:bldP spid="27652" grpId="0" animBg="1"/>
      <p:bldP spid="2765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914400" y="0"/>
            <a:ext cx="8229600" cy="5943600"/>
          </a:xfrm>
          <a:prstGeom prst="rect">
            <a:avLst/>
          </a:prstGeom>
          <a:ln w="28575"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bs-Latn-BA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vi-VN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-2286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914400" y="666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0" y="609600"/>
            <a:ext cx="762000" cy="432426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bs-Latn-BA" sz="23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bs-Latn-BA" sz="23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bs-Latn-BA" sz="23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bs-Latn-BA" sz="2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M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I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E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R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A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L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I</a:t>
            </a:r>
            <a:endParaRPr lang="bs-Latn-BA" sz="23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bs-Latn-BA" sz="23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219200" y="1676400"/>
            <a:ext cx="77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bs-Latn-BA" dirty="0">
              <a:solidFill>
                <a:schemeClr val="tx2"/>
              </a:solidFill>
            </a:endParaRPr>
          </a:p>
          <a:p>
            <a:pPr algn="just"/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34" name="Text Box 48"/>
          <p:cNvSpPr txBox="1">
            <a:spLocks noChangeArrowheads="1"/>
          </p:cNvSpPr>
          <p:nvPr/>
        </p:nvSpPr>
        <p:spPr bwMode="auto">
          <a:xfrm>
            <a:off x="1066800" y="76200"/>
            <a:ext cx="381000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s-Latn-BA" sz="2400" b="1" dirty="0">
                <a:solidFill>
                  <a:schemeClr val="tx1"/>
                </a:solidFill>
              </a:rPr>
              <a:t>MINERALI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14400" y="6172200"/>
            <a:ext cx="8001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s-Latn-BA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UČENJE KAKVO ŽELIMO</a:t>
            </a:r>
            <a:endParaRPr lang="en-US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48"/>
          <p:cNvSpPr txBox="1">
            <a:spLocks noChangeArrowheads="1"/>
          </p:cNvSpPr>
          <p:nvPr/>
        </p:nvSpPr>
        <p:spPr bwMode="auto">
          <a:xfrm>
            <a:off x="1066800" y="685800"/>
            <a:ext cx="243840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s-Latn-BA" sz="2400" b="1" dirty="0">
                <a:solidFill>
                  <a:schemeClr val="tx1"/>
                </a:solidFill>
              </a:rPr>
              <a:t>KALIJ (K)</a:t>
            </a: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990600" y="1334631"/>
            <a:ext cx="7924800" cy="2246769"/>
          </a:xfrm>
          <a:prstGeom prst="rect">
            <a:avLst/>
          </a:prstGeom>
          <a:ln>
            <a:prstDash val="lgDashDotDot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000" dirty="0">
                <a:latin typeface="Times New Roman" pitchFamily="18" charset="0"/>
                <a:cs typeface="Times New Roman" pitchFamily="18" charset="0"/>
              </a:rPr>
              <a:t>-esencijalni makroelement potreban svim živim organizmima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CS" sz="2000" b="0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-utječe</a:t>
            </a:r>
            <a:r>
              <a:rPr kumimoji="0" lang="sr-Latn-CS" sz="2000" b="0" i="0" u="none" strike="noStrike" cap="none" normalizeH="0" dirty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na rad srčanog mišića i funkcioniranje cijelog mišićnog i nervnog sistema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000" baseline="0" dirty="0">
                <a:latin typeface="Times New Roman" pitchFamily="18" charset="0"/>
                <a:cs typeface="Times New Roman" pitchFamily="18" charset="0"/>
              </a:rPr>
              <a:t>-nivo</a:t>
            </a:r>
            <a:r>
              <a:rPr lang="sr-Latn-CS" sz="2000" dirty="0">
                <a:latin typeface="Times New Roman" pitchFamily="18" charset="0"/>
                <a:cs typeface="Times New Roman" pitchFamily="18" charset="0"/>
              </a:rPr>
              <a:t> u krvi je stalan i regulira ga kora nadbubrežne žlijezde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CS" sz="2000" b="0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-ulazi</a:t>
            </a:r>
            <a:r>
              <a:rPr kumimoji="0" lang="sr-Latn-CS" sz="2000" b="0" i="0" u="none" strike="noStrike" cap="none" normalizeH="0" dirty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u sastav tečnosti u ćelijama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000" baseline="0" dirty="0">
                <a:latin typeface="Times New Roman" pitchFamily="18" charset="0"/>
                <a:cs typeface="Times New Roman" pitchFamily="18" charset="0"/>
              </a:rPr>
              <a:t>-koristan za osobe</a:t>
            </a:r>
            <a:r>
              <a:rPr lang="sr-Latn-CS" sz="2000" dirty="0">
                <a:latin typeface="Times New Roman" pitchFamily="18" charset="0"/>
                <a:cs typeface="Times New Roman" pitchFamily="18" charset="0"/>
              </a:rPr>
              <a:t> koje pate od stresa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000" dirty="0">
                <a:latin typeface="Times New Roman" pitchFamily="18" charset="0"/>
                <a:cs typeface="Times New Roman" pitchFamily="18" charset="0"/>
              </a:rPr>
              <a:t>-hipokalemija</a:t>
            </a: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2971800" y="4876800"/>
            <a:ext cx="6172200" cy="83099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7200" algn="ctr" fontAlgn="base">
              <a:spcBef>
                <a:spcPct val="0"/>
              </a:spcBef>
              <a:spcAft>
                <a:spcPct val="0"/>
              </a:spcAft>
            </a:pPr>
            <a:r>
              <a:rPr lang="bs-Latn-BA" sz="2400" dirty="0">
                <a:latin typeface="Times New Roman" pitchFamily="18" charset="0"/>
                <a:cs typeface="Times New Roman" pitchFamily="18" charset="0"/>
              </a:rPr>
              <a:t>Najbolji izvor kalija je zeleno lisnato povrće, a dnevna potreba za kalijem iznosi 4.700 mg.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847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0" y="1104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7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sp>
        <p:nvSpPr>
          <p:cNvPr id="3091" name="Rectangle 19"/>
          <p:cNvSpPr>
            <a:spLocks noChangeArrowheads="1"/>
          </p:cNvSpPr>
          <p:nvPr/>
        </p:nvSpPr>
        <p:spPr bwMode="auto">
          <a:xfrm>
            <a:off x="0" y="781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6" name="Picture 7" descr="C:\Users\alemk\Desktop\logo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581400" y="3505200"/>
            <a:ext cx="4800600" cy="1295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16" descr="5907004_ori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78749" y="152400"/>
            <a:ext cx="1972821" cy="13139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21" name="Picture 20" descr="5907004_orig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90599" y="4267200"/>
            <a:ext cx="2291653" cy="15262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34" grpId="0" animBg="1"/>
      <p:bldP spid="16" grpId="0"/>
      <p:bldP spid="18" grpId="0" animBg="1"/>
      <p:bldP spid="27652" grpId="0" animBg="1"/>
      <p:bldP spid="2765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914400" y="0"/>
            <a:ext cx="8229600" cy="5943600"/>
          </a:xfrm>
          <a:prstGeom prst="rect">
            <a:avLst/>
          </a:prstGeom>
          <a:ln w="28575"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vi-VN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-2286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914400" y="666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0" y="609600"/>
            <a:ext cx="762000" cy="432426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bs-Latn-BA" sz="23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bs-Latn-BA" sz="23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bs-Latn-BA" sz="23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bs-Latn-BA" sz="2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M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I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E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R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A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L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I</a:t>
            </a:r>
            <a:endParaRPr lang="bs-Latn-BA" sz="23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bs-Latn-BA" sz="23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219200" y="1676400"/>
            <a:ext cx="77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bs-Latn-BA" dirty="0">
              <a:solidFill>
                <a:schemeClr val="tx2"/>
              </a:solidFill>
            </a:endParaRPr>
          </a:p>
          <a:p>
            <a:pPr algn="just"/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34" name="Text Box 48"/>
          <p:cNvSpPr txBox="1">
            <a:spLocks noChangeArrowheads="1"/>
          </p:cNvSpPr>
          <p:nvPr/>
        </p:nvSpPr>
        <p:spPr bwMode="auto">
          <a:xfrm>
            <a:off x="1066800" y="76200"/>
            <a:ext cx="381000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s-Latn-BA" sz="2400" b="1" dirty="0">
                <a:solidFill>
                  <a:schemeClr val="tx1"/>
                </a:solidFill>
              </a:rPr>
              <a:t>MINERALI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14400" y="6172200"/>
            <a:ext cx="8001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s-Latn-BA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UČENJE KAKVO ŽELIMO</a:t>
            </a:r>
            <a:endParaRPr lang="en-US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48"/>
          <p:cNvSpPr txBox="1">
            <a:spLocks noChangeArrowheads="1"/>
          </p:cNvSpPr>
          <p:nvPr/>
        </p:nvSpPr>
        <p:spPr bwMode="auto">
          <a:xfrm>
            <a:off x="1066800" y="685800"/>
            <a:ext cx="243840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s-Latn-BA" sz="2400" b="1" dirty="0">
                <a:solidFill>
                  <a:schemeClr val="tx1"/>
                </a:solidFill>
              </a:rPr>
              <a:t>SUMPOR (S)</a:t>
            </a: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847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0" y="1104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7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sp>
        <p:nvSpPr>
          <p:cNvPr id="3091" name="Rectangle 19"/>
          <p:cNvSpPr>
            <a:spLocks noChangeArrowheads="1"/>
          </p:cNvSpPr>
          <p:nvPr/>
        </p:nvSpPr>
        <p:spPr bwMode="auto">
          <a:xfrm>
            <a:off x="0" y="781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6" name="Picture 7" descr="C:\Users\alemk\Desktop\logo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096000" y="3810000"/>
            <a:ext cx="2891162" cy="19524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0" descr="5907004_orig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3962400"/>
            <a:ext cx="1907277" cy="19072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990600" y="1794808"/>
            <a:ext cx="7924800" cy="1938992"/>
          </a:xfrm>
          <a:prstGeom prst="rect">
            <a:avLst/>
          </a:prstGeom>
          <a:ln>
            <a:prstDash val="lgDashDotDot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000" dirty="0">
                <a:latin typeface="Times New Roman" pitchFamily="18" charset="0"/>
                <a:cs typeface="Times New Roman" pitchFamily="18" charset="0"/>
              </a:rPr>
              <a:t>-ulazi u sastav mnogih organskih spojeva: aminokiselina, peptida, enzima, hormona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000" dirty="0">
                <a:latin typeface="Times New Roman" pitchFamily="18" charset="0"/>
                <a:cs typeface="Times New Roman" pitchFamily="18" charset="0"/>
              </a:rPr>
              <a:t>-kao anorganski sumpor javlja se u obliku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000" dirty="0">
                <a:latin typeface="Times New Roman" pitchFamily="18" charset="0"/>
                <a:cs typeface="Times New Roman" pitchFamily="18" charset="0"/>
              </a:rPr>
              <a:t>-otrovni joni (         ),sumpor ih prevodi u bezopasne (           )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000" dirty="0">
                <a:latin typeface="Times New Roman" pitchFamily="18" charset="0"/>
                <a:cs typeface="Times New Roman" pitchFamily="18" charset="0"/>
              </a:rPr>
              <a:t>-opskrbljuje mozak kisikom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000" dirty="0">
                <a:latin typeface="Times New Roman" pitchFamily="18" charset="0"/>
                <a:cs typeface="Times New Roman" pitchFamily="18" charset="0"/>
              </a:rPr>
              <a:t>-pretjerano opadanje kose kao nedostatak sumpora u organizmu</a:t>
            </a: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10200" y="2438400"/>
            <a:ext cx="1019175" cy="323850"/>
          </a:xfrm>
          <a:prstGeom prst="rect">
            <a:avLst/>
          </a:prstGeom>
          <a:noFill/>
        </p:spPr>
      </p:pic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0" y="7810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pic>
        <p:nvPicPr>
          <p:cNvPr id="22535" name="Picture 7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05600" y="2419350"/>
            <a:ext cx="847725" cy="323850"/>
          </a:xfrm>
          <a:prstGeom prst="rect">
            <a:avLst/>
          </a:prstGeom>
          <a:noFill/>
        </p:spPr>
      </p:pic>
      <p:sp>
        <p:nvSpPr>
          <p:cNvPr id="22537" name="Rectangle 9"/>
          <p:cNvSpPr>
            <a:spLocks noChangeArrowheads="1"/>
          </p:cNvSpPr>
          <p:nvPr/>
        </p:nvSpPr>
        <p:spPr bwMode="auto">
          <a:xfrm>
            <a:off x="0" y="7810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42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pic>
        <p:nvPicPr>
          <p:cNvPr id="22541" name="Picture 13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2400" y="2438400"/>
            <a:ext cx="942975" cy="323850"/>
          </a:xfrm>
          <a:prstGeom prst="rect">
            <a:avLst/>
          </a:prstGeom>
          <a:noFill/>
        </p:spPr>
      </p:pic>
      <p:sp>
        <p:nvSpPr>
          <p:cNvPr id="22543" name="Rectangle 15"/>
          <p:cNvSpPr>
            <a:spLocks noChangeArrowheads="1"/>
          </p:cNvSpPr>
          <p:nvPr/>
        </p:nvSpPr>
        <p:spPr bwMode="auto">
          <a:xfrm>
            <a:off x="0" y="7810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400800" y="2438400"/>
            <a:ext cx="296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bs-Latn-BA" b="1" dirty="0"/>
              <a:t> ,</a:t>
            </a:r>
            <a:endParaRPr lang="vi-VN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45" name="Rectangle 17"/>
          <p:cNvSpPr>
            <a:spLocks noChangeArrowheads="1"/>
          </p:cNvSpPr>
          <p:nvPr/>
        </p:nvSpPr>
        <p:spPr bwMode="auto">
          <a:xfrm>
            <a:off x="7543800" y="2362200"/>
            <a:ext cx="6096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C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i</a:t>
            </a:r>
            <a:endParaRPr kumimoji="0" lang="sr-Latn-C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4600" y="2743200"/>
            <a:ext cx="542925" cy="323850"/>
          </a:xfrm>
          <a:prstGeom prst="rect">
            <a:avLst/>
          </a:prstGeom>
          <a:noFill/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7810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53200" y="2743200"/>
            <a:ext cx="704850" cy="323850"/>
          </a:xfrm>
          <a:prstGeom prst="rect">
            <a:avLst/>
          </a:prstGeom>
          <a:noFill/>
        </p:spPr>
      </p:pic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7810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2" name="Picture 7" descr="C:\Users\alemk\Desktop\logo.jpg"/>
          <p:cNvPicPr>
            <a:picLocks noChangeAspect="1" noChangeArrowheads="1"/>
          </p:cNvPicPr>
          <p:nvPr/>
        </p:nvPicPr>
        <p:blipFill>
          <a:blip r:embed="rId10"/>
          <a:stretch>
            <a:fillRect/>
          </a:stretch>
        </p:blipFill>
        <p:spPr bwMode="auto">
          <a:xfrm>
            <a:off x="6553200" y="95250"/>
            <a:ext cx="2108200" cy="1581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22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34" grpId="0" animBg="1"/>
      <p:bldP spid="16" grpId="0"/>
      <p:bldP spid="18" grpId="0" animBg="1"/>
      <p:bldP spid="2765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914400" y="0"/>
            <a:ext cx="8229600" cy="5943600"/>
          </a:xfrm>
          <a:prstGeom prst="rect">
            <a:avLst/>
          </a:prstGeom>
          <a:ln w="28575"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vi-VN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-2286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914400" y="666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0" y="609600"/>
            <a:ext cx="762000" cy="432426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bs-Latn-BA" sz="23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bs-Latn-BA" sz="23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bs-Latn-BA" sz="23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bs-Latn-BA" sz="2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M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I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E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R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A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L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I</a:t>
            </a:r>
            <a:endParaRPr lang="bs-Latn-BA" sz="23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bs-Latn-BA" sz="23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219200" y="1676400"/>
            <a:ext cx="77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bs-Latn-BA" dirty="0">
              <a:solidFill>
                <a:schemeClr val="tx2"/>
              </a:solidFill>
            </a:endParaRPr>
          </a:p>
          <a:p>
            <a:pPr algn="just"/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34" name="Text Box 48"/>
          <p:cNvSpPr txBox="1">
            <a:spLocks noChangeArrowheads="1"/>
          </p:cNvSpPr>
          <p:nvPr/>
        </p:nvSpPr>
        <p:spPr bwMode="auto">
          <a:xfrm>
            <a:off x="1066800" y="76200"/>
            <a:ext cx="381000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s-Latn-BA" sz="2400" b="1" dirty="0">
                <a:solidFill>
                  <a:schemeClr val="tx1"/>
                </a:solidFill>
              </a:rPr>
              <a:t>MINERALI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14400" y="6172200"/>
            <a:ext cx="8001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s-Latn-BA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UČENJE KAKVO ŽELIMO</a:t>
            </a:r>
            <a:endParaRPr lang="en-US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48"/>
          <p:cNvSpPr txBox="1">
            <a:spLocks noChangeArrowheads="1"/>
          </p:cNvSpPr>
          <p:nvPr/>
        </p:nvSpPr>
        <p:spPr bwMode="auto">
          <a:xfrm>
            <a:off x="1066800" y="685800"/>
            <a:ext cx="243840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s-Latn-BA" sz="2400" b="1" dirty="0">
                <a:solidFill>
                  <a:schemeClr val="tx1"/>
                </a:solidFill>
              </a:rPr>
              <a:t>ŽELJEZO (Fe)</a:t>
            </a: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2819400" y="5036403"/>
            <a:ext cx="6172200" cy="83099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7200" algn="ctr" fontAlgn="base">
              <a:spcBef>
                <a:spcPct val="0"/>
              </a:spcBef>
              <a:spcAft>
                <a:spcPct val="0"/>
              </a:spcAft>
            </a:pPr>
            <a:r>
              <a:rPr lang="bs-Latn-BA" sz="2400" dirty="0"/>
              <a:t>Željezo je potrebno za brojne vitalne funkcije uključujući rast, reprodukciju i imunitet.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847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0" y="1104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7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sp>
        <p:nvSpPr>
          <p:cNvPr id="3091" name="Rectangle 19"/>
          <p:cNvSpPr>
            <a:spLocks noChangeArrowheads="1"/>
          </p:cNvSpPr>
          <p:nvPr/>
        </p:nvSpPr>
        <p:spPr bwMode="auto">
          <a:xfrm>
            <a:off x="0" y="781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Picture 16" descr="5907004_ori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6600" y="0"/>
            <a:ext cx="1828800" cy="152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21" name="Picture 20" descr="5907004_ori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523" y="4278003"/>
            <a:ext cx="1907277" cy="15893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990600" y="1295400"/>
            <a:ext cx="7924800" cy="2246769"/>
          </a:xfrm>
          <a:prstGeom prst="rect">
            <a:avLst/>
          </a:prstGeom>
          <a:ln>
            <a:prstDash val="lgDashDotDot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000" dirty="0">
                <a:latin typeface="Times New Roman" pitchFamily="18" charset="0"/>
                <a:cs typeface="Times New Roman" pitchFamily="18" charset="0"/>
              </a:rPr>
              <a:t>-glavna uloga prenos kisika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000" dirty="0">
                <a:latin typeface="Times New Roman" pitchFamily="18" charset="0"/>
                <a:cs typeface="Times New Roman" pitchFamily="18" charset="0"/>
              </a:rPr>
              <a:t>-sastavni dio krvnog pigmenta tj. hemoglobina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000" dirty="0">
                <a:latin typeface="Times New Roman" pitchFamily="18" charset="0"/>
                <a:cs typeface="Times New Roman" pitchFamily="18" charset="0"/>
              </a:rPr>
              <a:t>-ćelije u kojima se proizvodi energija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000" dirty="0">
                <a:latin typeface="Times New Roman" pitchFamily="18" charset="0"/>
                <a:cs typeface="Times New Roman" pitchFamily="18" charset="0"/>
              </a:rPr>
              <a:t>-feritin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000" dirty="0">
                <a:latin typeface="Times New Roman" pitchFamily="18" charset="0"/>
                <a:cs typeface="Times New Roman" pitchFamily="18" charset="0"/>
              </a:rPr>
              <a:t>-anemija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000" dirty="0">
                <a:latin typeface="Times New Roman" pitchFamily="18" charset="0"/>
                <a:cs typeface="Times New Roman" pitchFamily="18" charset="0"/>
              </a:rPr>
              <a:t>-crveno meso najbolji i najbogatiji prehrambeni izvor željeza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000" dirty="0">
                <a:latin typeface="Times New Roman" pitchFamily="18" charset="0"/>
                <a:cs typeface="Times New Roman" pitchFamily="18" charset="0"/>
              </a:rPr>
              <a:t>-atomski broj željeza</a:t>
            </a: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0" y="7810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sp>
        <p:nvSpPr>
          <p:cNvPr id="22537" name="Rectangle 9"/>
          <p:cNvSpPr>
            <a:spLocks noChangeArrowheads="1"/>
          </p:cNvSpPr>
          <p:nvPr/>
        </p:nvSpPr>
        <p:spPr bwMode="auto">
          <a:xfrm>
            <a:off x="0" y="7810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42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sp>
        <p:nvSpPr>
          <p:cNvPr id="22543" name="Rectangle 15"/>
          <p:cNvSpPr>
            <a:spLocks noChangeArrowheads="1"/>
          </p:cNvSpPr>
          <p:nvPr/>
        </p:nvSpPr>
        <p:spPr bwMode="auto">
          <a:xfrm>
            <a:off x="0" y="7810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324600" y="1981200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bs-Latn-BA" b="1" dirty="0"/>
              <a:t> </a:t>
            </a:r>
            <a:endParaRPr lang="vi-VN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7810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7810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6" name="Picture 7" descr="C:\Users\alemk\Desktop\logo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3581400" y="3276600"/>
            <a:ext cx="5105400" cy="1752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34" grpId="0" animBg="1"/>
      <p:bldP spid="16" grpId="0"/>
      <p:bldP spid="18" grpId="0" animBg="1"/>
      <p:bldP spid="2765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914400" y="0"/>
            <a:ext cx="8229600" cy="5943600"/>
          </a:xfrm>
          <a:prstGeom prst="rect">
            <a:avLst/>
          </a:prstGeom>
          <a:ln w="28575"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vi-VN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-2286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914400" y="666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0" y="609600"/>
            <a:ext cx="762000" cy="432426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bs-Latn-BA" sz="23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bs-Latn-BA" sz="23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bs-Latn-BA" sz="23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bs-Latn-BA" sz="2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M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I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E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R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A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L</a:t>
            </a:r>
          </a:p>
          <a:p>
            <a:pPr algn="ctr"/>
            <a:r>
              <a:rPr lang="bs-Latn-BA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I</a:t>
            </a:r>
            <a:endParaRPr lang="bs-Latn-BA" sz="23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bs-Latn-BA" sz="23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219200" y="1676400"/>
            <a:ext cx="77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bs-Latn-BA" dirty="0">
              <a:solidFill>
                <a:schemeClr val="tx2"/>
              </a:solidFill>
            </a:endParaRPr>
          </a:p>
          <a:p>
            <a:pPr algn="just"/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34" name="Text Box 48"/>
          <p:cNvSpPr txBox="1">
            <a:spLocks noChangeArrowheads="1"/>
          </p:cNvSpPr>
          <p:nvPr/>
        </p:nvSpPr>
        <p:spPr bwMode="auto">
          <a:xfrm>
            <a:off x="1066800" y="76200"/>
            <a:ext cx="381000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s-Latn-BA" sz="2400" b="1" dirty="0">
                <a:solidFill>
                  <a:schemeClr val="tx1"/>
                </a:solidFill>
              </a:rPr>
              <a:t>MINERALI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14400" y="6172200"/>
            <a:ext cx="8001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s-Latn-BA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UČENJE KAKVO ŽELIMO</a:t>
            </a:r>
            <a:endParaRPr lang="en-US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48"/>
          <p:cNvSpPr txBox="1">
            <a:spLocks noChangeArrowheads="1"/>
          </p:cNvSpPr>
          <p:nvPr/>
        </p:nvSpPr>
        <p:spPr bwMode="auto">
          <a:xfrm>
            <a:off x="1066800" y="685800"/>
            <a:ext cx="243840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s-Latn-BA" sz="2400" b="1" dirty="0">
                <a:solidFill>
                  <a:schemeClr val="tx1"/>
                </a:solidFill>
              </a:rPr>
              <a:t>JOD (I)</a:t>
            </a: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2819400" y="5036403"/>
            <a:ext cx="6172200" cy="83099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7200" algn="ctr" fontAlgn="base">
              <a:spcBef>
                <a:spcPct val="0"/>
              </a:spcBef>
              <a:spcAft>
                <a:spcPct val="0"/>
              </a:spcAft>
            </a:pPr>
            <a:r>
              <a:rPr lang="bs-Latn-BA" sz="2400" dirty="0"/>
              <a:t>Jod iz organizma uklanja teške metale, poput florida, žive,aluminija.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847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0" y="1104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7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sp>
        <p:nvSpPr>
          <p:cNvPr id="3091" name="Rectangle 19"/>
          <p:cNvSpPr>
            <a:spLocks noChangeArrowheads="1"/>
          </p:cNvSpPr>
          <p:nvPr/>
        </p:nvSpPr>
        <p:spPr bwMode="auto">
          <a:xfrm>
            <a:off x="0" y="781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Picture 16" descr="5907004_ori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9000" y="0"/>
            <a:ext cx="1524000" cy="152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21" name="Picture 20" descr="5907004_ori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3463" y="4278003"/>
            <a:ext cx="1589397" cy="15893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990600" y="1566208"/>
            <a:ext cx="7924800" cy="1938992"/>
          </a:xfrm>
          <a:prstGeom prst="rect">
            <a:avLst/>
          </a:prstGeom>
          <a:ln>
            <a:prstDash val="lgDashDotDot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000" dirty="0">
                <a:latin typeface="Times New Roman" pitchFamily="18" charset="0"/>
                <a:cs typeface="Times New Roman" pitchFamily="18" charset="0"/>
              </a:rPr>
              <a:t>-u organizam se unosi u obliku jona jodida (   ) i jodata (         ) ili u obliku organskih spojeva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000" dirty="0">
                <a:latin typeface="Times New Roman" pitchFamily="18" charset="0"/>
                <a:cs typeface="Times New Roman" pitchFamily="18" charset="0"/>
              </a:rPr>
              <a:t>-jod u jonskom obliku se lahko resorbuje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000" dirty="0">
                <a:latin typeface="Times New Roman" pitchFamily="18" charset="0"/>
                <a:cs typeface="Times New Roman" pitchFamily="18" charset="0"/>
              </a:rPr>
              <a:t>-putem krvi se prenosi do tiroideje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000" dirty="0">
                <a:latin typeface="Times New Roman" pitchFamily="18" charset="0"/>
                <a:cs typeface="Times New Roman" pitchFamily="18" charset="0"/>
              </a:rPr>
              <a:t>-koncentracija joda u krvi i tiroideji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000" dirty="0">
                <a:latin typeface="Times New Roman" pitchFamily="18" charset="0"/>
                <a:cs typeface="Times New Roman" pitchFamily="18" charset="0"/>
              </a:rPr>
              <a:t>-ugrađuje se u hormone štitnjače</a:t>
            </a: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0" y="7810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sp>
        <p:nvSpPr>
          <p:cNvPr id="22537" name="Rectangle 9"/>
          <p:cNvSpPr>
            <a:spLocks noChangeArrowheads="1"/>
          </p:cNvSpPr>
          <p:nvPr/>
        </p:nvSpPr>
        <p:spPr bwMode="auto">
          <a:xfrm>
            <a:off x="0" y="7810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42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sp>
        <p:nvSpPr>
          <p:cNvPr id="22543" name="Rectangle 15"/>
          <p:cNvSpPr>
            <a:spLocks noChangeArrowheads="1"/>
          </p:cNvSpPr>
          <p:nvPr/>
        </p:nvSpPr>
        <p:spPr bwMode="auto">
          <a:xfrm>
            <a:off x="0" y="7810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324600" y="1981200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bs-Latn-BA" b="1" dirty="0"/>
              <a:t> </a:t>
            </a:r>
            <a:endParaRPr lang="vi-VN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7810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pic>
        <p:nvPicPr>
          <p:cNvPr id="46" name="Picture 7" descr="C:\Users\alemk\Desktop\logo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3657600" y="3276600"/>
            <a:ext cx="5181600" cy="1752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pic>
        <p:nvPicPr>
          <p:cNvPr id="30721" name="Picture 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34200" y="1600200"/>
            <a:ext cx="619125" cy="323850"/>
          </a:xfrm>
          <a:prstGeom prst="rect">
            <a:avLst/>
          </a:prstGeom>
          <a:noFill/>
        </p:spPr>
      </p:pic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0" y="7810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s-Latn-BA"/>
          </a:p>
        </p:txBody>
      </p:sp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38800" y="1600200"/>
            <a:ext cx="276225" cy="323850"/>
          </a:xfrm>
          <a:prstGeom prst="rect">
            <a:avLst/>
          </a:prstGeom>
          <a:noFill/>
        </p:spPr>
      </p:pic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0" y="7810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30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34" grpId="0" animBg="1"/>
      <p:bldP spid="16" grpId="0"/>
      <p:bldP spid="18" grpId="0" animBg="1"/>
      <p:bldP spid="2765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808</Words>
  <Application>Microsoft Office PowerPoint</Application>
  <PresentationFormat>On-screen Show (4:3)</PresentationFormat>
  <Paragraphs>231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1</cp:lastModifiedBy>
  <cp:revision>1</cp:revision>
  <dcterms:created xsi:type="dcterms:W3CDTF">2006-08-16T00:00:00Z</dcterms:created>
  <dcterms:modified xsi:type="dcterms:W3CDTF">2021-05-01T07:22:25Z</dcterms:modified>
</cp:coreProperties>
</file>