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4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70" r:id="rId17"/>
    <p:sldId id="272" r:id="rId18"/>
    <p:sldId id="273" r:id="rId19"/>
    <p:sldId id="26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s-Latn-B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s-Latn-B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A52BFC-9D98-489E-BC2B-7B53C535E77A}" type="datetimeFigureOut">
              <a:rPr lang="sr-Latn-CS" smtClean="0"/>
              <a:t>30.4.2020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6006C3-D0DB-4334-8369-A80F93C95951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 </a:t>
            </a:r>
            <a:r>
              <a:rPr lang="bs-Latn-BA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Bjelančevine- Aminokiseline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>
              <a:buNone/>
            </a:pPr>
            <a:r>
              <a:rPr lang="bs-Latn-BA" b="1" i="1" dirty="0" smtClean="0"/>
              <a:t>Neke od aminokiselina su:</a:t>
            </a:r>
          </a:p>
          <a:p>
            <a:pPr>
              <a:buNone/>
            </a:pPr>
            <a:endParaRPr lang="bs-Latn-BA" b="1" i="1" dirty="0" smtClean="0"/>
          </a:p>
          <a:p>
            <a:pPr>
              <a:buNone/>
            </a:pPr>
            <a:r>
              <a:rPr lang="bs-Latn-BA" b="1" i="1" dirty="0" smtClean="0"/>
              <a:t>    </a:t>
            </a:r>
            <a:r>
              <a:rPr lang="bs-Latn-BA" sz="2500" b="1" i="1" dirty="0" smtClean="0"/>
              <a:t>- Alanin –        - Cistein-           - Asparagin - </a:t>
            </a:r>
            <a:endParaRPr lang="bs-Latn-BA" sz="2500" b="1" i="1" dirty="0" smtClean="0"/>
          </a:p>
          <a:p>
            <a:pPr>
              <a:buNone/>
            </a:pPr>
            <a:endParaRPr lang="bs-Latn-BA" sz="2500" b="1" i="1" dirty="0" smtClean="0"/>
          </a:p>
          <a:p>
            <a:pPr>
              <a:buNone/>
            </a:pPr>
            <a:r>
              <a:rPr lang="bs-Latn-BA" b="1" i="1" dirty="0" smtClean="0"/>
              <a:t>     C</a:t>
            </a:r>
            <a:r>
              <a:rPr lang="bs-Latn-BA" b="1" i="1" baseline="-25000" dirty="0" smtClean="0"/>
              <a:t>3</a:t>
            </a:r>
            <a:r>
              <a:rPr lang="bs-Latn-BA" b="1" i="1" dirty="0" smtClean="0"/>
              <a:t>H</a:t>
            </a:r>
            <a:r>
              <a:rPr lang="bs-Latn-BA" b="1" i="1" baseline="-25000" dirty="0" smtClean="0"/>
              <a:t>7</a:t>
            </a:r>
            <a:r>
              <a:rPr lang="bs-Latn-BA" b="1" i="1" dirty="0" smtClean="0"/>
              <a:t>NO</a:t>
            </a:r>
            <a:r>
              <a:rPr lang="bs-Latn-BA" b="1" i="1" baseline="-25000" dirty="0" smtClean="0"/>
              <a:t>2             </a:t>
            </a:r>
            <a:r>
              <a:rPr lang="bs-Latn-BA" b="1" i="1" dirty="0" smtClean="0"/>
              <a:t>C</a:t>
            </a:r>
            <a:r>
              <a:rPr lang="bs-Latn-BA" b="1" i="1" baseline="-25000" dirty="0" smtClean="0"/>
              <a:t>3</a:t>
            </a:r>
            <a:r>
              <a:rPr lang="bs-Latn-BA" b="1" i="1" dirty="0" smtClean="0"/>
              <a:t>H</a:t>
            </a:r>
            <a:r>
              <a:rPr lang="bs-Latn-BA" b="1" i="1" baseline="-25000" dirty="0" smtClean="0"/>
              <a:t>7</a:t>
            </a:r>
            <a:r>
              <a:rPr lang="bs-Latn-BA" b="1" i="1" dirty="0" smtClean="0"/>
              <a:t>NO</a:t>
            </a:r>
            <a:r>
              <a:rPr lang="bs-Latn-BA" b="1" i="1" baseline="-25000" dirty="0" smtClean="0"/>
              <a:t>2 </a:t>
            </a:r>
            <a:r>
              <a:rPr lang="bs-Latn-BA" b="1" i="1" dirty="0" smtClean="0"/>
              <a:t>S             C</a:t>
            </a:r>
            <a:r>
              <a:rPr lang="bs-Latn-BA" b="1" i="1" baseline="-25000" dirty="0" smtClean="0"/>
              <a:t>4</a:t>
            </a:r>
            <a:r>
              <a:rPr lang="bs-Latn-BA" b="1" i="1" dirty="0" smtClean="0"/>
              <a:t>H</a:t>
            </a:r>
            <a:r>
              <a:rPr lang="bs-Latn-BA" b="1" i="1" baseline="-25000" dirty="0" smtClean="0"/>
              <a:t>8</a:t>
            </a:r>
            <a:r>
              <a:rPr lang="bs-Latn-BA" b="1" i="1" dirty="0" smtClean="0"/>
              <a:t>N</a:t>
            </a:r>
            <a:r>
              <a:rPr lang="bs-Latn-BA" b="1" i="1" baseline="-25000" dirty="0" smtClean="0"/>
              <a:t>2</a:t>
            </a:r>
            <a:r>
              <a:rPr lang="bs-Latn-BA" b="1" i="1" dirty="0" smtClean="0"/>
              <a:t>O</a:t>
            </a:r>
            <a:r>
              <a:rPr lang="bs-Latn-BA" b="1" i="1" baseline="-25000" dirty="0" smtClean="0"/>
              <a:t>3</a:t>
            </a:r>
            <a:endParaRPr lang="bs-Latn-BA" b="1" i="1" dirty="0"/>
          </a:p>
        </p:txBody>
      </p:sp>
      <p:pic>
        <p:nvPicPr>
          <p:cNvPr id="4" name="Picture 3" descr="Alanine-model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2468468" cy="1643074"/>
          </a:xfrm>
          <a:prstGeom prst="rect">
            <a:avLst/>
          </a:prstGeom>
        </p:spPr>
      </p:pic>
      <p:pic>
        <p:nvPicPr>
          <p:cNvPr id="5" name="Picture 4" descr="Cysteine-mode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429000"/>
            <a:ext cx="2619097" cy="1643074"/>
          </a:xfrm>
          <a:prstGeom prst="rect">
            <a:avLst/>
          </a:prstGeom>
        </p:spPr>
      </p:pic>
      <p:pic>
        <p:nvPicPr>
          <p:cNvPr id="6" name="Picture 5" descr="Asparagine-mod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357562"/>
            <a:ext cx="2443115" cy="15326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Alanin-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bs-Latn-BA" sz="60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bs-Latn-BA" sz="60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bs-Latn-BA" sz="60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bs-Latn-BA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s-Latn-BA" sz="2000" b="1" i="1" dirty="0" smtClean="0"/>
              <a:t>Alanin je jedna od najjednostavnijih i najzastupljenijih aminokiselina u bjelančevinama. To je hidrofobna aminokiselina s alifatskih bočnim lancem i, kao i sve nepolarne hidrofobne aminokiseline, ima tendenciju da se okuplja u tijelu bjelančevine i svojim hidrofobnim interakcijama stabilizira joj strukturu. Alanin nije esencijalna aminokiselina, što znači da je ljudsko tijelo može sintetizirati i da je nije potrebno unositi izravno hranom.</a:t>
            </a:r>
            <a:endParaRPr lang="bs-Latn-BA" sz="2000" b="1" i="1" dirty="0"/>
          </a:p>
        </p:txBody>
      </p:sp>
      <p:pic>
        <p:nvPicPr>
          <p:cNvPr id="4" name="Picture 3" descr="alan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527122"/>
            <a:ext cx="3286148" cy="2064824"/>
          </a:xfrm>
          <a:prstGeom prst="rect">
            <a:avLst/>
          </a:prstGeom>
        </p:spPr>
      </p:pic>
      <p:pic>
        <p:nvPicPr>
          <p:cNvPr id="5" name="Picture 4" descr="Alanine-mode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857760"/>
            <a:ext cx="2428892" cy="16167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Cistein-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bs-Latn-BA" sz="60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bs-Latn-BA" sz="60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bs-Latn-BA" sz="60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bs-Latn-BA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sz="1800" b="1" i="1" dirty="0" smtClean="0"/>
              <a:t>Cistein je neutralna aminokiselina s polarnim pobočnim lancem. Zbog reaktivnosti tiolne skupine cistein ima brojne uloge u bjelančevinama. Osim što djeluje kao snažni nukleofil i ligand u kompleksima sa željezom i cinkom, najvažnije svojstvo cisteina je stvaranje disulfidne veze. Disulfidna veza igra važnu ulogu u stabilizaciji bjelančevina stvarajući čvrste veze među lancima, što je posebno važno za formiranje sekundarne i tercijarne strukture. Cistein se lako oksidira i pri tome nastaje kovalentno povezani dimer ove aminokiseline, cistin, u kojem su dvije molekule cisteina povezane disulfidnom vezom. Ostaci koji su povezani disulfidnim vezama jako su hidrofobni (nepolarni). Cistein nije esencijalna aminokiselina jer je ljudski organizam može sintetizirati.</a:t>
            </a:r>
            <a:endParaRPr lang="bs-Latn-BA" sz="1800" b="1" i="1" dirty="0"/>
          </a:p>
        </p:txBody>
      </p:sp>
      <p:pic>
        <p:nvPicPr>
          <p:cNvPr id="4" name="Picture 3" descr="cyste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786322"/>
            <a:ext cx="3786214" cy="1797494"/>
          </a:xfrm>
          <a:prstGeom prst="rect">
            <a:avLst/>
          </a:prstGeom>
        </p:spPr>
      </p:pic>
      <p:pic>
        <p:nvPicPr>
          <p:cNvPr id="5" name="Picture 4" descr="Cysteine-mode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857760"/>
            <a:ext cx="2428892" cy="1523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5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Asparagin-</a:t>
            </a:r>
            <a:r>
              <a:rPr lang="bs-Latn-BA" sz="5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bs-Latn-BA" sz="52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bs-Latn-BA" sz="5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bs-Latn-BA" sz="52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bs-Latn-BA" sz="5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bs-Latn-BA" sz="52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s-Latn-BA" sz="5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bs-Latn-BA" sz="5200" b="1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bs-Latn-BA" sz="5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s-Latn-BA" sz="2000" b="1" i="1" dirty="0" smtClean="0"/>
              <a:t>Asparagin je neutralna aminokiselina s polarnim pobočnim lancem. Jako često se nalazi u aktivnim centrima bjelančevina gdje služi kao mjesto za vezivanje ugljikovodika i glikoproteina. Asparagin je amidni derivat asparaginske kiseline i generalno gledajući nije previše reaktivan. To nije esencijalna kiselina jer se može sintetizirati kroz ljudski metabolizam i ne mora se posebno unositi hranom</a:t>
            </a:r>
            <a:r>
              <a:rPr lang="bs-Latn-BA" dirty="0" smtClean="0"/>
              <a:t>.</a:t>
            </a:r>
            <a:endParaRPr lang="bs-Latn-BA" dirty="0"/>
          </a:p>
        </p:txBody>
      </p:sp>
      <p:pic>
        <p:nvPicPr>
          <p:cNvPr id="4" name="Picture 3" descr="asparag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4572008"/>
            <a:ext cx="4115559" cy="1571636"/>
          </a:xfrm>
          <a:prstGeom prst="rect">
            <a:avLst/>
          </a:prstGeom>
        </p:spPr>
      </p:pic>
      <p:pic>
        <p:nvPicPr>
          <p:cNvPr id="5" name="Picture 4" descr="Asparagine-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572008"/>
            <a:ext cx="2163600" cy="13573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610476" cy="1000132"/>
          </a:xfrm>
        </p:spPr>
        <p:txBody>
          <a:bodyPr>
            <a:normAutofit fontScale="90000"/>
          </a:bodyPr>
          <a:lstStyle/>
          <a:p>
            <a:r>
              <a:rPr lang="bs-Latn-B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s-Latn-B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bs-Latn-B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Svojstva </a:t>
            </a:r>
            <a:r>
              <a:rPr lang="bs-Latn-B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aminokiselina</a:t>
            </a:r>
            <a:r>
              <a:rPr lang="bs-Latn-BA" b="1" dirty="0" smtClean="0"/>
              <a:t/>
            </a:r>
            <a:br>
              <a:rPr lang="bs-Latn-BA" b="1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/>
          <a:lstStyle/>
          <a:p>
            <a:r>
              <a:rPr lang="bs-Latn-BA" b="1" i="1" dirty="0" smtClean="0"/>
              <a:t>Pri sobnoj temperaturi aminokiseline su većinom čvrste tvari bijele boje. Imaju visoka tališta i topljive su u vodi. S obzirom na to da u svojoj strukturi imaju i kiselinsku, (− COOH), i bazičnu, (− NH2), funkcijsku skupinu, aminokiseline imaju amfoterna svojstva.</a:t>
            </a:r>
            <a:endParaRPr lang="bs-Latn-BA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24766" cy="1143008"/>
          </a:xfrm>
        </p:spPr>
        <p:txBody>
          <a:bodyPr>
            <a:noAutofit/>
          </a:bodyPr>
          <a:lstStyle/>
          <a:p>
            <a:r>
              <a:rPr lang="bs-Latn-BA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Aminokiseline i prehrana</a:t>
            </a:r>
            <a:br>
              <a:rPr lang="bs-Latn-BA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s-Latn-BA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7572428" cy="5857916"/>
          </a:xfrm>
        </p:spPr>
        <p:txBody>
          <a:bodyPr>
            <a:normAutofit/>
          </a:bodyPr>
          <a:lstStyle/>
          <a:p>
            <a:r>
              <a:rPr lang="bs-Latn-BA" sz="1800" b="1" i="1" dirty="0" smtClean="0"/>
              <a:t>U svojemu organizmu ljudi ne mogu sintetizirati sve potrebne aminokiseline i zato ih se mora unositi u tijelo putem hrane. Takve aminokiseline nazivamo esencijalnim aminokiselinama.</a:t>
            </a:r>
          </a:p>
          <a:p>
            <a:r>
              <a:rPr lang="bs-Latn-BA" sz="1800" b="1" i="1" dirty="0" smtClean="0"/>
              <a:t>Namirnice bogate bjelančevinama, ujedno i esencijalnim aminokiselinama, mogu biti biljnog i životinjskog podrijetla.</a:t>
            </a:r>
          </a:p>
          <a:p>
            <a:r>
              <a:rPr lang="bs-Latn-BA" sz="1800" b="1" i="1" dirty="0" smtClean="0"/>
              <a:t>Žitarice, mahunarke (grah, grašak, soja, leća) i drugo povrće, sjemenke suncokreta i orašastih plodova, meso, piletina, riba, jaja, mlijeko i mliječni proizvodi bogati su bjelančevinama.</a:t>
            </a:r>
          </a:p>
          <a:p>
            <a:r>
              <a:rPr lang="bs-Latn-BA" sz="1800" b="1" i="1" dirty="0" smtClean="0"/>
              <a:t>Pri tome se treba prisjetiti piramide pravilne prehrane i pojedine namirnice koristiti u pravilnoj količini.</a:t>
            </a:r>
          </a:p>
          <a:p>
            <a:r>
              <a:rPr lang="bs-Latn-BA" sz="1800" b="1" i="1" dirty="0" smtClean="0"/>
              <a:t>Istražite važnost BCAA </a:t>
            </a:r>
            <a:r>
              <a:rPr lang="bs-Latn-BA" sz="1800" b="1" i="1" dirty="0" smtClean="0"/>
              <a:t>aminokiselina</a:t>
            </a:r>
          </a:p>
          <a:p>
            <a:pPr>
              <a:buNone/>
            </a:pPr>
            <a:r>
              <a:rPr lang="bs-Latn-BA" sz="1800" b="1" i="1" dirty="0" smtClean="0"/>
              <a:t> </a:t>
            </a:r>
            <a:r>
              <a:rPr lang="bs-Latn-BA" sz="1800" b="1" i="1" dirty="0" smtClean="0"/>
              <a:t>(aminokiseline razgranatog lanca) </a:t>
            </a:r>
            <a:endParaRPr lang="bs-Latn-BA" sz="1800" b="1" i="1" dirty="0" smtClean="0"/>
          </a:p>
          <a:p>
            <a:pPr>
              <a:buNone/>
            </a:pPr>
            <a:r>
              <a:rPr lang="bs-Latn-BA" sz="1800" b="1" i="1" dirty="0" smtClean="0"/>
              <a:t>u </a:t>
            </a:r>
            <a:r>
              <a:rPr lang="bs-Latn-BA" sz="1800" b="1" i="1" dirty="0" smtClean="0"/>
              <a:t>prehrani.</a:t>
            </a:r>
          </a:p>
          <a:p>
            <a:pPr>
              <a:buNone/>
            </a:pPr>
            <a:endParaRPr lang="bs-Latn-BA" dirty="0"/>
          </a:p>
        </p:txBody>
      </p:sp>
      <p:pic>
        <p:nvPicPr>
          <p:cNvPr id="4" name="Picture 3" descr="C0141139-Protein-rich_f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072074"/>
            <a:ext cx="2319337" cy="15477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143008"/>
          </a:xfrm>
        </p:spPr>
        <p:txBody>
          <a:bodyPr>
            <a:noAutofit/>
          </a:bodyPr>
          <a:lstStyle/>
          <a:p>
            <a:r>
              <a:rPr lang="bs-Latn-BA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 aminokiselina</a:t>
            </a:r>
            <a:br>
              <a:rPr lang="bs-Latn-BA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s-Latn-BA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sz="2000" b="1" i="1" dirty="0" smtClean="0"/>
              <a:t>Molekule aminokiselina mogu se povezati </a:t>
            </a:r>
            <a:r>
              <a:rPr lang="vi-VN" sz="2000" b="1" i="1" dirty="0" smtClean="0">
                <a:solidFill>
                  <a:srgbClr val="FF0000"/>
                </a:solidFill>
              </a:rPr>
              <a:t>peptidnom vezom</a:t>
            </a:r>
            <a:r>
              <a:rPr lang="vi-VN" sz="2000" b="1" i="1" dirty="0" smtClean="0"/>
              <a:t> u veće molekule koje zovemo peptidi.</a:t>
            </a:r>
          </a:p>
          <a:p>
            <a:r>
              <a:rPr lang="vi-VN" sz="2000" b="1" i="1" dirty="0" smtClean="0"/>
              <a:t>Dvije aminokiseline spajaju se tako da se </a:t>
            </a:r>
            <a:r>
              <a:rPr lang="vi-VN" sz="2000" b="1" i="1" dirty="0" smtClean="0">
                <a:solidFill>
                  <a:srgbClr val="FF0000"/>
                </a:solidFill>
              </a:rPr>
              <a:t>amino </a:t>
            </a:r>
            <a:r>
              <a:rPr lang="bs-Latn-BA" sz="2000" b="1" i="1" dirty="0" smtClean="0">
                <a:solidFill>
                  <a:srgbClr val="FF0000"/>
                </a:solidFill>
              </a:rPr>
              <a:t>grupa</a:t>
            </a:r>
            <a:r>
              <a:rPr lang="vi-VN" sz="2000" b="1" i="1" dirty="0" smtClean="0"/>
              <a:t> jedne aminokiseline spaja s </a:t>
            </a:r>
            <a:r>
              <a:rPr lang="vi-VN" sz="2000" b="1" i="1" dirty="0" smtClean="0">
                <a:solidFill>
                  <a:srgbClr val="FF0000"/>
                </a:solidFill>
              </a:rPr>
              <a:t>karboksilnom </a:t>
            </a:r>
            <a:r>
              <a:rPr lang="bs-Latn-BA" sz="2000" b="1" i="1" dirty="0" smtClean="0">
                <a:solidFill>
                  <a:srgbClr val="FF0000"/>
                </a:solidFill>
              </a:rPr>
              <a:t>grupom</a:t>
            </a:r>
            <a:r>
              <a:rPr lang="vi-VN" sz="2000" b="1" i="1" dirty="0" smtClean="0"/>
              <a:t> druge aminokiseline.</a:t>
            </a:r>
          </a:p>
          <a:p>
            <a:r>
              <a:rPr lang="vi-VN" sz="2000" b="1" i="1" dirty="0" smtClean="0"/>
              <a:t>Pritom se izdvaja jedna molekula vode.</a:t>
            </a:r>
          </a:p>
          <a:p>
            <a:r>
              <a:rPr lang="vi-VN" sz="2000" b="1" i="1" dirty="0" smtClean="0">
                <a:solidFill>
                  <a:srgbClr val="FF0000"/>
                </a:solidFill>
              </a:rPr>
              <a:t>Peptidi</a:t>
            </a:r>
            <a:r>
              <a:rPr lang="vi-VN" sz="2000" b="1" i="1" dirty="0" smtClean="0"/>
              <a:t> izgrađeni od </a:t>
            </a:r>
            <a:r>
              <a:rPr lang="vi-VN" sz="2000" b="1" i="1" dirty="0" smtClean="0">
                <a:solidFill>
                  <a:srgbClr val="FF0000"/>
                </a:solidFill>
              </a:rPr>
              <a:t>dviju</a:t>
            </a:r>
            <a:r>
              <a:rPr lang="vi-VN" sz="2000" b="1" i="1" dirty="0" smtClean="0"/>
              <a:t> aminokiseline nazivaju se </a:t>
            </a:r>
            <a:r>
              <a:rPr lang="vi-VN" sz="2000" b="1" i="1" dirty="0" smtClean="0">
                <a:solidFill>
                  <a:srgbClr val="FF0000"/>
                </a:solidFill>
              </a:rPr>
              <a:t>dipeptidi</a:t>
            </a:r>
            <a:r>
              <a:rPr lang="vi-VN" sz="2000" b="1" i="1" dirty="0" smtClean="0"/>
              <a:t>.</a:t>
            </a:r>
          </a:p>
          <a:p>
            <a:r>
              <a:rPr lang="vi-VN" sz="2000" b="1" i="1" dirty="0" smtClean="0">
                <a:solidFill>
                  <a:srgbClr val="FF0000"/>
                </a:solidFill>
              </a:rPr>
              <a:t>Peptidi</a:t>
            </a:r>
            <a:r>
              <a:rPr lang="vi-VN" sz="2000" b="1" i="1" dirty="0" smtClean="0"/>
              <a:t> izgrađeni od </a:t>
            </a:r>
            <a:r>
              <a:rPr lang="vi-VN" sz="2000" b="1" i="1" dirty="0" smtClean="0">
                <a:solidFill>
                  <a:srgbClr val="FF0000"/>
                </a:solidFill>
              </a:rPr>
              <a:t>triju</a:t>
            </a:r>
            <a:r>
              <a:rPr lang="vi-VN" sz="2000" b="1" i="1" dirty="0" smtClean="0"/>
              <a:t> aminokiselina nazivaju se </a:t>
            </a:r>
            <a:r>
              <a:rPr lang="vi-VN" sz="2000" b="1" i="1" dirty="0" smtClean="0">
                <a:solidFill>
                  <a:srgbClr val="FF0000"/>
                </a:solidFill>
              </a:rPr>
              <a:t>tripeptidi</a:t>
            </a:r>
            <a:r>
              <a:rPr lang="vi-VN" sz="2000" b="1" i="1" dirty="0" smtClean="0"/>
              <a:t>, od </a:t>
            </a:r>
            <a:r>
              <a:rPr lang="vi-VN" sz="2000" b="1" i="1" dirty="0" smtClean="0">
                <a:solidFill>
                  <a:srgbClr val="FF0000"/>
                </a:solidFill>
              </a:rPr>
              <a:t>četiriju tetrapeptidi</a:t>
            </a:r>
            <a:r>
              <a:rPr lang="vi-VN" sz="2000" b="1" i="1" dirty="0" smtClean="0"/>
              <a:t> itd.</a:t>
            </a:r>
          </a:p>
          <a:p>
            <a:r>
              <a:rPr lang="vi-VN" sz="2000" b="1" i="1" dirty="0" smtClean="0">
                <a:solidFill>
                  <a:srgbClr val="FF0000"/>
                </a:solidFill>
              </a:rPr>
              <a:t>Peptide</a:t>
            </a:r>
            <a:r>
              <a:rPr lang="vi-VN" sz="2000" b="1" i="1" dirty="0" smtClean="0"/>
              <a:t> s </a:t>
            </a:r>
            <a:r>
              <a:rPr lang="vi-VN" sz="2000" b="1" i="1" dirty="0" smtClean="0">
                <a:solidFill>
                  <a:srgbClr val="FF0000"/>
                </a:solidFill>
              </a:rPr>
              <a:t>više od 100 aminokiselina</a:t>
            </a:r>
            <a:r>
              <a:rPr lang="vi-VN" sz="2000" b="1" i="1" dirty="0" smtClean="0"/>
              <a:t> nazivamo </a:t>
            </a:r>
            <a:r>
              <a:rPr lang="vi-VN" sz="2000" b="1" i="1" dirty="0" smtClean="0">
                <a:solidFill>
                  <a:srgbClr val="FF0000"/>
                </a:solidFill>
              </a:rPr>
              <a:t>polipeptidi</a:t>
            </a:r>
            <a:r>
              <a:rPr lang="vi-VN" sz="2000" b="1" i="1" dirty="0" smtClean="0"/>
              <a:t> ili </a:t>
            </a:r>
            <a:r>
              <a:rPr lang="vi-VN" sz="2000" b="1" i="1" dirty="0" smtClean="0">
                <a:solidFill>
                  <a:srgbClr val="FF0000"/>
                </a:solidFill>
              </a:rPr>
              <a:t>bjelančevine</a:t>
            </a:r>
            <a:r>
              <a:rPr lang="vi-VN" sz="2000" b="1" i="1" dirty="0" smtClean="0"/>
              <a:t>.</a:t>
            </a:r>
          </a:p>
          <a:p>
            <a:endParaRPr lang="bs-Latn-B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vi-VN" b="1" i="1" dirty="0" smtClean="0"/>
              <a:t>Kuglaste bjelančevine, npr. albumin, nalaze se u bjelanjku jajeta i krvnoj plazmi. Neki hormoni i enzimi </a:t>
            </a:r>
            <a:r>
              <a:rPr lang="vi-VN" b="1" i="1" dirty="0" smtClean="0"/>
              <a:t>također </a:t>
            </a:r>
            <a:r>
              <a:rPr lang="vi-VN" b="1" i="1" dirty="0" smtClean="0"/>
              <a:t>pripadaju kuglastim bjelančevinama</a:t>
            </a:r>
            <a:r>
              <a:rPr lang="vi-VN" b="1" i="1" dirty="0" smtClean="0"/>
              <a:t>.</a:t>
            </a:r>
            <a:endParaRPr lang="bs-Latn-BA" b="1" i="1" dirty="0" smtClean="0"/>
          </a:p>
          <a:p>
            <a:endParaRPr lang="bs-Latn-BA" b="1" i="1" dirty="0"/>
          </a:p>
        </p:txBody>
      </p:sp>
      <p:pic>
        <p:nvPicPr>
          <p:cNvPr id="4" name="Picture 3" descr="A6170023-Computer_model_of_human_serum_albu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14488"/>
            <a:ext cx="4496392" cy="3000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480" y="4857760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Model proteina albumina (trodimenzionalna struktura ovog proteina otkrivena je korištenjem rendgenske kristalografije)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vi-VN" b="1" i="1" dirty="0" smtClean="0"/>
              <a:t>Osim navedenoga, brojne bjelančevine imaju još složeniju građu. Ona se odnosi na međusobno povezivanje više peptidnih lanaca.</a:t>
            </a:r>
            <a:br>
              <a:rPr lang="vi-VN" b="1" i="1" dirty="0" smtClean="0"/>
            </a:br>
            <a:r>
              <a:rPr lang="vi-VN" b="1" i="1" dirty="0" smtClean="0"/>
              <a:t/>
            </a:r>
            <a:br>
              <a:rPr lang="vi-VN" b="1" i="1" dirty="0" smtClean="0"/>
            </a:br>
            <a:r>
              <a:rPr lang="vi-VN" b="1" i="1" dirty="0" smtClean="0">
                <a:solidFill>
                  <a:srgbClr val="FF0000"/>
                </a:solidFill>
              </a:rPr>
              <a:t>Hemoglobin</a:t>
            </a:r>
            <a:r>
              <a:rPr lang="vi-VN" b="1" i="1" dirty="0" smtClean="0"/>
              <a:t> je primjer bjelančevine koja ostvaruje složenu tercijarnu strukturu. Osim peptidnih lanaca u hemoglobinu se nalaze i kationi željeza</a:t>
            </a:r>
            <a:r>
              <a:rPr lang="vi-VN" b="1" i="1" dirty="0" smtClean="0"/>
              <a:t>.</a:t>
            </a:r>
            <a:endParaRPr lang="bs-Latn-BA" b="1" i="1" dirty="0" smtClean="0"/>
          </a:p>
          <a:p>
            <a:endParaRPr lang="bs-Latn-BA" b="1" i="1" dirty="0"/>
          </a:p>
        </p:txBody>
      </p:sp>
      <p:pic>
        <p:nvPicPr>
          <p:cNvPr id="4" name="Picture 3" descr="Hemoglobin-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429000"/>
            <a:ext cx="4071934" cy="19256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8860" y="5500703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Model proteina hemoglobina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</a:t>
            </a:r>
            <a:endParaRPr lang="bs-Latn-BA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b="1" i="1" dirty="0" smtClean="0"/>
              <a:t>Osim za izgradnju tkiva i organa, bjelančevine su važne za imunitet, disanje, stvaranje hormona i enzima. Hrana bogata bjelančevinama služi i kao izvor energije za organizam. Prosječno masa od 1 g bjelančevina daje energiju od 4 kcal (16,74 kJ).</a:t>
            </a:r>
          </a:p>
          <a:p>
            <a:r>
              <a:rPr lang="vi-VN" b="1" i="1" dirty="0" smtClean="0"/>
              <a:t>Na tržištu postoje specijalizirane kuhinjske vage koje mogu prikazati masu, količinu pojedinih hranjivih tvari i energijsku vrijednost određene namirnice. Takve su vage naročito pogodne za bolesnike ili druge osobe koje trebaju posebno kontrolirati svoju prehranu i paziti na “unos kalorija”.</a:t>
            </a:r>
          </a:p>
          <a:p>
            <a:endParaRPr lang="bs-Latn-B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082660"/>
          </a:xfrm>
        </p:spPr>
        <p:txBody>
          <a:bodyPr>
            <a:normAutofit/>
          </a:bodyPr>
          <a:lstStyle/>
          <a:p>
            <a:r>
              <a:rPr lang="bs-Latn-BA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s-Latn-B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</a:t>
            </a:r>
            <a:endParaRPr lang="bs-Latn-BA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b="1" i="1" dirty="0"/>
              <a:t>Trebalo je proći oko 120 godina od Paula Langerhansa, koji je proučavao strukturu gušterače mikroskopom, pa do komercijalne prodaje sintetičkog humanog inzulina. Tijekom tih godina u rješavanju povezanosti između gušterače i šećerne bolesti sudjelovali su brojni znanstvenici.</a:t>
            </a:r>
            <a:endParaRPr lang="bs-Latn-BA" b="1" i="1" dirty="0"/>
          </a:p>
        </p:txBody>
      </p:sp>
      <p:pic>
        <p:nvPicPr>
          <p:cNvPr id="4" name="Picture 3" descr="Photograph-of-Paul-Langerhans-taken-in-1878-in-Funchal-Portugal-Taken-from-Die-Insel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643314"/>
            <a:ext cx="2099554" cy="26622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bs-Latn-BA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ogled</a:t>
            </a:r>
            <a:endParaRPr lang="bs-Latn-BA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s-Latn-B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Ksantoproteinska </a:t>
            </a:r>
            <a:r>
              <a:rPr lang="bs-Latn-B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reakcija</a:t>
            </a:r>
          </a:p>
          <a:p>
            <a:r>
              <a:rPr lang="bs-Latn-B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 postupka</a:t>
            </a:r>
          </a:p>
          <a:p>
            <a:r>
              <a:rPr lang="bs-Latn-BA" b="1" i="1" dirty="0" smtClean="0"/>
              <a:t>U čašu stavite bjelanjak jajeta i isto toliko destilirane vode. Staklenim štapićem miješajte smjesu dok se ne smanji viskoznost bjelanjka.</a:t>
            </a:r>
          </a:p>
          <a:p>
            <a:r>
              <a:rPr lang="bs-Latn-BA" b="1" i="1" dirty="0" smtClean="0"/>
              <a:t>U epruvetu ulijte 3 mL otopine bjelanjka i dodajte kapaljkom oko 1 mL koncentrirane dušične kiseline. Zapišite opažanja.</a:t>
            </a:r>
          </a:p>
          <a:p>
            <a:r>
              <a:rPr lang="bs-Latn-BA" b="1" i="1" dirty="0" smtClean="0"/>
              <a:t>Obrišite krpom epruvetu izvana i prihvatite je hvataljkom. Zagrijavajte sadržaj epruvete do promjene boje.</a:t>
            </a:r>
          </a:p>
          <a:p>
            <a:endParaRPr lang="bs-Latn-BA" b="1" dirty="0" smtClean="0">
              <a:solidFill>
                <a:srgbClr val="FF0000"/>
              </a:solidFill>
            </a:endParaRPr>
          </a:p>
          <a:p>
            <a:endParaRPr lang="bs-Latn-B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r>
              <a:rPr lang="bs-Latn-B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</a:p>
          <a:p>
            <a:r>
              <a:rPr lang="bs-Latn-BA" sz="1800" b="1" i="1" dirty="0" smtClean="0"/>
              <a:t>Bjelanjak jajeta jest koloidna otopina proteina albumina u vodi. Dodana dušična kiselina uzrokuje pojavu bijelog taloga jer se zgrušavaju bjelančevine iz uzorka. Zagrijavanjem reakcijske smjese u epruveti se pojavljuje svjetložuti talog.</a:t>
            </a:r>
          </a:p>
          <a:p>
            <a:r>
              <a:rPr lang="bs-Latn-BA" sz="1800" b="1" i="1" dirty="0" smtClean="0"/>
              <a:t>Žuta boja taloga potječe od nitriranih aromatskih aminokiselina. Aminokiseline koje u svojem sastavu “R” ogranka imaju benzensku jezgru reagiraju s dušičnom kiselinom.</a:t>
            </a:r>
          </a:p>
          <a:p>
            <a:r>
              <a:rPr lang="bs-Latn-BA" sz="1800" b="1" i="1" dirty="0" smtClean="0"/>
              <a:t>Na benzensku jezgru veže se nitro skupina </a:t>
            </a:r>
            <a:r>
              <a:rPr lang="bs-Latn-BA" sz="1800" b="1" i="1" dirty="0" smtClean="0"/>
              <a:t>(-NO</a:t>
            </a:r>
            <a:r>
              <a:rPr lang="bs-Latn-BA" sz="1800" b="1" i="1" baseline="-25000" dirty="0" smtClean="0"/>
              <a:t>2</a:t>
            </a:r>
            <a:r>
              <a:rPr lang="bs-Latn-BA" sz="1800" b="1" i="1" dirty="0" smtClean="0"/>
              <a:t> ). </a:t>
            </a:r>
            <a:r>
              <a:rPr lang="bs-Latn-BA" sz="1800" b="1" i="1" dirty="0" smtClean="0"/>
              <a:t>Nitrirani benzenski spojevi karakteristične su žute boje (grč. ksanthos = žut).</a:t>
            </a:r>
          </a:p>
          <a:p>
            <a:r>
              <a:rPr lang="bs-Latn-BA" sz="1800" b="1" i="1" dirty="0" smtClean="0"/>
              <a:t>Zbog ksantroproteinske reakcije pušačima požute zubi i koža prstiju.</a:t>
            </a:r>
          </a:p>
          <a:p>
            <a:endParaRPr lang="bs-Latn-BA" sz="1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s-Latn-BA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143512"/>
            <a:ext cx="2049868" cy="12954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s-Latn-BA" sz="7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bs-Latn-BA" sz="7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b="1" i="1" dirty="0"/>
              <a:t>Inzulin je peptid koji se sastoji od pedeset i jedne (51) aminokiseline. Izgrađen je od dvaju međusobno povezanih lanaca i prvi je peptid kojem je određen točan redoslijed aminokiselina. Za to je otkriće Frederick Sanger 1958. godine dobio Nobelovu nagradu.</a:t>
            </a:r>
          </a:p>
          <a:p>
            <a:r>
              <a:rPr lang="vi-VN" b="1" i="1" dirty="0"/>
              <a:t>Prvi je put inzulin korišten u liječenju šećerne bolesti 1922. godine u Torontu. Od tada pa do danas inzulin spašava brojne ljudske živote.</a:t>
            </a:r>
          </a:p>
          <a:p>
            <a:endParaRPr lang="bs-Latn-BA" dirty="0"/>
          </a:p>
        </p:txBody>
      </p:sp>
      <p:pic>
        <p:nvPicPr>
          <p:cNvPr id="4" name="Picture 3" descr="InsulinHexa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643446"/>
            <a:ext cx="1841496" cy="1928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Bjelančevine ili </a:t>
            </a:r>
            <a:r>
              <a:rPr lang="bs-Latn-B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proteini</a:t>
            </a:r>
            <a:endParaRPr lang="bs-Latn-B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s-Latn-BA" b="1" i="1" dirty="0"/>
              <a:t>Bjelančevine ili proteini (grč. protos = prvi) biološki su važni organski spojevi s brojnim različitim funkcijama. Izgradnja tijela, imunitet, prijenos plinova, biokatalizatori, hormoni – samo su neke od važnih uloga bjelančevine u organizmu živih bića</a:t>
            </a:r>
            <a:r>
              <a:rPr lang="bs-Latn-BA" b="1" i="1" dirty="0" smtClean="0"/>
              <a:t>.</a:t>
            </a:r>
          </a:p>
        </p:txBody>
      </p:sp>
      <p:pic>
        <p:nvPicPr>
          <p:cNvPr id="4" name="Picture 3" descr="bjelancevine-1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071942"/>
            <a:ext cx="2824158" cy="2118119"/>
          </a:xfrm>
          <a:prstGeom prst="rect">
            <a:avLst/>
          </a:prstGeom>
        </p:spPr>
      </p:pic>
      <p:pic>
        <p:nvPicPr>
          <p:cNvPr id="5" name="Picture 4" descr="aminokise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000504"/>
            <a:ext cx="2028831" cy="24741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 bjelančevina</a:t>
            </a:r>
            <a:endParaRPr lang="bs-Latn-B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b="1" i="1" dirty="0"/>
              <a:t>Prema svojoj građi bjelančevine su prirodne polimerne tvari koje nastaju međusobnim spajanjem velikog broja aminokiselina. Bjelančevine se sastoje od ugljika, vodika, kisika i dušika. Osim navedenih, u sastavu pojedinih bjelančevina može biti i drugih kemijskih elemenata.</a:t>
            </a:r>
            <a:endParaRPr lang="bs-Latn-BA" b="1" i="1" dirty="0"/>
          </a:p>
        </p:txBody>
      </p:sp>
      <p:pic>
        <p:nvPicPr>
          <p:cNvPr id="6" name="Picture 5" descr="aminokise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714752"/>
            <a:ext cx="2824665" cy="2516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Složenost strukture bjelančevina</a:t>
            </a:r>
            <a:br>
              <a:rPr lang="bs-Latn-B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s-Latn-B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sz="2000" b="1" i="1" dirty="0" smtClean="0"/>
              <a:t>Građa bjelančevine vrlo je složena. Osim primarne strukture, koja opisuje redoslijed aminokiselina, veoma je važan oblik koji molekula zauzima u prostoru. </a:t>
            </a:r>
            <a:r>
              <a:rPr lang="vi-VN" sz="2000" b="1" i="1" dirty="0" smtClean="0">
                <a:solidFill>
                  <a:srgbClr val="FF0000"/>
                </a:solidFill>
              </a:rPr>
              <a:t>Prostorno oblikovanje bjelančevine nazivamo sekundarna struktura</a:t>
            </a:r>
            <a:r>
              <a:rPr lang="vi-VN" sz="2000" b="1" i="1" dirty="0" smtClean="0"/>
              <a:t>. Razlikujemo </a:t>
            </a:r>
            <a:r>
              <a:rPr lang="vi-VN" sz="2000" b="1" i="1" dirty="0" smtClean="0">
                <a:solidFill>
                  <a:srgbClr val="FF0000"/>
                </a:solidFill>
              </a:rPr>
              <a:t>kuglaste i vlaknaste bjelančevine.</a:t>
            </a:r>
          </a:p>
          <a:p>
            <a:r>
              <a:rPr lang="vi-VN" sz="2000" b="1" i="1" dirty="0" smtClean="0"/>
              <a:t>Vlaknaste bjelančevine, npr. keratin i kolagen, nalaze se u sastavu kože, kose, noktiju i perja.</a:t>
            </a:r>
          </a:p>
          <a:p>
            <a:r>
              <a:rPr lang="vi-VN" sz="2000" b="1" i="1" dirty="0" smtClean="0"/>
              <a:t>Kolagen čini osnovna vlakna vezivnog tkiva. Nalazi se u sastavu brojnih tkiva i organa (koža, hrskavica, tetive, očna leća i rožnica oka).</a:t>
            </a:r>
          </a:p>
          <a:p>
            <a:endParaRPr lang="bs-Latn-BA" dirty="0"/>
          </a:p>
        </p:txBody>
      </p:sp>
      <p:pic>
        <p:nvPicPr>
          <p:cNvPr id="4" name="Picture 3" descr="Collagen-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786322"/>
            <a:ext cx="3571868" cy="16891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Svojstva bjelančevina</a:t>
            </a:r>
            <a:r>
              <a:rPr lang="bs-Latn-BA" b="1" dirty="0" smtClean="0"/>
              <a:t/>
            </a:r>
            <a:br>
              <a:rPr lang="bs-Latn-BA" b="1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543824" cy="5429288"/>
          </a:xfrm>
        </p:spPr>
        <p:txBody>
          <a:bodyPr>
            <a:normAutofit/>
          </a:bodyPr>
          <a:lstStyle/>
          <a:p>
            <a:r>
              <a:rPr lang="vi-VN" sz="1800" b="1" i="1" dirty="0" smtClean="0"/>
              <a:t>Bjelančevine su vrlo osjetljive tvari. Biološki su aktivne samo pri određenoj temperaturi. Povećanjem temperature iznad 60 °C ili snižavanjem temperature ispod 0 °C narušava se struktura bjelančevina i one gube svoju funkcionalnost. Narušavanje strukture bjelančevine naziva se </a:t>
            </a:r>
            <a:r>
              <a:rPr lang="vi-VN" sz="1800" b="1" i="1" dirty="0" smtClean="0">
                <a:solidFill>
                  <a:srgbClr val="FF0000"/>
                </a:solidFill>
              </a:rPr>
              <a:t>denaturacija</a:t>
            </a:r>
            <a:r>
              <a:rPr lang="vi-VN" sz="1800" b="1" i="1" dirty="0" smtClean="0">
                <a:solidFill>
                  <a:srgbClr val="FF0000"/>
                </a:solidFill>
              </a:rPr>
              <a:t>.</a:t>
            </a:r>
            <a:endParaRPr lang="bs-Latn-BA" sz="1800" b="1" i="1" dirty="0" smtClean="0">
              <a:solidFill>
                <a:srgbClr val="FF0000"/>
              </a:solidFill>
            </a:endParaRPr>
          </a:p>
          <a:p>
            <a:r>
              <a:rPr lang="bs-Latn-BA" sz="1800" b="1" i="1" dirty="0" smtClean="0">
                <a:latin typeface="Times New Roman" pitchFamily="18" charset="0"/>
                <a:cs typeface="Times New Roman" pitchFamily="18" charset="0"/>
              </a:rPr>
              <a:t>Kod denaturacije bjelančevina vidljivo je stvaranje bijelog taloga jer dolazi do zgrušavanja (koagulacije) molekula bjelančevina</a:t>
            </a:r>
            <a:r>
              <a:rPr lang="bs-Latn-BA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s-Latn-BA" sz="1800" b="1" i="1" dirty="0" smtClean="0">
                <a:latin typeface="Times New Roman" pitchFamily="18" charset="0"/>
                <a:cs typeface="Times New Roman" pitchFamily="18" charset="0"/>
              </a:rPr>
              <a:t>Osim utjecaja temperature, denaturaciju i koagulaciju bjelančevina može uzrokovati dodatak jake kiseline ili lužine, otopine soli teških metala i alkohola</a:t>
            </a:r>
            <a:r>
              <a:rPr lang="bs-Latn-BA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s-Latn-BA" sz="1800" b="1" i="1" dirty="0" smtClean="0">
                <a:latin typeface="Times New Roman" pitchFamily="18" charset="0"/>
                <a:cs typeface="Times New Roman" pitchFamily="18" charset="0"/>
              </a:rPr>
              <a:t>Bjelančevine krvne plazme naročito su osjetljive na visoku temperaturu. Ako su duže vrijeme izložene temperaturi većoj od 42 °C, bjelančevine krvne plazme zgrušavaju se i može doći do smrtnih posljedica. Zato je iznimno važno da roditelji skrbe za malu djecu kada su bolesna i imaju povišenu temperaturu.</a:t>
            </a:r>
            <a:endParaRPr lang="bs-Latn-BA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ettyImages-166272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357826"/>
            <a:ext cx="2071670" cy="13811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Aminokiseline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s-Latn-BA" b="1" i="1" dirty="0"/>
              <a:t>Aminokiseline su organske kiseline koje uz </a:t>
            </a:r>
            <a:r>
              <a:rPr lang="bs-Latn-BA" b="1" i="1" u="sng" dirty="0"/>
              <a:t>karboksilnu </a:t>
            </a:r>
            <a:r>
              <a:rPr lang="bs-Latn-BA" b="1" i="1" u="sng" dirty="0" smtClean="0"/>
              <a:t>grupu</a:t>
            </a:r>
            <a:r>
              <a:rPr lang="bs-Latn-BA" b="1" i="1" dirty="0" smtClean="0"/>
              <a:t>,</a:t>
            </a:r>
            <a:r>
              <a:rPr lang="bs-Latn-BA" b="1" i="1" dirty="0"/>
              <a:t> </a:t>
            </a:r>
            <a:r>
              <a:rPr lang="bs-Latn-BA" b="1" i="1" dirty="0" smtClean="0"/>
              <a:t>( - COOH), </a:t>
            </a:r>
            <a:r>
              <a:rPr lang="nn-NO" b="1" i="1" dirty="0"/>
              <a:t> sadrže još i </a:t>
            </a:r>
            <a:r>
              <a:rPr lang="nn-NO" b="1" i="1" u="sng" dirty="0" smtClean="0"/>
              <a:t>amino</a:t>
            </a:r>
            <a:r>
              <a:rPr lang="bs-Latn-BA" b="1" i="1" u="sng" dirty="0"/>
              <a:t> </a:t>
            </a:r>
            <a:r>
              <a:rPr lang="bs-Latn-BA" b="1" i="1" u="sng" dirty="0" smtClean="0"/>
              <a:t>grupu</a:t>
            </a:r>
            <a:r>
              <a:rPr lang="nn-NO" b="1" i="1" dirty="0" smtClean="0"/>
              <a:t>,</a:t>
            </a:r>
            <a:r>
              <a:rPr lang="bs-Latn-BA" b="1" i="1" dirty="0"/>
              <a:t> </a:t>
            </a:r>
            <a:r>
              <a:rPr lang="bs-Latn-BA" b="1" i="1" dirty="0" smtClean="0"/>
              <a:t>(</a:t>
            </a:r>
            <a:r>
              <a:rPr lang="bs-Latn-BA" b="1" i="1" dirty="0"/>
              <a:t>-</a:t>
            </a:r>
            <a:r>
              <a:rPr lang="bs-Latn-BA" b="1" i="1" dirty="0" smtClean="0"/>
              <a:t>NH</a:t>
            </a:r>
            <a:r>
              <a:rPr lang="bs-Latn-BA" b="1" i="1" baseline="-25000" dirty="0" smtClean="0"/>
              <a:t>2</a:t>
            </a:r>
            <a:r>
              <a:rPr lang="bs-Latn-BA" b="1" i="1" dirty="0" smtClean="0"/>
              <a:t> ).</a:t>
            </a:r>
          </a:p>
          <a:p>
            <a:r>
              <a:rPr lang="vi-VN" b="1" i="1" dirty="0"/>
              <a:t>Građu aminokiseline možemo prikazati općom formulom</a:t>
            </a:r>
            <a:r>
              <a:rPr lang="vi-VN" b="1" i="1" dirty="0" smtClean="0"/>
              <a:t>:</a:t>
            </a:r>
            <a:endParaRPr lang="bs-Latn-BA" b="1" i="1" dirty="0" smtClean="0"/>
          </a:p>
          <a:p>
            <a:endParaRPr lang="bs-Latn-BA" b="1" i="1" dirty="0" smtClean="0"/>
          </a:p>
        </p:txBody>
      </p:sp>
      <p:pic>
        <p:nvPicPr>
          <p:cNvPr id="4" name="Picture 3" descr="aminokise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786190"/>
            <a:ext cx="2705116" cy="24100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vi-VN" sz="2000" b="1" i="1" dirty="0"/>
              <a:t>Međusobne razlike između pojedinih aminokiselina odnose se na bočni ogranak označen slovom “R” u općoj formuli.</a:t>
            </a:r>
          </a:p>
          <a:p>
            <a:r>
              <a:rPr lang="vi-VN" sz="2000" b="1" i="1" dirty="0"/>
              <a:t>Položaj amino skupine u molekuli je na drugom ugljiku, odmah poslije karboksilne skupine. Zato te molekule nazivamo 2-aminokiseline ili još alfa-aminokiseline.</a:t>
            </a:r>
          </a:p>
          <a:p>
            <a:r>
              <a:rPr lang="vi-VN" sz="2000" b="1" i="1" dirty="0"/>
              <a:t>Neke </a:t>
            </a:r>
            <a:r>
              <a:rPr lang="el-GR" sz="2000" b="1" i="1" dirty="0"/>
              <a:t>α-</a:t>
            </a:r>
            <a:r>
              <a:rPr lang="vi-VN" sz="2000" b="1" i="1" dirty="0"/>
              <a:t>aminokiseline sintetiziraju se u organizmu, ali se, primjerice, </a:t>
            </a:r>
            <a:r>
              <a:rPr lang="el-GR" sz="2000" b="1" i="1" dirty="0"/>
              <a:t>β-</a:t>
            </a:r>
            <a:r>
              <a:rPr lang="vi-VN" sz="2000" b="1" i="1" dirty="0"/>
              <a:t>aminokiseline ne mogu stvoriti.</a:t>
            </a:r>
          </a:p>
          <a:p>
            <a:r>
              <a:rPr lang="vi-VN" sz="2000" b="1" i="1" u="sng" dirty="0"/>
              <a:t>Zanimljivo je istaknuti da od stotinjak poznatih prirodnih aminokiselina, samo njih dvadeset (20) sudjeluje u izgradnji bjelančevina.</a:t>
            </a:r>
          </a:p>
          <a:p>
            <a:r>
              <a:rPr lang="vi-VN" sz="2000" b="1" i="1" dirty="0"/>
              <a:t>Glicin, najjednostavnija aminokiselina, na mjestu bočnog ogranka ima atom vodika.</a:t>
            </a:r>
          </a:p>
          <a:p>
            <a:endParaRPr lang="bs-Latn-BA" dirty="0"/>
          </a:p>
        </p:txBody>
      </p:sp>
      <p:pic>
        <p:nvPicPr>
          <p:cNvPr id="4" name="Picture 3" descr="Glycine-model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143356"/>
            <a:ext cx="4327204" cy="27146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975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 Bjelančevine- Aminokiseline</vt:lpstr>
      <vt:lpstr>    Uvod</vt:lpstr>
      <vt:lpstr>Inzulin </vt:lpstr>
      <vt:lpstr>Bjelančevine ili proteini</vt:lpstr>
      <vt:lpstr>Građa bjelančevina</vt:lpstr>
      <vt:lpstr>Složenost strukture bjelančevina </vt:lpstr>
      <vt:lpstr>Svojstva bjelančevina </vt:lpstr>
      <vt:lpstr>Aminokiseline</vt:lpstr>
      <vt:lpstr>Slide 9</vt:lpstr>
      <vt:lpstr>Slide 10</vt:lpstr>
      <vt:lpstr> Alanin- C3H7NO2 </vt:lpstr>
      <vt:lpstr>Cistein- C3H7NO2 S</vt:lpstr>
      <vt:lpstr>Asparagin- C4H8N2O3</vt:lpstr>
      <vt:lpstr>                                        Svojstva aminokiselina </vt:lpstr>
      <vt:lpstr>Aminokiseline i prehrana </vt:lpstr>
      <vt:lpstr>Povezivanje aminokiselina </vt:lpstr>
      <vt:lpstr>Slide 17</vt:lpstr>
      <vt:lpstr>Slide 18</vt:lpstr>
      <vt:lpstr>Zanimljivosti</vt:lpstr>
      <vt:lpstr>         ogled</vt:lpstr>
      <vt:lpstr>Slide 21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Bjelančevine- Aminokiseline</dc:title>
  <dc:creator>PC</dc:creator>
  <cp:lastModifiedBy>PC</cp:lastModifiedBy>
  <cp:revision>18</cp:revision>
  <dcterms:created xsi:type="dcterms:W3CDTF">2020-04-29T22:57:24Z</dcterms:created>
  <dcterms:modified xsi:type="dcterms:W3CDTF">2020-04-30T01:47:59Z</dcterms:modified>
</cp:coreProperties>
</file>