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0" r:id="rId4"/>
    <p:sldId id="265" r:id="rId5"/>
    <p:sldId id="261" r:id="rId6"/>
    <p:sldId id="262" r:id="rId7"/>
    <p:sldId id="266" r:id="rId8"/>
    <p:sldId id="273" r:id="rId9"/>
    <p:sldId id="267" r:id="rId10"/>
    <p:sldId id="264" r:id="rId11"/>
    <p:sldId id="263" r:id="rId12"/>
    <p:sldId id="268" r:id="rId13"/>
    <p:sldId id="274" r:id="rId14"/>
    <p:sldId id="269" r:id="rId15"/>
    <p:sldId id="270" r:id="rId16"/>
    <p:sldId id="271" r:id="rId17"/>
    <p:sldId id="272" r:id="rId18"/>
    <p:sldId id="275" r:id="rId19"/>
    <p:sldId id="276" r:id="rId20"/>
    <p:sldId id="277" r:id="rId21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4525" autoAdjust="0"/>
    <p:restoredTop sz="94660"/>
  </p:normalViewPr>
  <p:slideViewPr>
    <p:cSldViewPr>
      <p:cViewPr varScale="1">
        <p:scale>
          <a:sx n="133" d="100"/>
          <a:sy n="133" d="100"/>
        </p:scale>
        <p:origin x="-102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BAEA656-8356-43E8-A806-1D2BFC7DA62B}" type="datetimeFigureOut">
              <a:rPr lang="sr-Latn-CS" smtClean="0"/>
              <a:pPr/>
              <a:t>30.4.2020</a:t>
            </a:fld>
            <a:endParaRPr lang="bs-Latn-BA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bs-Latn-BA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6958D3A-D667-4CBB-9DEB-14040DCAB40C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AEA656-8356-43E8-A806-1D2BFC7DA62B}" type="datetimeFigureOut">
              <a:rPr lang="sr-Latn-CS" smtClean="0"/>
              <a:pPr/>
              <a:t>30.4.2020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958D3A-D667-4CBB-9DEB-14040DCAB40C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AEA656-8356-43E8-A806-1D2BFC7DA62B}" type="datetimeFigureOut">
              <a:rPr lang="sr-Latn-CS" smtClean="0"/>
              <a:pPr/>
              <a:t>30.4.2020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958D3A-D667-4CBB-9DEB-14040DCAB40C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AEA656-8356-43E8-A806-1D2BFC7DA62B}" type="datetimeFigureOut">
              <a:rPr lang="sr-Latn-CS" smtClean="0"/>
              <a:pPr/>
              <a:t>30.4.2020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958D3A-D667-4CBB-9DEB-14040DCAB40C}" type="slidenum">
              <a:rPr lang="bs-Latn-BA" smtClean="0"/>
              <a:pPr/>
              <a:t>‹#›</a:t>
            </a:fld>
            <a:endParaRPr lang="bs-Latn-BA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AEA656-8356-43E8-A806-1D2BFC7DA62B}" type="datetimeFigureOut">
              <a:rPr lang="sr-Latn-CS" smtClean="0"/>
              <a:pPr/>
              <a:t>30.4.2020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958D3A-D667-4CBB-9DEB-14040DCAB40C}" type="slidenum">
              <a:rPr lang="bs-Latn-BA" smtClean="0"/>
              <a:pPr/>
              <a:t>‹#›</a:t>
            </a:fld>
            <a:endParaRPr lang="bs-Latn-BA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AEA656-8356-43E8-A806-1D2BFC7DA62B}" type="datetimeFigureOut">
              <a:rPr lang="sr-Latn-CS" smtClean="0"/>
              <a:pPr/>
              <a:t>30.4.2020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958D3A-D667-4CBB-9DEB-14040DCAB40C}" type="slidenum">
              <a:rPr lang="bs-Latn-BA" smtClean="0"/>
              <a:pPr/>
              <a:t>‹#›</a:t>
            </a:fld>
            <a:endParaRPr lang="bs-Latn-B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AEA656-8356-43E8-A806-1D2BFC7DA62B}" type="datetimeFigureOut">
              <a:rPr lang="sr-Latn-CS" smtClean="0"/>
              <a:pPr/>
              <a:t>30.4.2020</a:t>
            </a:fld>
            <a:endParaRPr lang="bs-Latn-B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bs-Latn-B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958D3A-D667-4CBB-9DEB-14040DCAB40C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AEA656-8356-43E8-A806-1D2BFC7DA62B}" type="datetimeFigureOut">
              <a:rPr lang="sr-Latn-CS" smtClean="0"/>
              <a:pPr/>
              <a:t>30.4.2020</a:t>
            </a:fld>
            <a:endParaRPr lang="bs-Latn-B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bs-Latn-B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958D3A-D667-4CBB-9DEB-14040DCAB40C}" type="slidenum">
              <a:rPr lang="bs-Latn-BA" smtClean="0"/>
              <a:pPr/>
              <a:t>‹#›</a:t>
            </a:fld>
            <a:endParaRPr lang="bs-Latn-BA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AEA656-8356-43E8-A806-1D2BFC7DA62B}" type="datetimeFigureOut">
              <a:rPr lang="sr-Latn-CS" smtClean="0"/>
              <a:pPr/>
              <a:t>30.4.2020</a:t>
            </a:fld>
            <a:endParaRPr lang="bs-Latn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bs-Latn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958D3A-D667-4CBB-9DEB-14040DCAB40C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DBAEA656-8356-43E8-A806-1D2BFC7DA62B}" type="datetimeFigureOut">
              <a:rPr lang="sr-Latn-CS" smtClean="0"/>
              <a:pPr/>
              <a:t>30.4.2020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958D3A-D667-4CBB-9DEB-14040DCAB40C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BAEA656-8356-43E8-A806-1D2BFC7DA62B}" type="datetimeFigureOut">
              <a:rPr lang="sr-Latn-CS" smtClean="0"/>
              <a:pPr/>
              <a:t>30.4.2020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6958D3A-D667-4CBB-9DEB-14040DCAB40C}" type="slidenum">
              <a:rPr lang="bs-Latn-BA" smtClean="0"/>
              <a:pPr/>
              <a:t>‹#›</a:t>
            </a:fld>
            <a:endParaRPr lang="bs-Latn-B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BAEA656-8356-43E8-A806-1D2BFC7DA62B}" type="datetimeFigureOut">
              <a:rPr lang="sr-Latn-CS" smtClean="0"/>
              <a:pPr/>
              <a:t>30.4.2020</a:t>
            </a:fld>
            <a:endParaRPr lang="bs-Latn-BA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bs-Latn-B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6958D3A-D667-4CBB-9DEB-14040DCAB40C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bs-Latn-BA" sz="6000" b="1" i="1" u="sng" dirty="0" smtClean="0">
                <a:latin typeface="Aharoni" pitchFamily="2" charset="-79"/>
                <a:cs typeface="Aharoni" pitchFamily="2" charset="-79"/>
              </a:rPr>
              <a:t>UGLJIKOHIDRATI</a:t>
            </a:r>
            <a:endParaRPr lang="bs-Latn-BA" sz="6000" b="1" i="1" u="sng" dirty="0">
              <a:latin typeface="Aharoni" pitchFamily="2" charset="-79"/>
              <a:cs typeface="Aharoni" pitchFamily="2" charset="-79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bs-Latn-BA" sz="2400" dirty="0" smtClean="0"/>
          </a:p>
          <a:p>
            <a:pPr>
              <a:buNone/>
            </a:pPr>
            <a:r>
              <a:rPr lang="bs-Latn-BA" sz="2400" b="1" i="1" dirty="0" smtClean="0"/>
              <a:t>   </a:t>
            </a:r>
            <a:r>
              <a:rPr lang="bs-Latn-BA" sz="2400" b="1" i="1" u="sng" dirty="0" smtClean="0"/>
              <a:t>Saharoza</a:t>
            </a:r>
            <a:r>
              <a:rPr lang="bs-Latn-BA" sz="2400" b="1" i="1" dirty="0" smtClean="0"/>
              <a:t>  je kristalizirani bijeli šećer proizveden od šećerne trske ili repe, to je ugljikohidrat, disaharid, kemijske formule C</a:t>
            </a:r>
            <a:r>
              <a:rPr lang="bs-Latn-BA" sz="2400" b="1" i="1" baseline="-25000" dirty="0" smtClean="0"/>
              <a:t>12</a:t>
            </a:r>
            <a:r>
              <a:rPr lang="bs-Latn-BA" sz="2400" b="1" i="1" dirty="0" smtClean="0"/>
              <a:t>H</a:t>
            </a:r>
            <a:r>
              <a:rPr lang="bs-Latn-BA" sz="2400" b="1" i="1" baseline="-25000" dirty="0" smtClean="0"/>
              <a:t>22</a:t>
            </a:r>
            <a:r>
              <a:rPr lang="bs-Latn-BA" sz="2400" b="1" i="1" dirty="0" smtClean="0"/>
              <a:t>O</a:t>
            </a:r>
            <a:r>
              <a:rPr lang="bs-Latn-BA" sz="2400" b="1" i="1" baseline="-25000" dirty="0" smtClean="0"/>
              <a:t>11</a:t>
            </a:r>
            <a:r>
              <a:rPr lang="bs-Latn-BA" sz="2400" b="1" i="1" dirty="0" smtClean="0"/>
              <a:t>, u kojem su molekule glukoze povezane s molekulama fruktoze. Najvažnija je od svih šećera ili saharida. Poznata je pod nazivima: šećer, kuhinjski šećer te obični šećer.</a:t>
            </a:r>
            <a:endParaRPr lang="bs-Latn-BA" sz="2400" b="1" i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i="1" dirty="0" smtClean="0"/>
              <a:t>      </a:t>
            </a:r>
            <a:r>
              <a:rPr lang="bs-Latn-BA" i="1" u="sng" dirty="0" smtClean="0"/>
              <a:t>Saharoza-C</a:t>
            </a:r>
            <a:r>
              <a:rPr lang="bs-Latn-BA" i="1" u="sng" baseline="-25000" dirty="0" smtClean="0"/>
              <a:t>12</a:t>
            </a:r>
            <a:r>
              <a:rPr lang="bs-Latn-BA" i="1" u="sng" dirty="0" smtClean="0"/>
              <a:t>H</a:t>
            </a:r>
            <a:r>
              <a:rPr lang="bs-Latn-BA" i="1" u="sng" baseline="-25000" dirty="0" smtClean="0"/>
              <a:t>22</a:t>
            </a:r>
            <a:r>
              <a:rPr lang="bs-Latn-BA" i="1" u="sng" dirty="0" smtClean="0"/>
              <a:t>O</a:t>
            </a:r>
            <a:r>
              <a:rPr lang="bs-Latn-BA" i="1" u="sng" baseline="-25000" dirty="0" smtClean="0"/>
              <a:t>11</a:t>
            </a:r>
            <a:endParaRPr lang="bs-Latn-BA" i="1" u="sng" dirty="0"/>
          </a:p>
        </p:txBody>
      </p:sp>
      <p:pic>
        <p:nvPicPr>
          <p:cNvPr id="4" name="Picture 3" descr="saharoza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643702" y="214290"/>
            <a:ext cx="2197700" cy="1378713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vi-VN" b="1" i="1" dirty="0" smtClean="0"/>
              <a:t>Laktoza je mliječni šećer, najzastupljeniji ugljikohidrat koji se nalazi u mlijeku, siru, sladoledu i ostalim mliječnim proizvodima. Kod nekih osoba tanko crijevo nije u stanju preraditi taj šećer u jednostavnije oblike koji se onda mogu apsorbirati u krvotok. Zapravo se radi o nedostatku crijevnog enzima laktaze koji se prirodno nalazi u tankom crijevu i razgrađuje laktozu na jednostavnije lakše probavljive šećere – glukozu i galaktozu.</a:t>
            </a:r>
            <a:r>
              <a:rPr lang="vi-VN" dirty="0" smtClean="0"/>
              <a:t/>
            </a:r>
            <a:br>
              <a:rPr lang="vi-VN" dirty="0" smtClean="0"/>
            </a:br>
            <a:endParaRPr lang="bs-Latn-B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i="1" dirty="0" smtClean="0"/>
              <a:t>        </a:t>
            </a:r>
            <a:r>
              <a:rPr lang="bs-Latn-BA" i="1" u="sng" dirty="0" smtClean="0"/>
              <a:t>Laktoza-C₁₂H₂₂O₁₁</a:t>
            </a:r>
            <a:endParaRPr lang="bs-Latn-BA" i="1" u="sng" dirty="0"/>
          </a:p>
        </p:txBody>
      </p:sp>
      <p:pic>
        <p:nvPicPr>
          <p:cNvPr id="4" name="Picture 3" descr="laktoza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929454" y="142852"/>
            <a:ext cx="1928794" cy="1210017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bs-Latn-BA" dirty="0" smtClean="0"/>
          </a:p>
          <a:p>
            <a:endParaRPr lang="bs-Latn-BA" dirty="0" smtClean="0"/>
          </a:p>
          <a:p>
            <a:r>
              <a:rPr lang="bs-Latn-BA" b="1" i="1" dirty="0" smtClean="0"/>
              <a:t>Maltoza je didsaharid koji nastaje hidrolitičkom razgradnjom škroba pomoću enzima amilaze. Sastoji se od dvije molekule glukoze povezane glikozidnom vezom. </a:t>
            </a:r>
            <a:endParaRPr lang="bs-Latn-BA" b="1" i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i="1" dirty="0" smtClean="0"/>
              <a:t>       </a:t>
            </a:r>
            <a:r>
              <a:rPr lang="bs-Latn-BA" i="1" u="sng" dirty="0" smtClean="0"/>
              <a:t>Maltoza-C</a:t>
            </a:r>
            <a:r>
              <a:rPr lang="bs-Latn-BA" i="1" u="sng" baseline="-25000" dirty="0" smtClean="0"/>
              <a:t>12</a:t>
            </a:r>
            <a:r>
              <a:rPr lang="bs-Latn-BA" i="1" u="sng" dirty="0" smtClean="0"/>
              <a:t>H</a:t>
            </a:r>
            <a:r>
              <a:rPr lang="bs-Latn-BA" i="1" u="sng" baseline="-25000" dirty="0" smtClean="0"/>
              <a:t>22</a:t>
            </a:r>
            <a:r>
              <a:rPr lang="bs-Latn-BA" i="1" u="sng" dirty="0" smtClean="0"/>
              <a:t>O</a:t>
            </a:r>
            <a:r>
              <a:rPr lang="bs-Latn-BA" i="1" u="sng" baseline="-25000" dirty="0" smtClean="0"/>
              <a:t>11</a:t>
            </a:r>
            <a:endParaRPr lang="bs-Latn-BA" i="1" u="sng" dirty="0"/>
          </a:p>
        </p:txBody>
      </p:sp>
      <p:pic>
        <p:nvPicPr>
          <p:cNvPr id="4" name="Picture 3" descr="maltoza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572264" y="214290"/>
            <a:ext cx="1969952" cy="1235837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s-Latn-BA" b="1" i="1" dirty="0" smtClean="0">
                <a:solidFill>
                  <a:srgbClr val="FF0000"/>
                </a:solidFill>
              </a:rPr>
              <a:t>Djelovanje koncentrirane kiseline na šećer</a:t>
            </a:r>
          </a:p>
          <a:p>
            <a:endParaRPr lang="bs-Latn-BA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bs-Latn-BA" b="1" i="1" dirty="0" smtClean="0"/>
              <a:t> Na kocku šećera kapnemo kap koncentrirane sulfatne kiseline. Kako sulfatna kiselina veže vodu na mjestu kapi pojavit će se crna mrlja-pougljeni šećer</a:t>
            </a:r>
            <a:endParaRPr lang="bs-Latn-BA" b="1" i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i="1" dirty="0" smtClean="0"/>
              <a:t>     </a:t>
            </a:r>
            <a:r>
              <a:rPr lang="bs-Latn-BA" i="1" u="sng" dirty="0" smtClean="0"/>
              <a:t>Demonstracioni ogled</a:t>
            </a:r>
            <a:endParaRPr lang="bs-Latn-BA" dirty="0"/>
          </a:p>
        </p:txBody>
      </p:sp>
      <p:pic>
        <p:nvPicPr>
          <p:cNvPr id="4" name="Picture 3" descr="unnamed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86380" y="4000504"/>
            <a:ext cx="2090739" cy="158132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bs-Latn-BA" b="1" i="1" u="sng" dirty="0" smtClean="0"/>
          </a:p>
          <a:p>
            <a:r>
              <a:rPr lang="bs-Latn-BA" b="1" u="sng" dirty="0" smtClean="0"/>
              <a:t>Složeni ugljikohidrati ili polisaharidi</a:t>
            </a:r>
            <a:r>
              <a:rPr lang="bs-Latn-BA" b="1" dirty="0" smtClean="0"/>
              <a:t> su dugački lanci jednostavnih ugljikohidrata. Najpoznatiji polisaharidi su:</a:t>
            </a:r>
          </a:p>
          <a:p>
            <a:r>
              <a:rPr lang="bs-Latn-BA" b="1" dirty="0" smtClean="0"/>
              <a:t> škrob </a:t>
            </a:r>
          </a:p>
          <a:p>
            <a:r>
              <a:rPr lang="bs-Latn-BA" b="1" dirty="0" smtClean="0"/>
              <a:t>glikogen</a:t>
            </a:r>
          </a:p>
          <a:p>
            <a:r>
              <a:rPr lang="bs-Latn-BA" b="1" dirty="0" smtClean="0"/>
              <a:t>celuloza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s-Latn-BA" i="1" u="sng" dirty="0" smtClean="0"/>
              <a:t>Složeni ugljikohidrati-polisaharidi</a:t>
            </a:r>
            <a:endParaRPr lang="bs-Latn-BA" i="1" u="sng" dirty="0"/>
          </a:p>
        </p:txBody>
      </p:sp>
      <p:pic>
        <p:nvPicPr>
          <p:cNvPr id="4" name="Picture 3" descr="polisaharidni lanci (Small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8992" y="3571876"/>
            <a:ext cx="4453888" cy="1715842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s-Latn-BA" b="1" i="1" dirty="0" smtClean="0"/>
              <a:t>Š</a:t>
            </a:r>
            <a:r>
              <a:rPr lang="vi-VN" b="1" i="1" dirty="0" smtClean="0"/>
              <a:t>krob je visokomolekularni ugljikohidrat, polisaharid s općom formulom (C</a:t>
            </a:r>
            <a:r>
              <a:rPr lang="vi-VN" b="1" i="1" baseline="-25000" dirty="0" smtClean="0"/>
              <a:t>6</a:t>
            </a:r>
            <a:r>
              <a:rPr lang="vi-VN" b="1" i="1" dirty="0" smtClean="0"/>
              <a:t>H</a:t>
            </a:r>
            <a:r>
              <a:rPr lang="vi-VN" b="1" i="1" baseline="-25000" dirty="0" smtClean="0"/>
              <a:t>10</a:t>
            </a:r>
            <a:r>
              <a:rPr lang="vi-VN" b="1" i="1" dirty="0" smtClean="0"/>
              <a:t>O</a:t>
            </a:r>
            <a:r>
              <a:rPr lang="vi-VN" b="1" i="1" baseline="-25000" dirty="0" smtClean="0"/>
              <a:t>5</a:t>
            </a:r>
            <a:r>
              <a:rPr lang="vi-VN" b="1" i="1" dirty="0" smtClean="0"/>
              <a:t>)</a:t>
            </a:r>
            <a:r>
              <a:rPr lang="vi-VN" b="1" i="1" baseline="-25000" dirty="0" smtClean="0"/>
              <a:t>n</a:t>
            </a:r>
            <a:r>
              <a:rPr lang="vi-VN" b="1" i="1" dirty="0" smtClean="0"/>
              <a:t>, izgrađen od međusobno povezanih molekula</a:t>
            </a:r>
            <a:r>
              <a:rPr lang="bs-Latn-BA" b="1" i="1" dirty="0" smtClean="0"/>
              <a:t> </a:t>
            </a:r>
            <a:r>
              <a:rPr lang="vi-VN" b="1" i="1" dirty="0" smtClean="0"/>
              <a:t>glukoze povezanih glikozidnom vezom.</a:t>
            </a:r>
            <a:endParaRPr lang="bs-Latn-BA" b="1" i="1" dirty="0" smtClean="0"/>
          </a:p>
          <a:p>
            <a:r>
              <a:rPr lang="vi-VN" b="1" i="1" dirty="0" smtClean="0"/>
              <a:t>Škrob služi biljkama kao skladište energije, a najčešći je ugljikohidrat u ljudskoj prehrani i u našem se organizmu razgrađuje do monosaharida. </a:t>
            </a:r>
            <a:endParaRPr lang="bs-Latn-BA" b="1" i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i="1" dirty="0" smtClean="0"/>
              <a:t>            </a:t>
            </a:r>
            <a:r>
              <a:rPr lang="bs-Latn-BA" i="1" u="sng" dirty="0" smtClean="0"/>
              <a:t>Škrob- (C</a:t>
            </a:r>
            <a:r>
              <a:rPr lang="bs-Latn-BA" i="1" u="sng" baseline="-25000" dirty="0" smtClean="0"/>
              <a:t>6</a:t>
            </a:r>
            <a:r>
              <a:rPr lang="bs-Latn-BA" i="1" u="sng" dirty="0" smtClean="0"/>
              <a:t>H</a:t>
            </a:r>
            <a:r>
              <a:rPr lang="bs-Latn-BA" i="1" u="sng" baseline="-25000" dirty="0" smtClean="0"/>
              <a:t>10</a:t>
            </a:r>
            <a:r>
              <a:rPr lang="bs-Latn-BA" i="1" u="sng" dirty="0" smtClean="0"/>
              <a:t>O</a:t>
            </a:r>
            <a:r>
              <a:rPr lang="bs-Latn-BA" i="1" u="sng" baseline="-25000" dirty="0" smtClean="0"/>
              <a:t>5</a:t>
            </a:r>
            <a:r>
              <a:rPr lang="bs-Latn-BA" i="1" u="sng" dirty="0" smtClean="0"/>
              <a:t>)</a:t>
            </a:r>
            <a:r>
              <a:rPr lang="bs-Latn-BA" i="1" u="sng" baseline="-25000" dirty="0" smtClean="0"/>
              <a:t>n</a:t>
            </a:r>
            <a:endParaRPr lang="bs-Latn-BA" i="1" u="sng" dirty="0"/>
          </a:p>
        </p:txBody>
      </p:sp>
      <p:pic>
        <p:nvPicPr>
          <p:cNvPr id="4" name="Picture 3" descr="250px-Amylos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72198" y="1357298"/>
            <a:ext cx="2535837" cy="720178"/>
          </a:xfrm>
          <a:prstGeom prst="rect">
            <a:avLst/>
          </a:prstGeom>
        </p:spPr>
      </p:pic>
      <p:pic>
        <p:nvPicPr>
          <p:cNvPr id="5" name="Picture 4" descr="250px-Amylopectin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57166"/>
            <a:ext cx="2535837" cy="872328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s-Latn-BA" b="1" i="1" dirty="0" smtClean="0"/>
              <a:t>Glikogen je polisaharid glukoze, koji u životinjskim stanicama služi za pohranu glukoze. Glikogen primarno nastaje u stanicama jetre i mišića, ali može nastati i u stanicama mozga i želuca. Glikogen je analogan škrobu, manje razgranatom polimeru glukoze kojeg nalazimo kod biljaka, te se često naziva životinjski škrob, dok mu je struktura slična amilopektinu.</a:t>
            </a:r>
            <a:endParaRPr lang="bs-Latn-BA" b="1" i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i="1" dirty="0" smtClean="0"/>
              <a:t>       </a:t>
            </a:r>
            <a:r>
              <a:rPr lang="bs-Latn-BA" i="1" u="sng" dirty="0" smtClean="0"/>
              <a:t>Glikogen- (C</a:t>
            </a:r>
            <a:r>
              <a:rPr lang="bs-Latn-BA" i="1" u="sng" baseline="-25000" dirty="0" smtClean="0"/>
              <a:t>6</a:t>
            </a:r>
            <a:r>
              <a:rPr lang="bs-Latn-BA" i="1" u="sng" dirty="0" smtClean="0"/>
              <a:t>H</a:t>
            </a:r>
            <a:r>
              <a:rPr lang="bs-Latn-BA" i="1" u="sng" baseline="-25000" dirty="0" smtClean="0"/>
              <a:t>10</a:t>
            </a:r>
            <a:r>
              <a:rPr lang="bs-Latn-BA" i="1" u="sng" dirty="0" smtClean="0"/>
              <a:t>O</a:t>
            </a:r>
            <a:r>
              <a:rPr lang="bs-Latn-BA" i="1" u="sng" baseline="-25000" dirty="0" smtClean="0"/>
              <a:t>5</a:t>
            </a:r>
            <a:r>
              <a:rPr lang="bs-Latn-BA" i="1" u="sng" dirty="0" smtClean="0"/>
              <a:t>)</a:t>
            </a:r>
            <a:r>
              <a:rPr lang="bs-Latn-BA" i="1" u="sng" baseline="-25000" dirty="0" smtClean="0"/>
              <a:t>n</a:t>
            </a:r>
            <a:endParaRPr lang="bs-Latn-BA" i="1" u="sng" dirty="0"/>
          </a:p>
        </p:txBody>
      </p:sp>
      <p:pic>
        <p:nvPicPr>
          <p:cNvPr id="4" name="Picture 3" descr="350px-Glycogen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86644" y="0"/>
            <a:ext cx="1618518" cy="2071702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bs-Latn-BA" b="1" i="1" dirty="0" smtClean="0"/>
              <a:t>Celuloza </a:t>
            </a:r>
            <a:r>
              <a:rPr lang="vi-VN" b="1" i="1" dirty="0" smtClean="0"/>
              <a:t> je u prirodi najrasprostranjeniji ugljikov spoj na Zemlji. To je ugljikohidrat (polisaharid) s velikom relativnom molekularnom masom. Većinom se nalazi u obliku vlakana, koja su vrlo čvrsta, netopljiva u vodi, slabim kiselinama i lužinama, te u organskim otapalima. Celuloza nastaje u prirodi fotosintezom i čini gotovo polovinu tvari od koje su građene stijen stanica u drveću i jednogodišnjim biljkama.</a:t>
            </a:r>
            <a:endParaRPr lang="bs-Latn-BA" b="1" i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i="1" dirty="0" smtClean="0"/>
              <a:t>      </a:t>
            </a:r>
            <a:r>
              <a:rPr lang="bs-Latn-BA" i="1" u="sng" dirty="0" smtClean="0"/>
              <a:t>Celuloza -(C</a:t>
            </a:r>
            <a:r>
              <a:rPr lang="bs-Latn-BA" i="1" u="sng" baseline="-25000" dirty="0" smtClean="0"/>
              <a:t>6</a:t>
            </a:r>
            <a:r>
              <a:rPr lang="bs-Latn-BA" i="1" u="sng" dirty="0" smtClean="0"/>
              <a:t>H</a:t>
            </a:r>
            <a:r>
              <a:rPr lang="bs-Latn-BA" i="1" u="sng" baseline="-25000" dirty="0" smtClean="0"/>
              <a:t>10</a:t>
            </a:r>
            <a:r>
              <a:rPr lang="bs-Latn-BA" i="1" u="sng" dirty="0" smtClean="0"/>
              <a:t>O</a:t>
            </a:r>
            <a:r>
              <a:rPr lang="bs-Latn-BA" i="1" u="sng" baseline="-25000" dirty="0" smtClean="0"/>
              <a:t>5</a:t>
            </a:r>
            <a:r>
              <a:rPr lang="bs-Latn-BA" i="1" u="sng" dirty="0" smtClean="0"/>
              <a:t>)</a:t>
            </a:r>
            <a:r>
              <a:rPr lang="bs-Latn-BA" i="1" u="sng" baseline="-25000" dirty="0" smtClean="0"/>
              <a:t>n</a:t>
            </a:r>
            <a:endParaRPr lang="bs-Latn-BA" i="1" u="sng" dirty="0"/>
          </a:p>
        </p:txBody>
      </p:sp>
      <p:pic>
        <p:nvPicPr>
          <p:cNvPr id="4" name="Picture 3" descr="1920px-Cellulose_Sessel.svg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428604"/>
            <a:ext cx="1500166" cy="693827"/>
          </a:xfrm>
          <a:prstGeom prst="rect">
            <a:avLst/>
          </a:prstGeom>
        </p:spPr>
      </p:pic>
      <p:pic>
        <p:nvPicPr>
          <p:cNvPr id="5" name="Picture 4" descr="Cellulose-Ibeta-from-xtal-2002-3D-balls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643702" y="1142984"/>
            <a:ext cx="2143140" cy="801445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bs-Latn-BA" b="1" i="1" dirty="0" smtClean="0"/>
              <a:t>Ispitivanje sastava škroba</a:t>
            </a:r>
          </a:p>
          <a:p>
            <a:r>
              <a:rPr lang="bs-Latn-BA" b="1" i="1" dirty="0" smtClean="0"/>
              <a:t>Probajmo reakciju s Felingovim rastvorima i sa srebrenim ogledalo. 10 ml pripremljenog rastvora škroba zakiselimo s nekoliko kapi sulfatne kiseline, kuhamo desetak minuta, a ako rastvor upari dodavat ćemo malo vode. Sada ponovo probamo reakcije na glukozu. S Felingovim rastvorima dobit ćemo izdvajanje crvenog taloga bakra(I) oksida Cu</a:t>
            </a:r>
            <a:r>
              <a:rPr lang="bs-Latn-BA" sz="1400" b="1" i="1" dirty="0" smtClean="0"/>
              <a:t>2</a:t>
            </a:r>
            <a:r>
              <a:rPr lang="bs-Latn-BA" b="1" i="1" dirty="0" smtClean="0"/>
              <a:t>O, a u reakciji srebrenog ogledala na zidovima epruvete izlučit će se srebro.</a:t>
            </a:r>
            <a:endParaRPr lang="bs-Latn-BA" b="1" i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i="1" dirty="0" smtClean="0"/>
              <a:t>    </a:t>
            </a:r>
            <a:r>
              <a:rPr lang="bs-Latn-BA" i="1" u="sng" dirty="0" smtClean="0"/>
              <a:t>Demonstracioni ogled</a:t>
            </a:r>
            <a:endParaRPr lang="bs-Latn-BA" dirty="0"/>
          </a:p>
        </p:txBody>
      </p:sp>
      <p:pic>
        <p:nvPicPr>
          <p:cNvPr id="4" name="Picture 3" descr="unname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15140" y="5429264"/>
            <a:ext cx="1143008" cy="878038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s-Latn-BA" sz="2200" b="1" i="1" dirty="0" smtClean="0"/>
              <a:t>Ugljikohidrati su glavni snabdjevači našeg organizma energijom. Tijekom probave, škrob i šećeri, glavne vrste ugljikohidrata, razbijaju se u glukozu, poznatiju kao krvni šećer. Ugljikohidrati su glavno metabolitičko gorivo u biljaka, životinja i čovjeka. Biljke ih mogu sintetizirati, a životinje i čovjek ih moraju unijeti hranom. Zbog toga su ugljikohidrati bitan dio ljudske prehrane. Njihova je uporaba vezana uz razvoj civilizacije (drvene kuće, brodovi, namještaj, papir, ogrjev, i dr.). I danas su nezamjenljiv izvor materijala u prehrambenoj, farmaceutskoj i drvnoj industriji. Važna su osnovna sirovina u proizvodnji papira, pamučnih vlakana, umjetne svile, alkohola, filmova i dr..</a:t>
            </a:r>
            <a:endParaRPr lang="bs-Latn-BA" sz="2200" b="1" i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s-Latn-BA" i="1" u="sng" dirty="0" smtClean="0"/>
              <a:t>Važnost ugljikohidrata za živa bića</a:t>
            </a:r>
            <a:endParaRPr lang="bs-Latn-BA" i="1" u="sng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221497"/>
          </a:xfrm>
        </p:spPr>
        <p:txBody>
          <a:bodyPr/>
          <a:lstStyle/>
          <a:p>
            <a:r>
              <a:rPr lang="vi-VN" sz="2400" b="1" u="sng" dirty="0">
                <a:cs typeface="Aharoni" pitchFamily="2" charset="-79"/>
              </a:rPr>
              <a:t>Ugljikohidrati </a:t>
            </a:r>
            <a:r>
              <a:rPr lang="vi-VN" sz="2400" b="1" dirty="0">
                <a:cs typeface="Aharoni" pitchFamily="2" charset="-79"/>
              </a:rPr>
              <a:t>su organske molekule građene od ugljika, kisika i vodika, a služe kao osnovni  izvor energije u našem organizmu</a:t>
            </a:r>
            <a:r>
              <a:rPr lang="vi-VN" sz="2400" b="1" dirty="0" smtClean="0">
                <a:cs typeface="Aharoni" pitchFamily="2" charset="-79"/>
              </a:rPr>
              <a:t>,</a:t>
            </a:r>
            <a:r>
              <a:rPr lang="bs-Latn-BA" sz="2400" b="1" dirty="0" smtClean="0"/>
              <a:t> Glavni izvori ugljikohidrata su žitarice, krumpir, žitne pahuljice, kruh, tjestenina, voće, povrće, mlijeko, mliječni proizvodi, šećer i med.</a:t>
            </a:r>
            <a:r>
              <a:rPr lang="bs-Latn-BA" sz="2400" b="1" dirty="0" smtClean="0">
                <a:cs typeface="Aharoni" pitchFamily="2" charset="-79"/>
              </a:rPr>
              <a:t> D</a:t>
            </a:r>
            <a:r>
              <a:rPr lang="vi-VN" sz="2400" b="1" dirty="0" smtClean="0">
                <a:cs typeface="Aharoni" pitchFamily="2" charset="-79"/>
              </a:rPr>
              <a:t>ijele </a:t>
            </a:r>
            <a:r>
              <a:rPr lang="vi-VN" sz="2400" b="1" dirty="0">
                <a:cs typeface="Aharoni" pitchFamily="2" charset="-79"/>
              </a:rPr>
              <a:t>se na dvije velike skupine</a:t>
            </a:r>
            <a:r>
              <a:rPr lang="vi-VN" sz="2400" b="1" dirty="0" smtClean="0">
                <a:cs typeface="Aharoni" pitchFamily="2" charset="-79"/>
              </a:rPr>
              <a:t>:</a:t>
            </a:r>
            <a:endParaRPr lang="bs-Latn-BA" sz="2400" b="1" dirty="0" smtClean="0">
              <a:cs typeface="Aharoni" pitchFamily="2" charset="-79"/>
            </a:endParaRPr>
          </a:p>
          <a:p>
            <a:endParaRPr lang="bs-Latn-BA" sz="2400" b="1" dirty="0" smtClean="0">
              <a:cs typeface="Aharoni" pitchFamily="2" charset="-79"/>
            </a:endParaRPr>
          </a:p>
          <a:p>
            <a:r>
              <a:rPr lang="vi-VN" sz="2400" b="1" dirty="0">
                <a:cs typeface="Aharoni" pitchFamily="2" charset="-79"/>
              </a:rPr>
              <a:t> jednostavni i </a:t>
            </a:r>
            <a:endParaRPr lang="bs-Latn-BA" sz="2400" b="1" dirty="0" smtClean="0">
              <a:latin typeface="Aharoni" pitchFamily="2" charset="-79"/>
              <a:cs typeface="Aharoni" pitchFamily="2" charset="-79"/>
            </a:endParaRPr>
          </a:p>
          <a:p>
            <a:r>
              <a:rPr lang="vi-VN" sz="2400" b="1" dirty="0" smtClean="0">
                <a:cs typeface="Aharoni" pitchFamily="2" charset="-79"/>
              </a:rPr>
              <a:t>složeni</a:t>
            </a:r>
            <a:r>
              <a:rPr lang="vi-VN" sz="2400" b="1" dirty="0">
                <a:cs typeface="Aharoni" pitchFamily="2" charset="-79"/>
              </a:rPr>
              <a:t> </a:t>
            </a:r>
            <a:r>
              <a:rPr lang="vi-VN" sz="2400" b="1" dirty="0" smtClean="0">
                <a:cs typeface="Aharoni" pitchFamily="2" charset="-79"/>
              </a:rPr>
              <a:t>ugljikohidrati</a:t>
            </a:r>
            <a:r>
              <a:rPr lang="bs-Latn-BA" sz="2400" b="1" dirty="0" smtClean="0">
                <a:latin typeface="+mj-lt"/>
                <a:cs typeface="Aharoni" pitchFamily="2" charset="-79"/>
              </a:rPr>
              <a:t>. </a:t>
            </a:r>
          </a:p>
        </p:txBody>
      </p:sp>
      <p:pic>
        <p:nvPicPr>
          <p:cNvPr id="5" name="Picture 4" descr="depositphotos_211816406-stock-photo-foods-high-carbohydrates-healthy-foo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72066" y="3429000"/>
            <a:ext cx="3009904" cy="2195349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bs-Latn-BA" dirty="0" smtClean="0"/>
              <a:t>THE END</a:t>
            </a:r>
            <a:endParaRPr lang="bs-Latn-BA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s-Latn-BA" sz="2800" b="1" i="1" u="sng" dirty="0" smtClean="0"/>
              <a:t>Jednostavni ugljikohidrati</a:t>
            </a:r>
            <a:r>
              <a:rPr lang="bs-Latn-BA" sz="2800" b="1" i="1" dirty="0" smtClean="0"/>
              <a:t> uključuju monosaharide i      disaharide, kao što su:</a:t>
            </a:r>
          </a:p>
          <a:p>
            <a:r>
              <a:rPr lang="bs-Latn-BA" sz="2800" b="1" i="1" dirty="0" smtClean="0"/>
              <a:t> glukoza (monosaharid – krvni šećer, grožđani šećer), </a:t>
            </a:r>
          </a:p>
          <a:p>
            <a:r>
              <a:rPr lang="bs-Latn-BA" sz="2800" b="1" i="1" dirty="0" smtClean="0"/>
              <a:t>fruktoza (monosaharid – voćni šećer), </a:t>
            </a:r>
          </a:p>
          <a:p>
            <a:r>
              <a:rPr lang="bs-Latn-BA" sz="2800" b="1" i="1" dirty="0" smtClean="0"/>
              <a:t>saharoza (disaharid – konzumni šećer) i</a:t>
            </a:r>
          </a:p>
          <a:p>
            <a:r>
              <a:rPr lang="bs-Latn-BA" sz="2800" b="1" i="1" dirty="0" smtClean="0"/>
              <a:t> laktoza (disahardi – mliječni šećer).</a:t>
            </a:r>
            <a:endParaRPr lang="bs-Latn-BA" sz="2800" b="1" i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 smtClean="0"/>
              <a:t>   </a:t>
            </a:r>
            <a:r>
              <a:rPr lang="bs-Latn-BA" i="1" u="sng" dirty="0" smtClean="0"/>
              <a:t>Jednostavni ugljikohidrati</a:t>
            </a:r>
            <a:r>
              <a:rPr lang="bs-Latn-BA" b="0" dirty="0" smtClean="0"/>
              <a:t> </a:t>
            </a:r>
            <a:endParaRPr lang="bs-Latn-BA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s-Latn-BA" b="1" i="1" dirty="0" smtClean="0"/>
              <a:t>Monosaharidi  su jednostavni šećeri. Sastoje se od samo jedne molekule ili jedinice. Obično su bezbojne kristalizirane krutine topljive u vodi. Monosaharidi su gradivni element disaharida i polisaharida.</a:t>
            </a:r>
          </a:p>
          <a:p>
            <a:r>
              <a:rPr lang="bs-Latn-BA" b="1" i="1" dirty="0" smtClean="0"/>
              <a:t>Najpoznatiji su:</a:t>
            </a:r>
          </a:p>
          <a:p>
            <a:r>
              <a:rPr lang="bs-Latn-BA" b="1" i="1" dirty="0" smtClean="0"/>
              <a:t>glukoza</a:t>
            </a:r>
          </a:p>
          <a:p>
            <a:r>
              <a:rPr lang="bs-Latn-BA" b="1" i="1" dirty="0" smtClean="0"/>
              <a:t>fruktoza</a:t>
            </a:r>
          </a:p>
          <a:p>
            <a:r>
              <a:rPr lang="bs-Latn-BA" b="1" i="1" dirty="0" smtClean="0"/>
              <a:t>galaktoza</a:t>
            </a:r>
          </a:p>
          <a:p>
            <a:endParaRPr lang="bs-Latn-B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i="1" dirty="0" smtClean="0"/>
              <a:t>           </a:t>
            </a:r>
            <a:r>
              <a:rPr lang="bs-Latn-BA" i="1" u="sng" dirty="0" smtClean="0"/>
              <a:t>Monosaharidi</a:t>
            </a:r>
            <a:endParaRPr lang="bs-Latn-BA" i="1" u="sng" dirty="0"/>
          </a:p>
        </p:txBody>
      </p:sp>
      <p:pic>
        <p:nvPicPr>
          <p:cNvPr id="4" name="Picture 3" descr="Glyceraldehyde-mode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3240" y="3286124"/>
            <a:ext cx="5929290" cy="3719703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bs-Latn-BA" sz="2800" b="1" i="1" dirty="0" smtClean="0"/>
          </a:p>
          <a:p>
            <a:pPr>
              <a:buNone/>
            </a:pPr>
            <a:r>
              <a:rPr lang="bs-Latn-BA" sz="2800" b="1" i="1" dirty="0" smtClean="0"/>
              <a:t>  </a:t>
            </a:r>
            <a:r>
              <a:rPr lang="bs-Latn-BA" sz="2800" b="1" i="1" u="sng" dirty="0" smtClean="0"/>
              <a:t>Glukoza</a:t>
            </a:r>
            <a:r>
              <a:rPr lang="bs-Latn-BA" sz="2800" b="1" i="1" dirty="0" smtClean="0"/>
              <a:t> je glavni predstavnik jednostavnih ugljikohidrata i izvor je energije za sve organe i mišiće te je isključiv izvor energije za mozak. Razina se glukoze u krvi regulira hormonima, inzulinom, koji snižava njenu razinu krvi, i glukagonom, koji je povećava.</a:t>
            </a:r>
            <a:endParaRPr lang="bs-Latn-BA" sz="2800" b="1" i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 smtClean="0"/>
              <a:t>          </a:t>
            </a:r>
            <a:r>
              <a:rPr lang="bs-Latn-BA" i="1" u="sng" dirty="0" smtClean="0"/>
              <a:t>Glukoza- C</a:t>
            </a:r>
            <a:r>
              <a:rPr lang="bs-Latn-BA" sz="2400" i="1" u="sng" dirty="0" smtClean="0"/>
              <a:t>6</a:t>
            </a:r>
            <a:r>
              <a:rPr lang="bs-Latn-BA" i="1" u="sng" dirty="0" smtClean="0"/>
              <a:t>H</a:t>
            </a:r>
            <a:r>
              <a:rPr lang="bs-Latn-BA" sz="2400" i="1" u="sng" dirty="0" smtClean="0"/>
              <a:t>12</a:t>
            </a:r>
            <a:r>
              <a:rPr lang="bs-Latn-BA" i="1" u="sng" dirty="0" smtClean="0"/>
              <a:t>O</a:t>
            </a:r>
            <a:r>
              <a:rPr lang="bs-Latn-BA" sz="2400" i="1" u="sng" dirty="0" smtClean="0"/>
              <a:t>6</a:t>
            </a:r>
            <a:endParaRPr lang="bs-Latn-BA" sz="2400" i="1" u="sng" dirty="0"/>
          </a:p>
        </p:txBody>
      </p:sp>
      <p:pic>
        <p:nvPicPr>
          <p:cNvPr id="4" name="Picture 3" descr="F0039104-Fructose_sugar_molecul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00892" y="142852"/>
            <a:ext cx="1714488" cy="1714488"/>
          </a:xfrm>
          <a:prstGeom prst="rect">
            <a:avLst/>
          </a:prstGeom>
        </p:spPr>
      </p:pic>
      <p:pic>
        <p:nvPicPr>
          <p:cNvPr id="5" name="Picture 4" descr="F0039103-Glucose_sugar_molecul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5720" y="0"/>
            <a:ext cx="1857364" cy="1857364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bs-Latn-BA" sz="2800" b="1" i="1" dirty="0" smtClean="0"/>
          </a:p>
          <a:p>
            <a:r>
              <a:rPr lang="bs-Latn-BA" sz="2800" b="1" i="1" u="sng" dirty="0" smtClean="0"/>
              <a:t>Fruktoza</a:t>
            </a:r>
            <a:r>
              <a:rPr lang="bs-Latn-BA" sz="2800" b="1" i="1" dirty="0" smtClean="0"/>
              <a:t> je voćni šećer koji se nalazi u voću, sokovima, medu, fruktozni sirupi kukuruza, koncentratima sokova, grickalicama… Fruktoza ili voćni šećer  je monosaharid sličan glukozi, ali umjesto aldehidne, sadržava keto-skupinu.</a:t>
            </a:r>
            <a:endParaRPr lang="bs-Latn-BA" sz="2800" b="1" i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i="1" dirty="0" smtClean="0"/>
              <a:t>        </a:t>
            </a:r>
            <a:r>
              <a:rPr lang="bs-Latn-BA" i="1" u="sng" dirty="0" smtClean="0"/>
              <a:t>Fruktoza-C</a:t>
            </a:r>
            <a:r>
              <a:rPr lang="bs-Latn-BA" sz="2400" i="1" u="sng" dirty="0" smtClean="0"/>
              <a:t>6</a:t>
            </a:r>
            <a:r>
              <a:rPr lang="bs-Latn-BA" i="1" u="sng" dirty="0" smtClean="0"/>
              <a:t>H</a:t>
            </a:r>
            <a:r>
              <a:rPr lang="bs-Latn-BA" sz="2400" i="1" u="sng" dirty="0" smtClean="0"/>
              <a:t>12</a:t>
            </a:r>
            <a:r>
              <a:rPr lang="bs-Latn-BA" i="1" u="sng" dirty="0" smtClean="0"/>
              <a:t>O</a:t>
            </a:r>
            <a:r>
              <a:rPr lang="bs-Latn-BA" sz="2400" i="1" u="sng" dirty="0" smtClean="0"/>
              <a:t>6</a:t>
            </a:r>
            <a:endParaRPr lang="bs-Latn-BA" sz="2400" i="1" u="sng" dirty="0"/>
          </a:p>
        </p:txBody>
      </p:sp>
      <p:pic>
        <p:nvPicPr>
          <p:cNvPr id="4" name="Picture 3" descr="F0039102-Glucose_sugar_molecul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786578" y="0"/>
            <a:ext cx="2071678" cy="2071678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vi-VN" sz="2400" b="1" i="1" dirty="0" smtClean="0"/>
              <a:t>Galaktoza je pojam grčkog por</a:t>
            </a:r>
            <a:r>
              <a:rPr lang="bs-Latn-BA" sz="2400" b="1" i="1" dirty="0" smtClean="0"/>
              <a:t>ije</a:t>
            </a:r>
            <a:r>
              <a:rPr lang="vi-VN" sz="2400" b="1" i="1" dirty="0" smtClean="0"/>
              <a:t>kla, nastao od grčkih r</a:t>
            </a:r>
            <a:r>
              <a:rPr lang="bs-Latn-BA" sz="2400" b="1" i="1" dirty="0" smtClean="0"/>
              <a:t>ije</a:t>
            </a:r>
            <a:r>
              <a:rPr lang="vi-VN" sz="2400" b="1" i="1" dirty="0" smtClean="0"/>
              <a:t>či galakt/gala, što u pr</a:t>
            </a:r>
            <a:r>
              <a:rPr lang="bs-Latn-BA" sz="2400" b="1" i="1" dirty="0" smtClean="0"/>
              <a:t>ij</a:t>
            </a:r>
            <a:r>
              <a:rPr lang="vi-VN" sz="2400" b="1" i="1" dirty="0" smtClean="0"/>
              <a:t>evodu znači – ml</a:t>
            </a:r>
            <a:r>
              <a:rPr lang="bs-Latn-BA" sz="2400" b="1" i="1" dirty="0" smtClean="0"/>
              <a:t>ij</a:t>
            </a:r>
            <a:r>
              <a:rPr lang="vi-VN" sz="2400" b="1" i="1" dirty="0" smtClean="0"/>
              <a:t>ečni/ml</a:t>
            </a:r>
            <a:r>
              <a:rPr lang="bs-Latn-BA" sz="2400" b="1" i="1" dirty="0" smtClean="0"/>
              <a:t>ij</a:t>
            </a:r>
            <a:r>
              <a:rPr lang="vi-VN" sz="2400" b="1" i="1" dirty="0" smtClean="0"/>
              <a:t>eko. Skraćenica za galaktozu je – Gal. Galaktoza predstavlja vrstu šećera koja se dobija od tzv. ml</a:t>
            </a:r>
            <a:r>
              <a:rPr lang="bs-Latn-BA" sz="2400" b="1" i="1" dirty="0" smtClean="0"/>
              <a:t>ij</a:t>
            </a:r>
            <a:r>
              <a:rPr lang="vi-VN" sz="2400" b="1" i="1" dirty="0" smtClean="0"/>
              <a:t>ečnog šećera i razrađenih kiselina. Galaktoza se nalazi kao tip šećera u ml</a:t>
            </a:r>
            <a:r>
              <a:rPr lang="bs-Latn-BA" sz="2400" b="1" i="1" dirty="0" smtClean="0"/>
              <a:t>ij</a:t>
            </a:r>
            <a:r>
              <a:rPr lang="vi-VN" sz="2400" b="1" i="1" dirty="0" smtClean="0"/>
              <a:t>ečnim proizvodima, u šećernoj repi itd. Takođe, galaktoza se smatra i nutritivnim zaslađivačem, zbog svoje hranljive vrednosti, pri čemu nije slatka kao glukoza</a:t>
            </a:r>
            <a:r>
              <a:rPr lang="bs-Latn-BA" sz="2400" b="1" i="1" dirty="0" smtClean="0"/>
              <a:t>ili fruktoza</a:t>
            </a:r>
            <a:r>
              <a:rPr lang="vi-VN" sz="2400" b="1" i="1" dirty="0" smtClean="0"/>
              <a:t> i nije mnogo rastvorljiva u vodi.</a:t>
            </a:r>
            <a:endParaRPr lang="bs-Latn-BA" sz="2400" b="1" i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 smtClean="0"/>
              <a:t>          </a:t>
            </a:r>
            <a:r>
              <a:rPr lang="bs-Latn-BA" i="1" u="sng" dirty="0" smtClean="0"/>
              <a:t>Galaktoza-C</a:t>
            </a:r>
            <a:r>
              <a:rPr lang="bs-Latn-BA" i="1" u="sng" baseline="-25000" dirty="0" smtClean="0"/>
              <a:t>6</a:t>
            </a:r>
            <a:r>
              <a:rPr lang="bs-Latn-BA" i="1" u="sng" dirty="0" smtClean="0"/>
              <a:t>H</a:t>
            </a:r>
            <a:r>
              <a:rPr lang="bs-Latn-BA" i="1" u="sng" baseline="-25000" dirty="0" smtClean="0"/>
              <a:t>12</a:t>
            </a:r>
            <a:r>
              <a:rPr lang="bs-Latn-BA" i="1" u="sng" dirty="0" smtClean="0"/>
              <a:t>O</a:t>
            </a:r>
            <a:r>
              <a:rPr lang="bs-Latn-BA" i="1" u="sng" baseline="-25000" dirty="0" smtClean="0"/>
              <a:t>6</a:t>
            </a:r>
            <a:endParaRPr lang="bs-Latn-BA" i="1" u="sng" dirty="0"/>
          </a:p>
        </p:txBody>
      </p:sp>
      <p:pic>
        <p:nvPicPr>
          <p:cNvPr id="4" name="Picture 3" descr="Galactose-3D-balls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57158" y="0"/>
            <a:ext cx="1500198" cy="1500198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bs-Latn-BA" sz="2400" b="1" i="1" dirty="0" smtClean="0">
                <a:solidFill>
                  <a:srgbClr val="FF0000"/>
                </a:solidFill>
              </a:rPr>
              <a:t>Dokazivanje glukoze reakcijom srebrenog ogledala</a:t>
            </a:r>
          </a:p>
          <a:p>
            <a:r>
              <a:rPr lang="bs-Latn-BA" sz="2400" b="1" i="1" dirty="0" smtClean="0"/>
              <a:t>U epruvetu dobro opranu deterdžentom i ispranu rastvorom azotne kiseline i na kraju dobro ispranu destilovanom vodom, ulijemo 2-3 ml rastvora srebro nitrata i dodamo jednu kap rastvora NaOH. Nastali smeđi talog otopimo dodavanjem rastvora NH</a:t>
            </a:r>
            <a:r>
              <a:rPr lang="bs-Latn-BA" sz="1400" b="1" i="1" dirty="0" smtClean="0"/>
              <a:t>4</a:t>
            </a:r>
            <a:r>
              <a:rPr lang="bs-Latn-BA" sz="2400" b="1" i="1" dirty="0" smtClean="0"/>
              <a:t>OH uz snažno mućkanje. Kad se rastvor izbistri dodamo u njega 2-3 ml rastvora glukoze. Epruvetu stavimo u čašu sa zagrijanom vodom. Poslije nekog vremena na zidovima epruvete izlučit će se sjajno srebreno ogledalo, odnosno izlučit će se elementarno srebro.</a:t>
            </a:r>
            <a:endParaRPr lang="bs-Latn-BA" sz="2400" b="1" i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i="1" dirty="0" smtClean="0"/>
              <a:t>    </a:t>
            </a:r>
            <a:r>
              <a:rPr lang="bs-Latn-BA" i="1" u="sng" dirty="0" smtClean="0"/>
              <a:t>Demonstracioni ogled</a:t>
            </a:r>
            <a:endParaRPr lang="bs-Latn-BA" i="1" u="sng" dirty="0"/>
          </a:p>
        </p:txBody>
      </p:sp>
      <p:pic>
        <p:nvPicPr>
          <p:cNvPr id="4" name="Picture 3" descr="unname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16" y="5143512"/>
            <a:ext cx="2095500" cy="1609725"/>
          </a:xfrm>
          <a:prstGeom prst="rect">
            <a:avLst/>
          </a:prstGeom>
        </p:spPr>
      </p:pic>
      <p:pic>
        <p:nvPicPr>
          <p:cNvPr id="5" name="Picture 4" descr="what-is-the-reaction-of_5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286644" y="214290"/>
            <a:ext cx="1428737" cy="1071553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 b="1" i="1" dirty="0" smtClean="0"/>
              <a:t>Disaharidi su dvostruki ugljikohidrati. Građeni su od dviju molekula monosaharida. Spaja ih glikozidna veza. Ta veza na anomerni ugljikov atom može biti </a:t>
            </a:r>
            <a:r>
              <a:rPr lang="el-GR" b="1" i="1" dirty="0" smtClean="0"/>
              <a:t>α </a:t>
            </a:r>
            <a:r>
              <a:rPr lang="vi-VN" b="1" i="1" dirty="0" smtClean="0"/>
              <a:t>ili </a:t>
            </a:r>
            <a:r>
              <a:rPr lang="el-GR" b="1" i="1" dirty="0" smtClean="0"/>
              <a:t>β</a:t>
            </a:r>
            <a:r>
              <a:rPr lang="bs-Latn-BA" b="1" i="1" dirty="0" smtClean="0"/>
              <a:t>.</a:t>
            </a:r>
          </a:p>
          <a:p>
            <a:r>
              <a:rPr lang="bs-Latn-BA" b="1" i="1" dirty="0" smtClean="0"/>
              <a:t>Najpoznatiji su:</a:t>
            </a:r>
          </a:p>
          <a:p>
            <a:r>
              <a:rPr lang="bs-Latn-BA" b="1" i="1" dirty="0" smtClean="0"/>
              <a:t>saharoza</a:t>
            </a:r>
          </a:p>
          <a:p>
            <a:r>
              <a:rPr lang="bs-Latn-BA" b="1" i="1" dirty="0" smtClean="0"/>
              <a:t>laktoza</a:t>
            </a:r>
          </a:p>
          <a:p>
            <a:r>
              <a:rPr lang="bs-Latn-BA" b="1" i="1" dirty="0" smtClean="0"/>
              <a:t>maltoza</a:t>
            </a:r>
          </a:p>
          <a:p>
            <a:endParaRPr lang="bs-Latn-BA" b="1" i="1" dirty="0" smtClean="0"/>
          </a:p>
          <a:p>
            <a:endParaRPr lang="bs-Latn-BA" b="1" i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i="1" dirty="0" smtClean="0"/>
              <a:t>               </a:t>
            </a:r>
            <a:r>
              <a:rPr lang="bs-Latn-BA" i="1" u="sng" dirty="0" smtClean="0"/>
              <a:t>Disaharidi</a:t>
            </a:r>
            <a:endParaRPr lang="bs-Latn-BA" i="1" u="sng" dirty="0"/>
          </a:p>
        </p:txBody>
      </p:sp>
      <p:pic>
        <p:nvPicPr>
          <p:cNvPr id="4" name="Picture 3" descr="saharoza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43042" y="392215"/>
            <a:ext cx="1310616" cy="822207"/>
          </a:xfrm>
          <a:prstGeom prst="rect">
            <a:avLst/>
          </a:prstGeom>
        </p:spPr>
      </p:pic>
      <p:pic>
        <p:nvPicPr>
          <p:cNvPr id="5" name="Picture 4" descr="laktoz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786446" y="285728"/>
            <a:ext cx="1500198" cy="941139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498</TotalTime>
  <Words>608</Words>
  <Application>Microsoft Office PowerPoint</Application>
  <PresentationFormat>On-screen Show (4:3)</PresentationFormat>
  <Paragraphs>66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Concourse</vt:lpstr>
      <vt:lpstr>UGLJIKOHIDRATI</vt:lpstr>
      <vt:lpstr>Slide 2</vt:lpstr>
      <vt:lpstr>   Jednostavni ugljikohidrati </vt:lpstr>
      <vt:lpstr>           Monosaharidi</vt:lpstr>
      <vt:lpstr>          Glukoza- C6H12O6</vt:lpstr>
      <vt:lpstr>        Fruktoza-C6H12O6</vt:lpstr>
      <vt:lpstr>          Galaktoza-C6H12O6</vt:lpstr>
      <vt:lpstr>    Demonstracioni ogled</vt:lpstr>
      <vt:lpstr>               Disaharidi</vt:lpstr>
      <vt:lpstr>      Saharoza-C12H22O11</vt:lpstr>
      <vt:lpstr>        Laktoza-C₁₂H₂₂O₁₁</vt:lpstr>
      <vt:lpstr>       Maltoza-C12H22O11</vt:lpstr>
      <vt:lpstr>     Demonstracioni ogled</vt:lpstr>
      <vt:lpstr>Složeni ugljikohidrati-polisaharidi</vt:lpstr>
      <vt:lpstr>            Škrob- (C6H10O5)n</vt:lpstr>
      <vt:lpstr>       Glikogen- (C6H10O5)n</vt:lpstr>
      <vt:lpstr>      Celuloza -(C6H10O5)n</vt:lpstr>
      <vt:lpstr>    Demonstracioni ogled</vt:lpstr>
      <vt:lpstr>Važnost ugljikohidrata za živa bića</vt:lpstr>
      <vt:lpstr>THE END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UGLJIKOHIDRATI</dc:title>
  <dc:creator>PC</dc:creator>
  <cp:lastModifiedBy>PC</cp:lastModifiedBy>
  <cp:revision>52</cp:revision>
  <dcterms:created xsi:type="dcterms:W3CDTF">2020-04-19T11:33:57Z</dcterms:created>
  <dcterms:modified xsi:type="dcterms:W3CDTF">2020-04-30T01:52:23Z</dcterms:modified>
</cp:coreProperties>
</file>