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70" d="100"/>
          <a:sy n="70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B5185-398A-4D9D-8D1F-51675D7BDBFC}" type="datetimeFigureOut">
              <a:rPr lang="bs-Latn-BA" smtClean="0"/>
              <a:t>25. 4. 2020.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19D51-45C6-44B7-8525-6A7B4FF1C16C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102221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B5185-398A-4D9D-8D1F-51675D7BDBFC}" type="datetimeFigureOut">
              <a:rPr lang="bs-Latn-BA" smtClean="0"/>
              <a:t>25. 4. 2020.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19D51-45C6-44B7-8525-6A7B4FF1C16C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25761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B5185-398A-4D9D-8D1F-51675D7BDBFC}" type="datetimeFigureOut">
              <a:rPr lang="bs-Latn-BA" smtClean="0"/>
              <a:t>25. 4. 2020.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19D51-45C6-44B7-8525-6A7B4FF1C16C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174163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B5185-398A-4D9D-8D1F-51675D7BDBFC}" type="datetimeFigureOut">
              <a:rPr lang="bs-Latn-BA" smtClean="0"/>
              <a:t>25. 4. 2020.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19D51-45C6-44B7-8525-6A7B4FF1C16C}" type="slidenum">
              <a:rPr lang="bs-Latn-BA" smtClean="0"/>
              <a:t>‹#›</a:t>
            </a:fld>
            <a:endParaRPr lang="bs-Latn-B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70927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B5185-398A-4D9D-8D1F-51675D7BDBFC}" type="datetimeFigureOut">
              <a:rPr lang="bs-Latn-BA" smtClean="0"/>
              <a:t>25. 4. 2020.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19D51-45C6-44B7-8525-6A7B4FF1C16C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7892389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B5185-398A-4D9D-8D1F-51675D7BDBFC}" type="datetimeFigureOut">
              <a:rPr lang="bs-Latn-BA" smtClean="0"/>
              <a:t>25. 4. 2020.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19D51-45C6-44B7-8525-6A7B4FF1C16C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7809251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B5185-398A-4D9D-8D1F-51675D7BDBFC}" type="datetimeFigureOut">
              <a:rPr lang="bs-Latn-BA" smtClean="0"/>
              <a:t>25. 4. 2020.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19D51-45C6-44B7-8525-6A7B4FF1C16C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885605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B5185-398A-4D9D-8D1F-51675D7BDBFC}" type="datetimeFigureOut">
              <a:rPr lang="bs-Latn-BA" smtClean="0"/>
              <a:t>25. 4. 2020.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19D51-45C6-44B7-8525-6A7B4FF1C16C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3877000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B5185-398A-4D9D-8D1F-51675D7BDBFC}" type="datetimeFigureOut">
              <a:rPr lang="bs-Latn-BA" smtClean="0"/>
              <a:t>25. 4. 2020.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19D51-45C6-44B7-8525-6A7B4FF1C16C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446993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6179B-B673-429F-AF4B-F0C96528F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s-Latn-B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B2883-F7B9-4E35-9536-4C16DC8CE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80C045-258E-4389-8DFC-CE44FDA8B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B5185-398A-4D9D-8D1F-51675D7BDBFC}" type="datetimeFigureOut">
              <a:rPr lang="bs-Latn-BA" smtClean="0"/>
              <a:t>25. 4. 2020.</a:t>
            </a:fld>
            <a:endParaRPr lang="bs-Latn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2FB19A-16B2-4492-8959-CEBA4F651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C24166-61A1-4A60-8E52-496112D04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19D51-45C6-44B7-8525-6A7B4FF1C16C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49196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B5185-398A-4D9D-8D1F-51675D7BDBFC}" type="datetimeFigureOut">
              <a:rPr lang="bs-Latn-BA" smtClean="0"/>
              <a:t>25. 4. 2020.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19D51-45C6-44B7-8525-6A7B4FF1C16C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014142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B5185-398A-4D9D-8D1F-51675D7BDBFC}" type="datetimeFigureOut">
              <a:rPr lang="bs-Latn-BA" smtClean="0"/>
              <a:t>25. 4. 2020.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19D51-45C6-44B7-8525-6A7B4FF1C16C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21086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B5185-398A-4D9D-8D1F-51675D7BDBFC}" type="datetimeFigureOut">
              <a:rPr lang="bs-Latn-BA" smtClean="0"/>
              <a:t>25. 4. 2020.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19D51-45C6-44B7-8525-6A7B4FF1C16C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596173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B5185-398A-4D9D-8D1F-51675D7BDBFC}" type="datetimeFigureOut">
              <a:rPr lang="bs-Latn-BA" smtClean="0"/>
              <a:t>25. 4. 2020.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19D51-45C6-44B7-8525-6A7B4FF1C16C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561948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B5185-398A-4D9D-8D1F-51675D7BDBFC}" type="datetimeFigureOut">
              <a:rPr lang="bs-Latn-BA" smtClean="0"/>
              <a:t>25. 4. 2020.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19D51-45C6-44B7-8525-6A7B4FF1C16C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06992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B5185-398A-4D9D-8D1F-51675D7BDBFC}" type="datetimeFigureOut">
              <a:rPr lang="bs-Latn-BA" smtClean="0"/>
              <a:t>25. 4. 2020.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19D51-45C6-44B7-8525-6A7B4FF1C16C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228293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B5185-398A-4D9D-8D1F-51675D7BDBFC}" type="datetimeFigureOut">
              <a:rPr lang="bs-Latn-BA" smtClean="0"/>
              <a:t>25. 4. 2020.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19D51-45C6-44B7-8525-6A7B4FF1C16C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49819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B5185-398A-4D9D-8D1F-51675D7BDBFC}" type="datetimeFigureOut">
              <a:rPr lang="bs-Latn-BA" smtClean="0"/>
              <a:t>25. 4. 2020.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19D51-45C6-44B7-8525-6A7B4FF1C16C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311996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98B5185-398A-4D9D-8D1F-51675D7BDBFC}" type="datetimeFigureOut">
              <a:rPr lang="bs-Latn-BA" smtClean="0"/>
              <a:t>25. 4. 2020.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AC19D51-45C6-44B7-8525-6A7B4FF1C16C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865380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hr.wikipedia.org/wiki/Atomski_broj" TargetMode="External"/><Relationship Id="rId2" Type="http://schemas.openxmlformats.org/officeDocument/2006/relationships/hyperlink" Target="https://hr.wikipedia.org/wiki/Periodni_sustav_elemenata" TargetMode="Externa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4.jpg"/><Relationship Id="rId4" Type="http://schemas.openxmlformats.org/officeDocument/2006/relationships/hyperlink" Target="https://hr.wikipedia.org/wiki/Atomska_masa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hr.wikipedia.org/wiki/Plin" TargetMode="Externa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0D196-CED9-4F7E-B288-CA5C61D7F5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20994386">
            <a:off x="1751012" y="1300785"/>
            <a:ext cx="8689976" cy="2509213"/>
          </a:xfrm>
        </p:spPr>
        <p:txBody>
          <a:bodyPr>
            <a:normAutofit/>
          </a:bodyPr>
          <a:lstStyle/>
          <a:p>
            <a:r>
              <a:rPr lang="bs-Latn-BA" sz="11500" dirty="0"/>
              <a:t>Kisik (O)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1BAEE-8AF1-4F35-AD3E-CDAEC642AC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56400" y="6446838"/>
            <a:ext cx="9144000" cy="1655762"/>
          </a:xfrm>
        </p:spPr>
        <p:txBody>
          <a:bodyPr/>
          <a:lstStyle/>
          <a:p>
            <a:r>
              <a:rPr lang="bs-Latn-BA" dirty="0"/>
              <a:t>#</a:t>
            </a:r>
            <a:r>
              <a:rPr lang="bs-Latn-BA" dirty="0">
                <a:solidFill>
                  <a:srgbClr val="00B0F0"/>
                </a:solidFill>
              </a:rPr>
              <a:t>ostanikuci</a:t>
            </a:r>
          </a:p>
        </p:txBody>
      </p:sp>
    </p:spTree>
    <p:extLst>
      <p:ext uri="{BB962C8B-B14F-4D97-AF65-F5344CB8AC3E}">
        <p14:creationId xmlns:p14="http://schemas.microsoft.com/office/powerpoint/2010/main" val="1142863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65BA7A7-1CFF-485C-937E-5FEA6FE90329}"/>
              </a:ext>
            </a:extLst>
          </p:cNvPr>
          <p:cNvSpPr txBox="1">
            <a:spLocks/>
          </p:cNvSpPr>
          <p:nvPr/>
        </p:nvSpPr>
        <p:spPr>
          <a:xfrm>
            <a:off x="719667" y="233892"/>
            <a:ext cx="10515600" cy="60660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s-Latn-BA" b="1" dirty="0"/>
              <a:t>Kisik</a:t>
            </a:r>
            <a:r>
              <a:rPr lang="bs-Latn-BA" dirty="0"/>
              <a:t> je hemijski element koji u </a:t>
            </a:r>
            <a:r>
              <a:rPr lang="bs-Latn-BA" dirty="0">
                <a:hlinkClick r:id="rId2" tooltip="Periodni sustav elemenata"/>
              </a:rPr>
              <a:t>periodnom sistemu elemenata</a:t>
            </a:r>
            <a:r>
              <a:rPr lang="bs-Latn-BA" dirty="0"/>
              <a:t> nosi simbol </a:t>
            </a:r>
            <a:r>
              <a:rPr lang="bs-Latn-BA" b="1" dirty="0"/>
              <a:t>O</a:t>
            </a:r>
            <a:r>
              <a:rPr lang="bs-Latn-BA" dirty="0"/>
              <a:t>, </a:t>
            </a:r>
            <a:r>
              <a:rPr lang="bs-Latn-BA" dirty="0">
                <a:hlinkClick r:id="rId3" tooltip="Atomski broj"/>
              </a:rPr>
              <a:t>atomski</a:t>
            </a:r>
            <a:r>
              <a:rPr lang="bs-Latn-BA" dirty="0"/>
              <a:t> broj mu je 8, a </a:t>
            </a:r>
            <a:r>
              <a:rPr lang="bs-Latn-BA" dirty="0">
                <a:hlinkClick r:id="rId4" tooltip="Atomska masa"/>
              </a:rPr>
              <a:t>atomska masa</a:t>
            </a:r>
            <a:r>
              <a:rPr lang="bs-Latn-BA" dirty="0"/>
              <a:t> mu iznosi 15,9994(3).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D157A9E3-61D7-4C0B-9D5D-E03E6BF087C6}"/>
              </a:ext>
            </a:extLst>
          </p:cNvPr>
          <p:cNvSpPr txBox="1">
            <a:spLocks/>
          </p:cNvSpPr>
          <p:nvPr/>
        </p:nvSpPr>
        <p:spPr>
          <a:xfrm>
            <a:off x="10426700" y="64214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bs-Latn-BA" dirty="0"/>
              <a:t>#</a:t>
            </a:r>
            <a:r>
              <a:rPr lang="bs-Latn-BA" dirty="0">
                <a:solidFill>
                  <a:srgbClr val="00B0F0"/>
                </a:solidFill>
              </a:rPr>
              <a:t>ostanikuci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65295ED-196C-46C1-A369-CB0C830764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001" y="1676399"/>
            <a:ext cx="4910666" cy="4436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041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104AF-38C0-4154-918C-35A8427C5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825"/>
            <a:ext cx="10515600" cy="4351338"/>
          </a:xfrm>
        </p:spPr>
        <p:txBody>
          <a:bodyPr/>
          <a:lstStyle/>
          <a:p>
            <a:r>
              <a:rPr lang="bs-Latn-BA" dirty="0">
                <a:effectLst/>
              </a:rPr>
              <a:t>Na sobnoj temperaturi </a:t>
            </a:r>
            <a:r>
              <a:rPr lang="bs-Latn-BA" b="1" dirty="0">
                <a:effectLst/>
              </a:rPr>
              <a:t>kisik</a:t>
            </a:r>
            <a:r>
              <a:rPr lang="bs-Latn-BA" dirty="0">
                <a:effectLst/>
              </a:rPr>
              <a:t> je bezbojan </a:t>
            </a:r>
            <a:r>
              <a:rPr lang="bs-Latn-BA" dirty="0">
                <a:hlinkClick r:id="rId2" tooltip="Plin"/>
              </a:rPr>
              <a:t>plin</a:t>
            </a:r>
            <a:r>
              <a:rPr lang="bs-Latn-BA" dirty="0">
                <a:effectLst/>
              </a:rPr>
              <a:t>, bez boje, okusa i mirisa, teži od zraka. Ne gori, ali podržava gorenje, te je kemijski vrlo aktivan. Sniženjem temperature može se ukapljivati (tzv. "</a:t>
            </a:r>
            <a:r>
              <a:rPr lang="bs-Latn-BA" i="1" dirty="0">
                <a:effectLst/>
              </a:rPr>
              <a:t>tekući kisik</a:t>
            </a:r>
            <a:r>
              <a:rPr lang="bs-Latn-BA" dirty="0">
                <a:effectLst/>
              </a:rPr>
              <a:t>"), pa čak i prijeći u čvrsto stanje, pri čemu postaje plavičasto obojen. U čvrstom stanju tvori jednostavnu kubičnu kristalnu rešetku. U vodi je slabo topljiv, ali ipak dovoljno za opstanak života u vodi. Topljivost kisika se smanjuje povišenjem temperature.</a:t>
            </a:r>
            <a:br>
              <a:rPr lang="bs-Latn-BA" dirty="0">
                <a:effectLst/>
              </a:rPr>
            </a:br>
            <a:endParaRPr lang="bs-Latn-BA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74731B5-F06A-4121-8490-A4F9DFB011EB}"/>
              </a:ext>
            </a:extLst>
          </p:cNvPr>
          <p:cNvSpPr txBox="1">
            <a:spLocks/>
          </p:cNvSpPr>
          <p:nvPr/>
        </p:nvSpPr>
        <p:spPr>
          <a:xfrm>
            <a:off x="10363200" y="64087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bs-Latn-BA" dirty="0"/>
              <a:t>#</a:t>
            </a:r>
            <a:r>
              <a:rPr lang="bs-Latn-BA" dirty="0">
                <a:solidFill>
                  <a:srgbClr val="00B0F0"/>
                </a:solidFill>
              </a:rPr>
              <a:t>ostanikuci</a:t>
            </a:r>
          </a:p>
        </p:txBody>
      </p:sp>
      <p:pic>
        <p:nvPicPr>
          <p:cNvPr id="6" name="Picture 2" descr="Kisik - Kemija-7.razred">
            <a:extLst>
              <a:ext uri="{FF2B5EF4-FFF2-40B4-BE49-F238E27FC236}">
                <a16:creationId xmlns:a16="http://schemas.microsoft.com/office/drawing/2014/main" id="{5AAB5114-C2F9-4ECA-95FB-7CD5D3CED4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500" y="2841802"/>
            <a:ext cx="5317066" cy="3520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406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4E8A9-471C-4BEF-ACBF-A04B273F5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574" y="131893"/>
            <a:ext cx="11544925" cy="342410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bs-Latn-BA" sz="2800" b="1" dirty="0"/>
              <a:t>Ozon</a:t>
            </a:r>
            <a:r>
              <a:rPr lang="bs-Latn-BA" sz="2800" dirty="0"/>
              <a:t> </a:t>
            </a:r>
          </a:p>
          <a:p>
            <a:r>
              <a:rPr lang="bs-Latn-BA" dirty="0"/>
              <a:t>Ozon je plavkasti plin karakterističnog prodornog mirisa, koji je jako oksidacijsko sredstvo, zbog čega se pare alkohola zapale. Dobio je ime po grč. riječi </a:t>
            </a:r>
            <a:r>
              <a:rPr lang="bs-Latn-BA" i="1" dirty="0"/>
              <a:t>ozein</a:t>
            </a:r>
            <a:r>
              <a:rPr lang="bs-Latn-BA" dirty="0"/>
              <a:t>, što znači; onaj koji miriše. Kisik se u prirodi, osim u obliku dvoatomne molekule, javlja i kao troatomna molekula O</a:t>
            </a:r>
            <a:r>
              <a:rPr lang="bs-Latn-BA" baseline="-25000" dirty="0"/>
              <a:t>3</a:t>
            </a:r>
            <a:r>
              <a:rPr lang="bs-Latn-BA" dirty="0"/>
              <a:t>. Kisik (O</a:t>
            </a:r>
            <a:r>
              <a:rPr lang="bs-Latn-BA" baseline="-25000" dirty="0"/>
              <a:t>2</a:t>
            </a:r>
            <a:r>
              <a:rPr lang="bs-Latn-BA" dirty="0"/>
              <a:t>) i ozon (O</a:t>
            </a:r>
            <a:r>
              <a:rPr lang="bs-Latn-BA" baseline="-25000" dirty="0"/>
              <a:t>3</a:t>
            </a:r>
            <a:r>
              <a:rPr lang="bs-Latn-BA" dirty="0"/>
              <a:t>) su alotropske modifikacije kisika.</a:t>
            </a:r>
            <a:br>
              <a:rPr lang="bs-Latn-BA" dirty="0"/>
            </a:br>
            <a:r>
              <a:rPr lang="bs-Latn-BA" dirty="0"/>
              <a:t>Ozon je alotropska modifikacija kisika čije se molekule sastoje od tri kisikova atoma. Obje veze između atoma kisika su jednako dugačke, što upućuje na to da u molekuli ozona ne postoji dvostruka veza, nego da jedan elektronski par istodobno okružuje sve tri jezgre. Prema tome, u molekuli ozona postoje delokalizirani elektroni.</a:t>
            </a:r>
            <a:br>
              <a:rPr lang="bs-Latn-BA" dirty="0"/>
            </a:br>
            <a:r>
              <a:rPr lang="bs-Latn-BA" dirty="0"/>
              <a:t>Rezonancijske strukture označavaju samo jednu vrstu molekula s delokaliziranim elektronima, a ne smjesu strukturno različitih molekula koje brzo prelaze jedna u drugu.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242B7D17-E4FD-4F5A-9FDC-1C30DDBB4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5300" y="3556000"/>
            <a:ext cx="3898900" cy="260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E01F7D31-70E4-4301-B1B8-6EF16BAC2167}"/>
              </a:ext>
            </a:extLst>
          </p:cNvPr>
          <p:cNvSpPr txBox="1">
            <a:spLocks/>
          </p:cNvSpPr>
          <p:nvPr/>
        </p:nvSpPr>
        <p:spPr>
          <a:xfrm>
            <a:off x="10430933" y="6391804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bs-Latn-BA" dirty="0"/>
              <a:t>#</a:t>
            </a:r>
            <a:r>
              <a:rPr lang="bs-Latn-BA" dirty="0">
                <a:solidFill>
                  <a:srgbClr val="00B0F0"/>
                </a:solidFill>
              </a:rPr>
              <a:t>ostanikuci</a:t>
            </a:r>
          </a:p>
        </p:txBody>
      </p:sp>
    </p:spTree>
    <p:extLst>
      <p:ext uri="{BB962C8B-B14F-4D97-AF65-F5344CB8AC3E}">
        <p14:creationId xmlns:p14="http://schemas.microsoft.com/office/powerpoint/2010/main" val="7443216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2095C-7F70-432D-B62C-D8B1B8A87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A12B65C-E909-47B9-BA06-9AF1BE93BD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5689600"/>
          </a:xfr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FDAC1679-D955-4991-9B54-A49663D84C92}"/>
              </a:ext>
            </a:extLst>
          </p:cNvPr>
          <p:cNvSpPr txBox="1">
            <a:spLocks/>
          </p:cNvSpPr>
          <p:nvPr/>
        </p:nvSpPr>
        <p:spPr>
          <a:xfrm>
            <a:off x="10447866" y="6442605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bs-Latn-BA" dirty="0"/>
              <a:t>#</a:t>
            </a:r>
            <a:r>
              <a:rPr lang="bs-Latn-BA" dirty="0">
                <a:solidFill>
                  <a:srgbClr val="00B0F0"/>
                </a:solidFill>
              </a:rPr>
              <a:t>ostanikuci</a:t>
            </a:r>
          </a:p>
        </p:txBody>
      </p:sp>
    </p:spTree>
    <p:extLst>
      <p:ext uri="{BB962C8B-B14F-4D97-AF65-F5344CB8AC3E}">
        <p14:creationId xmlns:p14="http://schemas.microsoft.com/office/powerpoint/2010/main" val="3750233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B419B-068D-45CD-93FC-89D2C145FD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20768361">
            <a:off x="1751012" y="1300785"/>
            <a:ext cx="8689976" cy="2509213"/>
          </a:xfrm>
        </p:spPr>
        <p:txBody>
          <a:bodyPr>
            <a:normAutofit/>
          </a:bodyPr>
          <a:lstStyle/>
          <a:p>
            <a:r>
              <a:rPr lang="bs-Latn-BA" sz="7200" dirty="0"/>
              <a:t>Hvala na pažnji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188C03-A7C6-4DCD-B5A7-F833EC704A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244322" y="6408738"/>
            <a:ext cx="8689976" cy="1371599"/>
          </a:xfrm>
        </p:spPr>
        <p:txBody>
          <a:bodyPr>
            <a:normAutofit/>
          </a:bodyPr>
          <a:lstStyle/>
          <a:p>
            <a:r>
              <a:rPr lang="bs-Latn-BA" sz="2400" dirty="0">
                <a:solidFill>
                  <a:schemeClr val="tx1"/>
                </a:solidFill>
              </a:rPr>
              <a:t>Esmir čoloman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8449293-710F-4605-9D50-0A9DB33E9032}"/>
              </a:ext>
            </a:extLst>
          </p:cNvPr>
          <p:cNvSpPr txBox="1">
            <a:spLocks/>
          </p:cNvSpPr>
          <p:nvPr/>
        </p:nvSpPr>
        <p:spPr>
          <a:xfrm>
            <a:off x="10440988" y="64087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bs-Latn-BA" dirty="0"/>
              <a:t>#</a:t>
            </a:r>
            <a:r>
              <a:rPr lang="bs-Latn-BA" dirty="0">
                <a:solidFill>
                  <a:srgbClr val="00B0F0"/>
                </a:solidFill>
              </a:rPr>
              <a:t>ostanikuci</a:t>
            </a:r>
          </a:p>
        </p:txBody>
      </p:sp>
    </p:spTree>
    <p:extLst>
      <p:ext uri="{BB962C8B-B14F-4D97-AF65-F5344CB8AC3E}">
        <p14:creationId xmlns:p14="http://schemas.microsoft.com/office/powerpoint/2010/main" val="2188083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25</TotalTime>
  <Words>26</Words>
  <Application>Microsoft Office PowerPoint</Application>
  <PresentationFormat>Widescreen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Tw Cen MT</vt:lpstr>
      <vt:lpstr>Droplet</vt:lpstr>
      <vt:lpstr>Kisik (O)</vt:lpstr>
      <vt:lpstr>PowerPoint Presentation</vt:lpstr>
      <vt:lpstr>PowerPoint Presentation</vt:lpstr>
      <vt:lpstr>PowerPoint Presentation</vt:lpstr>
      <vt:lpstr>PowerPoint Presentation</vt:lpstr>
      <vt:lpstr>Hvala na pažnji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Kisik (O)</dc:title>
  <dc:creator>CoLoMaN</dc:creator>
  <cp:lastModifiedBy>1</cp:lastModifiedBy>
  <cp:revision>4</cp:revision>
  <dcterms:created xsi:type="dcterms:W3CDTF">2020-04-14T18:56:23Z</dcterms:created>
  <dcterms:modified xsi:type="dcterms:W3CDTF">2020-04-25T14:47:59Z</dcterms:modified>
</cp:coreProperties>
</file>