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9" r:id="rId20"/>
    <p:sldId id="290" r:id="rId21"/>
    <p:sldId id="291" r:id="rId22"/>
    <p:sldId id="275" r:id="rId23"/>
    <p:sldId id="292" r:id="rId24"/>
    <p:sldId id="293" r:id="rId25"/>
    <p:sldId id="294" r:id="rId26"/>
    <p:sldId id="277" r:id="rId27"/>
    <p:sldId id="295" r:id="rId28"/>
    <p:sldId id="296" r:id="rId29"/>
    <p:sldId id="297" r:id="rId30"/>
    <p:sldId id="278" r:id="rId31"/>
    <p:sldId id="298" r:id="rId32"/>
    <p:sldId id="300" r:id="rId33"/>
    <p:sldId id="299" r:id="rId34"/>
    <p:sldId id="279" r:id="rId35"/>
    <p:sldId id="301" r:id="rId36"/>
    <p:sldId id="303" r:id="rId37"/>
    <p:sldId id="302" r:id="rId38"/>
    <p:sldId id="280" r:id="rId39"/>
    <p:sldId id="304" r:id="rId40"/>
    <p:sldId id="305" r:id="rId41"/>
    <p:sldId id="306" r:id="rId42"/>
    <p:sldId id="276" r:id="rId43"/>
    <p:sldId id="307" r:id="rId44"/>
    <p:sldId id="308" r:id="rId45"/>
    <p:sldId id="309" r:id="rId46"/>
    <p:sldId id="281" r:id="rId47"/>
    <p:sldId id="310" r:id="rId48"/>
    <p:sldId id="311" r:id="rId49"/>
    <p:sldId id="312" r:id="rId50"/>
    <p:sldId id="283" r:id="rId51"/>
    <p:sldId id="313" r:id="rId52"/>
    <p:sldId id="314" r:id="rId53"/>
    <p:sldId id="315" r:id="rId54"/>
    <p:sldId id="284" r:id="rId55"/>
    <p:sldId id="316" r:id="rId56"/>
    <p:sldId id="317" r:id="rId57"/>
    <p:sldId id="318" r:id="rId58"/>
    <p:sldId id="282" r:id="rId59"/>
    <p:sldId id="319" r:id="rId60"/>
    <p:sldId id="320" r:id="rId61"/>
    <p:sldId id="321" r:id="rId62"/>
    <p:sldId id="286" r:id="rId63"/>
    <p:sldId id="322" r:id="rId64"/>
    <p:sldId id="324" r:id="rId65"/>
    <p:sldId id="323" r:id="rId66"/>
    <p:sldId id="287" r:id="rId67"/>
    <p:sldId id="325" r:id="rId68"/>
    <p:sldId id="326" r:id="rId69"/>
    <p:sldId id="327" r:id="rId70"/>
    <p:sldId id="288" r:id="rId71"/>
    <p:sldId id="329" r:id="rId72"/>
    <p:sldId id="330" r:id="rId73"/>
    <p:sldId id="337" r:id="rId74"/>
    <p:sldId id="328" r:id="rId75"/>
    <p:sldId id="285" r:id="rId76"/>
    <p:sldId id="334" r:id="rId77"/>
    <p:sldId id="335" r:id="rId78"/>
    <p:sldId id="336" r:id="rId79"/>
    <p:sldId id="332" r:id="rId80"/>
    <p:sldId id="338" r:id="rId81"/>
    <p:sldId id="339" r:id="rId82"/>
    <p:sldId id="333" r:id="rId83"/>
    <p:sldId id="340" r:id="rId84"/>
    <p:sldId id="341" r:id="rId85"/>
    <p:sldId id="342" r:id="rId86"/>
    <p:sldId id="331" r:id="rId8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>
      <p:cViewPr varScale="1">
        <p:scale>
          <a:sx n="56" d="100"/>
          <a:sy n="56" d="100"/>
        </p:scale>
        <p:origin x="-1458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slide" Target="slides/slide62.xml" /><Relationship Id="rId68" Type="http://schemas.openxmlformats.org/officeDocument/2006/relationships/slide" Target="slides/slide67.xml" /><Relationship Id="rId76" Type="http://schemas.openxmlformats.org/officeDocument/2006/relationships/slide" Target="slides/slide75.xml" /><Relationship Id="rId84" Type="http://schemas.openxmlformats.org/officeDocument/2006/relationships/slide" Target="slides/slide83.xml" /><Relationship Id="rId89" Type="http://schemas.openxmlformats.org/officeDocument/2006/relationships/presProps" Target="presProps.xml" /><Relationship Id="rId7" Type="http://schemas.openxmlformats.org/officeDocument/2006/relationships/slide" Target="slides/slide6.xml" /><Relationship Id="rId71" Type="http://schemas.openxmlformats.org/officeDocument/2006/relationships/slide" Target="slides/slide70.xml" /><Relationship Id="rId92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9" Type="http://schemas.openxmlformats.org/officeDocument/2006/relationships/slide" Target="slides/slide28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66" Type="http://schemas.openxmlformats.org/officeDocument/2006/relationships/slide" Target="slides/slide65.xml" /><Relationship Id="rId74" Type="http://schemas.openxmlformats.org/officeDocument/2006/relationships/slide" Target="slides/slide73.xml" /><Relationship Id="rId79" Type="http://schemas.openxmlformats.org/officeDocument/2006/relationships/slide" Target="slides/slide78.xml" /><Relationship Id="rId87" Type="http://schemas.openxmlformats.org/officeDocument/2006/relationships/slide" Target="slides/slide86.xml" /><Relationship Id="rId5" Type="http://schemas.openxmlformats.org/officeDocument/2006/relationships/slide" Target="slides/slide4.xml" /><Relationship Id="rId61" Type="http://schemas.openxmlformats.org/officeDocument/2006/relationships/slide" Target="slides/slide60.xml" /><Relationship Id="rId82" Type="http://schemas.openxmlformats.org/officeDocument/2006/relationships/slide" Target="slides/slide81.xml" /><Relationship Id="rId90" Type="http://schemas.openxmlformats.org/officeDocument/2006/relationships/viewProps" Target="viewProps.xml" /><Relationship Id="rId19" Type="http://schemas.openxmlformats.org/officeDocument/2006/relationships/slide" Target="slides/slide1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slide" Target="slides/slide63.xml" /><Relationship Id="rId69" Type="http://schemas.openxmlformats.org/officeDocument/2006/relationships/slide" Target="slides/slide68.xml" /><Relationship Id="rId77" Type="http://schemas.openxmlformats.org/officeDocument/2006/relationships/slide" Target="slides/slide76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72" Type="http://schemas.openxmlformats.org/officeDocument/2006/relationships/slide" Target="slides/slide71.xml" /><Relationship Id="rId80" Type="http://schemas.openxmlformats.org/officeDocument/2006/relationships/slide" Target="slides/slide79.xml" /><Relationship Id="rId85" Type="http://schemas.openxmlformats.org/officeDocument/2006/relationships/slide" Target="slides/slide84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Relationship Id="rId67" Type="http://schemas.openxmlformats.org/officeDocument/2006/relationships/slide" Target="slides/slide66.xml" /><Relationship Id="rId20" Type="http://schemas.openxmlformats.org/officeDocument/2006/relationships/slide" Target="slides/slide19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slide" Target="slides/slide61.xml" /><Relationship Id="rId70" Type="http://schemas.openxmlformats.org/officeDocument/2006/relationships/slide" Target="slides/slide69.xml" /><Relationship Id="rId75" Type="http://schemas.openxmlformats.org/officeDocument/2006/relationships/slide" Target="slides/slide74.xml" /><Relationship Id="rId83" Type="http://schemas.openxmlformats.org/officeDocument/2006/relationships/slide" Target="slides/slide82.xml" /><Relationship Id="rId88" Type="http://schemas.openxmlformats.org/officeDocument/2006/relationships/notesMaster" Target="notesMasters/notesMaster1.xml" /><Relationship Id="rId91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Relationship Id="rId10" Type="http://schemas.openxmlformats.org/officeDocument/2006/relationships/slide" Target="slides/slide9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slide" Target="slides/slide59.xml" /><Relationship Id="rId65" Type="http://schemas.openxmlformats.org/officeDocument/2006/relationships/slide" Target="slides/slide64.xml" /><Relationship Id="rId73" Type="http://schemas.openxmlformats.org/officeDocument/2006/relationships/slide" Target="slides/slide72.xml" /><Relationship Id="rId78" Type="http://schemas.openxmlformats.org/officeDocument/2006/relationships/slide" Target="slides/slide77.xml" /><Relationship Id="rId81" Type="http://schemas.openxmlformats.org/officeDocument/2006/relationships/slide" Target="slides/slide80.xml" /><Relationship Id="rId86" Type="http://schemas.openxmlformats.org/officeDocument/2006/relationships/slide" Target="slides/slide85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56B97-C5C8-4885-9B33-36C7AC646E59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CB560-B4B1-473B-A769-7D914C2B8E66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CB560-B4B1-473B-A769-7D914C2B8E66}" type="slidenum">
              <a:rPr lang="hr-BA" smtClean="0"/>
              <a:pPr/>
              <a:t>1</a:t>
            </a:fld>
            <a:endParaRPr lang="hr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CB560-B4B1-473B-A769-7D914C2B8E66}" type="slidenum">
              <a:rPr lang="hr-BA" smtClean="0"/>
              <a:pPr/>
              <a:t>3</a:t>
            </a:fld>
            <a:endParaRPr lang="hr-B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CB560-B4B1-473B-A769-7D914C2B8E66}" type="slidenum">
              <a:rPr lang="hr-BA" smtClean="0"/>
              <a:pPr/>
              <a:t>14</a:t>
            </a:fld>
            <a:endParaRPr lang="hr-B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CB560-B4B1-473B-A769-7D914C2B8E66}" type="slidenum">
              <a:rPr lang="hr-BA" smtClean="0"/>
              <a:pPr/>
              <a:t>25</a:t>
            </a:fld>
            <a:endParaRPr lang="hr-B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CB560-B4B1-473B-A769-7D914C2B8E66}" type="slidenum">
              <a:rPr lang="hr-BA" smtClean="0"/>
              <a:pPr/>
              <a:t>38</a:t>
            </a:fld>
            <a:endParaRPr lang="hr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B3072B-EE53-4F6D-A10F-6443FF8027AF}" type="datetimeFigureOut">
              <a:rPr lang="sr-Latn-CS" smtClean="0"/>
              <a:pPr/>
              <a:t>7.4.2020.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76403D-03A7-4F6B-ABFB-CA6CB0DC8109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3.jpeg" /><Relationship Id="rId4" Type="http://schemas.openxmlformats.org/officeDocument/2006/relationships/image" Target="../media/image2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 /><Relationship Id="rId2" Type="http://schemas.openxmlformats.org/officeDocument/2006/relationships/slide" Target="slide13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11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Relationship Id="rId5" Type="http://schemas.openxmlformats.org/officeDocument/2006/relationships/slide" Target="slide15.xml" /><Relationship Id="rId4" Type="http://schemas.openxmlformats.org/officeDocument/2006/relationships/slide" Target="slide16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 /><Relationship Id="rId2" Type="http://schemas.openxmlformats.org/officeDocument/2006/relationships/slide" Target="slide21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19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2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 /><Relationship Id="rId2" Type="http://schemas.openxmlformats.org/officeDocument/2006/relationships/slide" Target="slide5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3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 /><Relationship Id="rId2" Type="http://schemas.openxmlformats.org/officeDocument/2006/relationships/slide" Target="slide25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23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26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 /><Relationship Id="rId2" Type="http://schemas.openxmlformats.org/officeDocument/2006/relationships/slide" Target="slide29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27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0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6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2.xml" /><Relationship Id="rId2" Type="http://schemas.openxmlformats.org/officeDocument/2006/relationships/slide" Target="slide33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31.xml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6.xml" /><Relationship Id="rId2" Type="http://schemas.openxmlformats.org/officeDocument/2006/relationships/slide" Target="slide37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35.xml" 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8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41.xml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Relationship Id="rId5" Type="http://schemas.openxmlformats.org/officeDocument/2006/relationships/slide" Target="slide39.xml" /><Relationship Id="rId4" Type="http://schemas.openxmlformats.org/officeDocument/2006/relationships/slide" Target="slide40.xml" 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2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4.xml" /><Relationship Id="rId2" Type="http://schemas.openxmlformats.org/officeDocument/2006/relationships/slide" Target="slide45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43.xml" 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6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8.xml" /><Relationship Id="rId2" Type="http://schemas.openxmlformats.org/officeDocument/2006/relationships/slide" Target="slide49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47.xml" 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50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2.xml" /><Relationship Id="rId2" Type="http://schemas.openxmlformats.org/officeDocument/2006/relationships/slide" Target="slide53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51.xml" 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5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6.xml" /><Relationship Id="rId2" Type="http://schemas.openxmlformats.org/officeDocument/2006/relationships/slide" Target="slide57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54.xml" 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8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60.xml" /><Relationship Id="rId2" Type="http://schemas.openxmlformats.org/officeDocument/2006/relationships/slide" Target="slide61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59.xml" 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 /><Relationship Id="rId2" Type="http://schemas.openxmlformats.org/officeDocument/2006/relationships/slide" Target="slide9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7.xml" 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62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64.xml" /><Relationship Id="rId2" Type="http://schemas.openxmlformats.org/officeDocument/2006/relationships/slide" Target="slide65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63.xml" 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6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8.xml" /><Relationship Id="rId2" Type="http://schemas.openxmlformats.org/officeDocument/2006/relationships/slide" Target="slide69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67.xml" 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70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72.xml" /><Relationship Id="rId2" Type="http://schemas.openxmlformats.org/officeDocument/2006/relationships/slide" Target="slide74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71.xml" 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75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82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4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Relationship Id="rId4" Type="http://schemas.openxmlformats.org/officeDocument/2006/relationships/slide" Target="slide1.xml" 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7.xml" /><Relationship Id="rId2" Type="http://schemas.openxmlformats.org/officeDocument/2006/relationships/slide" Target="slide78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76.xml" 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80.xml" /><Relationship Id="rId2" Type="http://schemas.openxmlformats.org/officeDocument/2006/relationships/slide" Target="slide81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73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84.xml" /><Relationship Id="rId2" Type="http://schemas.openxmlformats.org/officeDocument/2006/relationships/slide" Target="slide85.xml" /><Relationship Id="rId1" Type="http://schemas.openxmlformats.org/officeDocument/2006/relationships/slideLayout" Target="../slideLayouts/slideLayout7.xml" /><Relationship Id="rId4" Type="http://schemas.openxmlformats.org/officeDocument/2006/relationships/slide" Target="slide83.xml" 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6.xml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Relationship Id="rId4" Type="http://schemas.openxmlformats.org/officeDocument/2006/relationships/slide" Target="slide1.xml" 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ka za pr2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0D9CD4"/>
              </a:clrFrom>
              <a:clrTo>
                <a:srgbClr val="0D9CD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" y="-642966"/>
            <a:ext cx="9143999" cy="75009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1928802"/>
            <a:ext cx="91496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BA" sz="4800" b="1" i="1" dirty="0">
                <a:solidFill>
                  <a:srgbClr val="FFFF00"/>
                </a:solidFill>
              </a:rPr>
              <a:t>KEMIJA  SINTETIČKI VAŽNI SPOJEVI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480" y="-285776"/>
            <a:ext cx="5715040" cy="132343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hr-BA" sz="8000" b="1" i="1" dirty="0">
                <a:solidFill>
                  <a:schemeClr val="accent1">
                    <a:lumMod val="50000"/>
                  </a:schemeClr>
                </a:solidFill>
              </a:rPr>
              <a:t>K V I Z</a:t>
            </a: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571868" y="1071546"/>
            <a:ext cx="2286016" cy="1071570"/>
          </a:xfrm>
          <a:prstGeom prst="roundRect">
            <a:avLst>
              <a:gd name="adj" fmla="val 46355"/>
            </a:avLst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800" b="1" dirty="0">
                <a:solidFill>
                  <a:srgbClr val="003399"/>
                </a:solidFill>
              </a:rPr>
              <a:t>S T A R T</a:t>
            </a:r>
          </a:p>
        </p:txBody>
      </p:sp>
      <p:pic>
        <p:nvPicPr>
          <p:cNvPr id="11" name="Picture 10" descr="slika za kviz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643314"/>
            <a:ext cx="9144000" cy="32146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5720" y="385762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>
                <a:solidFill>
                  <a:srgbClr val="002060"/>
                </a:solidFill>
              </a:rPr>
              <a:t>NA </a:t>
            </a:r>
            <a:r>
              <a:rPr lang="hr-BA" b="1" dirty="0">
                <a:solidFill>
                  <a:srgbClr val="002060"/>
                </a:solidFill>
              </a:rPr>
              <a:t>PITANJA ODGOVARATE KLIKOM NA JEDAN OD  PONUĐENIH ODGOVORA: a), b)  ILI c)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282" y="4643446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b="1" dirty="0">
                <a:solidFill>
                  <a:srgbClr val="002060"/>
                </a:solidFill>
              </a:rPr>
              <a:t>UKOLIKO ODGOVORITE TOČNO PRITISKOM  NA “IGRAJ” IDETE  NA  NOVO  PITANJE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282" y="5286388"/>
            <a:ext cx="871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b="1" dirty="0">
                <a:solidFill>
                  <a:srgbClr val="002060"/>
                </a:solidFill>
              </a:rPr>
              <a:t>UKOLIKO ODGOVORITE  POGREŠNO  KLIKOM  NA “IGRAJ” VRAĆATE SE NA POČETAK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0"/>
                            </p:stCondLst>
                            <p:childTnLst>
                              <p:par>
                                <p:cTn id="4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0"/>
                            </p:stCondLst>
                            <p:childTnLst>
                              <p:par>
                                <p:cTn id="45" presetID="2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72 0.07733  0.1 0.20267  0.077 0.31733  C -0.015 0.31067  -0.093 0.23067  -0.125 0.12133  C -0.047 0.05333  0.051 0.05733  0.125 0.12133  C 0.092 0.23733  0.011 0.31067  -0.077 0.31733  C -0.101 0.19733  -0.068 0.07467  0 0  Z" pathEditMode="relative" ptsTypes="">
                                      <p:cBhvr>
                                        <p:cTn id="46" dur="2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000"/>
                            </p:stCondLst>
                            <p:childTnLst>
                              <p:par>
                                <p:cTn id="48" presetID="2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72 0.07733  0.1 0.20267  0.077 0.31733  C -0.015 0.31067  -0.093 0.23067  -0.125 0.12133  C -0.047 0.05333  0.051 0.05733  0.125 0.12133  C 0.092 0.23733  0.011 0.31067  -0.077 0.31733  C -0.101 0.19733  -0.068 0.07467  0 0  Z" pathEditMode="relative" ptsTypes="">
                                      <p:cBhvr>
                                        <p:cTn id="4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0"/>
                            </p:stCondLst>
                            <p:childTnLst>
                              <p:par>
                                <p:cTn id="51" presetID="2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7 C 0.00694 -0.01343 0.01406 -0.02801 0.021 -0.04676 C 0.03993 -0.1 0.04496 -0.15208 0.03107 -0.15995 C 0.01701 -0.16944 -0.01007 -0.13194 -0.029 -0.0787 C -0.03907 -0.05069 -0.04497 -0.02407 -0.04705 -0.00393 C -0.05 0.01204 -0.05105 0.02801 -0.05105 0.04676 C -0.05105 0.10671 -0.03803 0.15602 -0.02292 0.15602 C -0.00799 0.15602 0.00503 0.10671 0.00503 0.04676 C 0.00503 0.01875 0.00208 -0.0081 -0.00296 -0.02662 C -0.00504 -0.04259 -0.01007 -0.05995 -0.01598 -0.07731 C -0.03594 -0.13194 -0.06303 -0.16944 -0.07709 -0.15995 C -0.09098 -0.15069 -0.08594 -0.1 -0.06598 -0.04537 C -0.05799 -0.01991 -0.04705 0.00139 -0.03594 0.01597 C -0.02796 0.0294 -0.01893 0.04144 -0.00695 0.05324 C 0.02899 0.0919 0.06493 0.10926 0.075 0.09329 C 0.08402 0.07732 0.06406 0.03333 0.02795 -0.00393 C 0.01302 -0.01991 -0.00296 -0.03194 -0.01598 -0.04005 C -0.02796 -0.04792 -0.04306 -0.05463 -0.05903 -0.05856 C -0.10296 -0.07199 -0.14098 -0.06806 -0.14393 -0.04676 C -0.14792 -0.02662 -0.11494 -3.7037E-7 -0.07101 0.01343 C -0.05105 0.01875 -0.03195 0.0213 -0.01702 0.01991 C -0.004 0.01991 0.01006 0.01736 0.025 0.01343 C 0.06892 -3.7037E-7 0.10208 -0.02801 0.09791 -0.04792 C 0.09496 -0.06806 0.05694 -0.07315 0.01302 -0.05995 C -0.00799 -0.05324 -0.02709 -0.04398 -0.03994 -0.03333 C -0.05105 -0.02523 -0.06198 -0.01597 -0.07396 -0.00393 C -0.10903 0.03472 -0.13004 0.07732 -0.11997 0.09329 C -0.11094 0.10926 -0.07396 0.0919 -0.03907 0.05463 C -0.02205 0.03611 -0.00799 0.01736 4.72222E-6 -3.7037E-7 Z " pathEditMode="relative" rAng="0" ptsTypes="fffffffffffffffffffffffffffff">
                                      <p:cBhvr>
                                        <p:cTn id="5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-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7000"/>
                            </p:stCondLst>
                            <p:childTnLst>
                              <p:par>
                                <p:cTn id="54" presetID="55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 animBg="1"/>
      <p:bldP spid="10" grpId="1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SINTETIČKI POLIMER JE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CELULOZA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POLIETEN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SINTETIČKI POLIMER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CELULOZA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POLIETEN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929454" y="5857892"/>
            <a:ext cx="150019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SINTETIČKI POLIMER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CELULOZA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POLIETEN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929454" y="5857892"/>
            <a:ext cx="150019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SINTETIČKI POLIMER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CELULOZA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POLIETEN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857892"/>
            <a:ext cx="164307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PRVO SINTETIČKO SREDSTVO ZA PRANJE PROIZVEDENO JE</a:t>
            </a:r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1959. GODINE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1939. GODINE</a:t>
            </a:r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1949. GODINE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PRVO SINTETIČKO SREDSTVO ZA PRANJE PROIZVEDENO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1959.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1939.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1949.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786454"/>
            <a:ext cx="157163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PRVO SINTETIČKO SREDSTVO ZA PRANJE PROIZVEDENO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1959.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1939.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1949.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786454"/>
            <a:ext cx="1785950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PRVO SINTETIČKO SREDSTVO ZA PRANJE PROIZVEDENO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1959.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1939.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1949.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POLIMER JE 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TEFLON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POLIPROPEN  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POLIMER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TEFLON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POLIPROPEN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429388" y="5857892"/>
            <a:ext cx="2071702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 JE PRIRODNO VLAKNO BILJNOG PODRIJETLA?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SVILA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VUNA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285720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POLIMER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TEFLON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POLIPROPEN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929330"/>
            <a:ext cx="1785950" cy="500066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POLIMER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TEFLON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POLIPROPEN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PROTEIN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857892"/>
            <a:ext cx="192882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KELVAR JE POLIMER OD KOJEGA SE IZRAĐUJU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NEPROBOJNI PRSLUCI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LIJEVANI I FOLIJEPREDMETI 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UMJETNA VLAKNA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KELVAR JE POLIMER OD KOJEGA SE IZRAĐUJU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NEPROBOJNI PRSLUCI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LIJEVANI PREDMETI I FOLIJE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UMJETNA VLAKNA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072198" y="5929330"/>
            <a:ext cx="2357454" cy="50006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KELVAR JE POLIMER OD KOJEGA SE IZRAĐUJU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NEPROBOJNI PRSLUCI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071942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LIJEVANI PREDMETI I FOLIJE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UMJETNA VLAKNA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786454"/>
            <a:ext cx="192882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KELVAR JE POLIMER OD KOJEGA SE IZRAĐUJU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NEPROBOJNI PRSLUCI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LIJEVANI PREDMETI I FOLIJE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UMJETNA VLAKNA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6572264" y="5786454"/>
            <a:ext cx="1857388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JE GODINE KEMIČAR J.W.HYATT OTKRIO CELULOID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1888. GODINE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1878. GODINE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1868. GODINE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JE GODINE KEMIČAR J.W.HYATT OTKRIO CELULOID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1888.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1878.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1868.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JE GODINE KEMIČAR J.W.HYATT OTKRIO CELULOID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1888.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1878.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1868.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857892"/>
            <a:ext cx="164307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JE GODINE KEMIČAR J.W.HYATT OTKRIO CELULOID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1888. GODINE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1878. GODINE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1868. GODINE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786454"/>
            <a:ext cx="1857388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 JE PRIRODNO VLAKNO BILJNOG PODRIJETLA?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SVILA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VUNA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5720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CELULOZA</a:t>
            </a:r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6715140" y="6000768"/>
            <a:ext cx="1785950" cy="500066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DJELOTVORNOST SAPUNA NAJVEĆA JE U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 KIŠNICI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U MORSKOJ VODI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VODOVODNOJ VODI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DJELOTVORNOST SAPUNA NAJVEĆA JE 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 KIŠNICI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U MORSKOJ VODI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VODOVODNOJ VODI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786454"/>
            <a:ext cx="1857388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DJELOTVORNOST SAPUNA NAJVEĆA JE 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 KIŠNICI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U MORSKOJ VODI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VODOVODNOJ VODI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357950" y="5857892"/>
            <a:ext cx="151424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DJELOTVORNOST SAPUNA NAJVEĆA JE 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 KIŠNICI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U MORSKOJ VODI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VODOVODNOJ VODI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REAKTANT U KEMIJSKOJ REAKCIJI POLIMERIZACIJI JE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DUROMER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MONOMER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REAKTANT U KEMIJSKOJ REAKCIJI POLIMERIZACIJI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DUROMER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MONOMER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786454"/>
            <a:ext cx="1714512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REAKTANT U KEMIJSKOJ REAKCIJI POLIMERIZACIJI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DUROMER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MONOMER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857892"/>
            <a:ext cx="1785950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REAKTANT U KEMIJSKOJ REAKCIJI POLIMERIZACIJI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DUROMER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MONOMER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786454"/>
            <a:ext cx="192882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SMATRA SE DA SU TVRDE NATRIJEVE SAPUNE PRVI PROIZVELI</a:t>
            </a:r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GRCI U 2. STOLJEĆU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PERZIJANCI U 10. STOLJEĆU</a:t>
            </a:r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ARAPI U 8. STOLJEĆU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SMATRA SE DA SU TVRDE NATRIJEVE SAPUNE PRVI PROIZVELI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GRCI U 2. STOLJEĆU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PERZIJANCI U 10. STOLJEĆU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ARAPI U 8. STOLJEĆU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929454" y="5857892"/>
            <a:ext cx="150019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 JE PRIRODNO VLAKNO BILJNOG PODRIJETLA?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SVILA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VUNA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5720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CELULOZA</a:t>
            </a:r>
          </a:p>
        </p:txBody>
      </p:sp>
      <p:sp>
        <p:nvSpPr>
          <p:cNvPr id="7" name="Right Arrow 6">
            <a:hlinkClick r:id="rId3" action="ppaction://hlinksldjump"/>
          </p:cNvPr>
          <p:cNvSpPr/>
          <p:nvPr/>
        </p:nvSpPr>
        <p:spPr>
          <a:xfrm>
            <a:off x="6643702" y="5857892"/>
            <a:ext cx="1500198" cy="1000108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SMATRA SE DA SU TVRDE NATRIJEVE SAPUNE PRVI PROIZVELI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GRCI U 2. STOLJEĆU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071942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PERZIJANCI U 10. STOLJEĆU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ARAPI U 8. STOLJEĆU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857892"/>
            <a:ext cx="1785950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40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SMATRA SE DA SU TVRDE NATRIJEVE SAPUNE PRVI PROIZVELI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GRCI U 2. STOLJEĆU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PERZIJANCI U 10. STOLJEĆU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ARAPI U 8. STOLJEĆU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786454"/>
            <a:ext cx="1857388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PREMA VRSTI MONOMERA RAZLIKUJEMO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HOMOPOLIMERE I KOPOLIMERE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DUROMERE I PLASTOMERE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 CELULOZOMERE I ŠKROBOMERE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PREMA VRSTI MONOMERA RAZLIKUJEMO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HOMOPOLIMERE I KOPOLIMERE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DUROMERE I PLASTOMERE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 CELULOZOMERE I ŠKROBOMERE 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929330"/>
            <a:ext cx="1857388" cy="500066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PREMA VRSTI MONOMERA RAZLIKUJEMO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HOMOPOLIMERE I KOPOLIMERE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DUROMERE I PLASTOMERE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 CELULOZOMERE I ŠKROBOMERE 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6000768"/>
            <a:ext cx="200026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PREMA VRSTI MONOMERA RAZLIKUJEMO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HOMOPOLIMERE I KOPOLIMERE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DUROMERE I PLASTOMERE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 CELULOZOMERE I ŠKROBOMERE 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857892"/>
            <a:ext cx="192882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FF5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311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PRODUKT POLIMERIZACIJE JE 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MONOMER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PRODUKT POLIMERIZACIJE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MONOMER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PRODUKT POLIMERIZACIJE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MONOMER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857892"/>
            <a:ext cx="185738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PRODUKT POLIMERIZACIJE JE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MONOMER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DUROMER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POLIMER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786454"/>
            <a:ext cx="1928826" cy="714380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KOJE  JE PRIRODNO VLAKNO BILJNOG PODRIJETLA?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SVILA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VUNA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5720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357950" y="5786454"/>
            <a:ext cx="2071702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NASTAJU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KISELOM HIDROLIZOM ŠKROBA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RAZGRADNJOM CELULOZE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LUŽNATOM HIDROLIZOM MASTI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NASTAJU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KISELOM HIDROLIZOM ŠKROBA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RAZGRADNJOM CELULOZE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LUŽNATOM HIDROLIZOM MASTI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786454"/>
            <a:ext cx="192882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NASTAJU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KISELOM HIDROLIZOM ŠKROBA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RAZGRADNJOM CELULOZE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LUŽNATOM HIDROLIZOM MASTI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857892"/>
            <a:ext cx="1857388" cy="571504"/>
          </a:xfrm>
          <a:prstGeom prst="roundRect">
            <a:avLst>
              <a:gd name="adj" fmla="val 43757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NASTAJU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KISELOM HIDROLIZOM ŠKROBA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RAZGRADNJOM CELULOZE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LUŽNATOM HIDROLIZOM MASTI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5929330"/>
            <a:ext cx="1857388" cy="500066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TEFLON SE DOBIVA POLIMERIZACIJOM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TETRAFLUORETENA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POLIKLORETANA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POLIETENA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072198" y="5929330"/>
            <a:ext cx="2357454" cy="50006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TEFLON SE DOBIVA POLIMERIZACIJOM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TETRAFLUORETENA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POLIKLORETANA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POLIETENA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TEFLON SE DOBIVA POLIMERIZACIJOM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TETRAFLUORETENA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POLIKLORETANA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POLIETENA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786454"/>
            <a:ext cx="1500198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TEFLON SE DOBIVA POLIMERIZACIJOM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TETRAFLUORETENA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POLIKLORETANA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POLIETENA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929330"/>
            <a:ext cx="1785950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DETERGENTI SE DOBIVAJU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REAKCIJOM GLICEROLA S VIŠIM MASNIM KISELINAMA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IZ NAFTE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VISOKIM PEĆIMA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DETERGENTI SE DOBIVAJU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REAKCIJOM GLICEROLA S VIŠIM MASNIM KISELINAMA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IZ NAFTE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VISOKIM PEĆIMA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786454"/>
            <a:ext cx="1714512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SU ZA KEMIČARE PRESTALI BITI PROBLEM ZAHVALJUJUĆI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FRANCUSKOM KEMIČARU ANTONIU LAVOISIERU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POLJSKOJ KEMIČARKI MARIE CURIE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714620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FRANCUSKOM KEMIČARU MICHELU CHEVREULU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DETERGENTI SE DOBIVAJU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REAKCIJOM GLICEROLA S VIŠIM MASNIM KISELINAMA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IZ NAFTE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VISOKIM PEĆIMA</a:t>
            </a: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7143768" y="6000768"/>
            <a:ext cx="157163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BF144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1C06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1C0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DETERGENTI SE DOBIVAJU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REAKCIJOM GLICEROLA S VIŠIM MASNIM KISELINAMA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IZ NAFTE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 VISOKIM PEĆIMA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786454"/>
            <a:ext cx="1714512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 PRIRODNA VLAKNA NE UBRAJAMO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REJON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SVILU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 PRIRODNA VLAKNA NE UBRAJAMO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REJON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SVILU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857892"/>
            <a:ext cx="157163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 PRIRODNA VLAKNA NE UBRAJAMO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REJON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SVILU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929454" y="5857892"/>
            <a:ext cx="150019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 PRIRODNA VLAKNA NE UBRAJAMO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REJON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SVILU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CELULOZU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786454"/>
            <a:ext cx="164307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VODENA OTOPINA SAPUNA JE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SLANA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KISELA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VODENA OTOPINA SAPUNA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SLANA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KISELA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VODENA OTOPINA SAPUNA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SLANA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KISELA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786454"/>
            <a:ext cx="1643074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VODENA OTOPINA SAPUNA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SLANA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KISELA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LUŽNATA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786454"/>
            <a:ext cx="1643074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SU ZA KEMIČARE PRESTALI BITI PROBLEM ZAHVALJUJUĆI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FRANCUSKOM KEMIČARU ANTONIU LAVOISIERU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POLJSKOJ KEMIČARKI MARIE CURIE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FRANCUSKOM KEMIČARU MICHELU CHEVREULU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857892"/>
            <a:ext cx="1785950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MIOGLOBIN IMA OBLIK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UZVOJNICE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KLUPKA ILI KUGLE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NABORANE PLOHE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MIOGLOBIN IMA OBLIK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UZVOJNICE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KLUPKA ILI KUGLE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NABORANE PLOHE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643702" y="5786454"/>
            <a:ext cx="1785950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MIOGLOBIN IMA OBLIK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UZVOJNICE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KLUPKA ILI KUGLE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NABORANE PLOHE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15140" y="5857892"/>
            <a:ext cx="1714512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MONOMERNA JEDINICA U ŠKROBU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SAHAROZA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AMILOZA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GLUKOZA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857892"/>
            <a:ext cx="164307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MIOGLOBIN IMA OBLIK</a:t>
            </a:r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UZVOJNICE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KLUPKA ILI KUGLE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NABORANE PLOHE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6858016" y="5857892"/>
            <a:ext cx="157163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KOPOLIMERI SU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AMINOKISELINE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PROTEINI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GLIKOGENI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KOPOLIMERI SU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AMINOKISELINE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PROTEINI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GLIKOGENI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715016"/>
            <a:ext cx="1571636" cy="714380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KOPOLIMERI SU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AMINOKISELINE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PROTEINI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GLIKOGENI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929330"/>
            <a:ext cx="157163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PRIRODNI KOPOLIMERI SU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AMINOKISELINE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PROTEINI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GLIKOGENI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786454"/>
            <a:ext cx="157163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MONOMERNA JEDINICA U ŠKROBU JE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SAHAROZA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AMILOZA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GLUKOZA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SU ZA KEMIČARE PRESTALI BITI PROBLEM ZAHVALJUJUĆI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FRANCUSKOM KEMIČARU ANTONIU LAVOISIERU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POLJSKOJ KEMIČARKI MARIE CURIE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FRANCUSKOM KEMIČARU MICHELU CHEVREULU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00826" y="5857892"/>
            <a:ext cx="1928826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MONOMERNA JEDINICA U ŠKROBU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SAHAROZA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AMILOZA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GLUKOZA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786578" y="5857892"/>
            <a:ext cx="1643074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MONOMERNA JEDINICA U ŠKROBU JE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SAHAROZA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AMILOZA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GLUKOZA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857892"/>
            <a:ext cx="1571636" cy="571504"/>
          </a:xfrm>
          <a:prstGeom prst="roundRect">
            <a:avLst>
              <a:gd name="adj" fmla="val 47143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KERATIN IMA OBLIK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KUGLE ILI KLUPKA</a:t>
            </a: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NABORANE PLOHE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UZVOJNICE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KERATIN IMA OBLIK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KUGLE ILI KLUPKA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NABORANE PLOHE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UZVOJNICE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858016" y="5715016"/>
            <a:ext cx="1571636" cy="714380"/>
          </a:xfrm>
          <a:prstGeom prst="roundRect">
            <a:avLst>
              <a:gd name="adj" fmla="val 47143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KERATIN IMA OBLIK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KUGLE ILI KLUPKA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NABORANE PLOHE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UZVOJNICE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6929454" y="5786454"/>
            <a:ext cx="150019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KERATIN IMA OBLIK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KUGLE ILI KLUPKA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NABORANE PLOHE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UZVOJNICE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7000892" y="5857892"/>
            <a:ext cx="1428760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0F2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8F6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71472" y="0"/>
            <a:ext cx="7715304" cy="5143512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KRAJ KVIZA</a:t>
            </a:r>
          </a:p>
          <a:p>
            <a:pPr algn="ctr"/>
            <a:endParaRPr lang="hr-BA" sz="9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0  C 0.072 0.07733  0.1 0.20267  0.077 0.31733  C -0.015 0.31067  -0.093 0.23067  -0.125 0.12133  C -0.047 0.05333  0.051 0.05733  0.125 0.12133  C 0.092 0.23733  0.011 0.31067  -0.077 0.31733  C -0.101 0.19733  -0.068 0.07467  0 0  Z" pathEditMode="relative" ptsTypes="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14348" y="285728"/>
            <a:ext cx="7858180" cy="1500198"/>
          </a:xfrm>
          <a:prstGeom prst="roundRect">
            <a:avLst>
              <a:gd name="adj" fmla="val 4456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r-BA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SAPUNI SU ZA KEMIČARE PRESTALI BITI PROBLEM ZAHVALJUJUĆI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5720" y="5357826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c)  FRANCUSKOM KEMIČARU ANTONIU LAVOISIERU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43406" y="4143380"/>
            <a:ext cx="4500594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b)  POLJSKOJ KEMIČARKI MARIE CURIE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158" y="2643182"/>
            <a:ext cx="4572032" cy="114300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2000" b="1" dirty="0">
                <a:solidFill>
                  <a:srgbClr val="FFFF00"/>
                </a:solidFill>
              </a:rPr>
              <a:t>a) FRANCUSKOM KEMIČARU MICHELU CHEVREULU</a:t>
            </a: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572264" y="6000768"/>
            <a:ext cx="1857388" cy="571504"/>
          </a:xfrm>
          <a:prstGeom prst="roundRect">
            <a:avLst>
              <a:gd name="adj" fmla="val 50000"/>
            </a:avLst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 IGRAJ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C4A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pex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95B3D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1093</TotalTime>
  <Words>1562</Words>
  <Application>Microsoft Office PowerPoint</Application>
  <PresentationFormat>Prikaz na zaslonu (4:3)</PresentationFormat>
  <Paragraphs>411</Paragraphs>
  <Slides>86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86</vt:i4>
      </vt:variant>
    </vt:vector>
  </HeadingPairs>
  <TitlesOfParts>
    <vt:vector size="87" baseType="lpstr">
      <vt:lpstr>Apex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policdavorka@outlook.com</cp:lastModifiedBy>
  <cp:revision>300</cp:revision>
  <dcterms:created xsi:type="dcterms:W3CDTF">2020-03-29T13:41:27Z</dcterms:created>
  <dcterms:modified xsi:type="dcterms:W3CDTF">2020-04-07T07:13:21Z</dcterms:modified>
</cp:coreProperties>
</file>