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1" r:id="rId6"/>
    <p:sldId id="264" r:id="rId7"/>
    <p:sldId id="265" r:id="rId8"/>
    <p:sldId id="260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5965A9-AEC4-4B5A-8B52-4C7EEF3E9A45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C394527-A545-414B-9F84-A65EC05895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00636"/>
            <a:ext cx="8696356" cy="2789662"/>
          </a:xfrm>
        </p:spPr>
        <p:txBody>
          <a:bodyPr>
            <a:normAutofit/>
          </a:bodyPr>
          <a:lstStyle/>
          <a:p>
            <a:r>
              <a:rPr lang="sr-Cyrl-RS" dirty="0" smtClean="0"/>
              <a:t>ЗЕМЉИНО МАГНЕТНО ПОЉЕ;МАГНЕТНО ПОЉЕ (ОСТАЛИХ ПЛАНЕТА) СУНЧЕВОГ СИСТЕМА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6" name="Picture 4" descr="Резултат слика за solar system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ЈЕДНАЧИНЕ ЗЕМЉИНОГ ПОЉА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D-</a:t>
            </a:r>
            <a:r>
              <a:rPr lang="sr-Cyrl-RS" i="1" dirty="0" smtClean="0"/>
              <a:t>угао деклинације</a:t>
            </a:r>
          </a:p>
          <a:p>
            <a:endParaRPr lang="sr-Cyrl-RS" i="1" dirty="0" smtClean="0"/>
          </a:p>
          <a:p>
            <a:endParaRPr lang="sr-Cyrl-RS" i="1" dirty="0" smtClean="0"/>
          </a:p>
          <a:p>
            <a:r>
              <a:rPr lang="en-US" i="1" dirty="0" smtClean="0"/>
              <a:t>I</a:t>
            </a:r>
            <a:r>
              <a:rPr lang="sr-Cyrl-RS" i="1" dirty="0" smtClean="0"/>
              <a:t>-угао инклинације</a:t>
            </a:r>
          </a:p>
          <a:p>
            <a:endParaRPr lang="sr-Cyrl-RS" i="1" dirty="0" smtClean="0"/>
          </a:p>
          <a:p>
            <a:endParaRPr lang="sr-Cyrl-RS" i="1" dirty="0" smtClean="0"/>
          </a:p>
          <a:p>
            <a:r>
              <a:rPr lang="en-US" i="1" dirty="0" smtClean="0"/>
              <a:t>T</a:t>
            </a:r>
            <a:r>
              <a:rPr lang="sr-Cyrl-RS" i="1" dirty="0" smtClean="0"/>
              <a:t>-вектор укупног интензитета</a:t>
            </a:r>
            <a:endParaRPr lang="en-US" i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214554"/>
            <a:ext cx="253792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flipV="1">
            <a:off x="3071802" y="2285992"/>
            <a:ext cx="114300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71802" y="2928934"/>
            <a:ext cx="114300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86248" y="292893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Сјеверни интензитет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14810" y="207167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Источни интензитет</a:t>
            </a:r>
            <a:endParaRPr lang="en-US" i="1" dirty="0"/>
          </a:p>
        </p:txBody>
      </p:sp>
      <p:sp>
        <p:nvSpPr>
          <p:cNvPr id="22532" name="AutoShape 4" descr="{\displaystyle I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929066"/>
            <a:ext cx="260904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/>
          <p:cNvCxnSpPr/>
          <p:nvPr/>
        </p:nvCxnSpPr>
        <p:spPr>
          <a:xfrm flipV="1">
            <a:off x="3143240" y="4000504"/>
            <a:ext cx="114300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071802" y="4572008"/>
            <a:ext cx="128588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57686" y="450057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Магнетски меридијан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286248" y="3786190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Вертикална компонента</a:t>
            </a:r>
            <a:endParaRPr lang="en-US" i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14348" y="514351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5857892"/>
            <a:ext cx="2417572" cy="59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5857892"/>
            <a:ext cx="2168484" cy="53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3286116" y="607220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Н је дато као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ЈЕДНАЧИНЕ ЗЕМЉИНОГ ПОЉА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46672"/>
          </a:xfrm>
        </p:spPr>
        <p:txBody>
          <a:bodyPr>
            <a:normAutofit/>
          </a:bodyPr>
          <a:lstStyle/>
          <a:p>
            <a:r>
              <a:rPr lang="sr-Cyrl-RS" dirty="0" smtClean="0"/>
              <a:t>Близу Земљине површи, магнетско поље представља негативни градијент скаларног потенцијала, који задовољава Лапласову једначину</a:t>
            </a:r>
          </a:p>
          <a:p>
            <a:endParaRPr lang="sr-Cyrl-RS" dirty="0" smtClean="0"/>
          </a:p>
          <a:p>
            <a:r>
              <a:rPr lang="sr-Cyrl-RS" dirty="0" smtClean="0"/>
              <a:t>Рјешење ове једначине у сферним координатама-сферни хармоник</a:t>
            </a:r>
          </a:p>
          <a:p>
            <a:r>
              <a:rPr lang="sr-Cyrl-RS" dirty="0" smtClean="0"/>
              <a:t>Параметри-Гаусови коефицијенти(могу бити унутрашњи и спољашњи)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214686"/>
            <a:ext cx="4071966" cy="10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Варијације магнетног поља Земље</a:t>
            </a:r>
            <a:br>
              <a:rPr lang="sr-Cyrl-R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анализе промјена Земљиног магнетног поља у дужем временском периоду показују да егзистира један постојан диоа који се суперпонују различите промјене геомагнетног поља са периодом од око 11 година</a:t>
            </a:r>
          </a:p>
          <a:p>
            <a:r>
              <a:rPr lang="ru-RU" dirty="0" smtClean="0"/>
              <a:t>Постојани дио тог поља је главно магнетно поље Земље, док је други дио изазван промјенљивим пољима различитих амплитуда, фаза и периода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Варијације магнетног поља Земље</a:t>
            </a:r>
            <a:br>
              <a:rPr lang="sr-Cyrl-R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732490"/>
          </a:xfrm>
        </p:spPr>
        <p:txBody>
          <a:bodyPr>
            <a:normAutofit/>
          </a:bodyPr>
          <a:lstStyle/>
          <a:p>
            <a:r>
              <a:rPr lang="sr-Cyrl-RS" sz="2400" dirty="0" smtClean="0"/>
              <a:t>Укупно поље за посматрани временски период најприближније се приказује релацијом:</a:t>
            </a:r>
          </a:p>
          <a:p>
            <a:endParaRPr lang="sr-Cyrl-RS" sz="2400" dirty="0" smtClean="0"/>
          </a:p>
          <a:p>
            <a:pPr>
              <a:buNone/>
            </a:pPr>
            <a:endParaRPr lang="sr-Cyrl-RS" sz="2400" dirty="0" smtClean="0"/>
          </a:p>
          <a:p>
            <a:endParaRPr lang="sr-Cyrl-RS" sz="2400" dirty="0" smtClean="0"/>
          </a:p>
          <a:p>
            <a:endParaRPr lang="sr-Cyrl-RS" sz="2400" dirty="0" smtClean="0"/>
          </a:p>
          <a:p>
            <a:endParaRPr lang="sr-Cyrl-RS" sz="2400" dirty="0" smtClean="0"/>
          </a:p>
          <a:p>
            <a:endParaRPr lang="sr-Cyrl-RS" sz="2400" dirty="0" smtClean="0"/>
          </a:p>
          <a:p>
            <a:r>
              <a:rPr lang="ru-RU" sz="2400" dirty="0" smtClean="0"/>
              <a:t>Главно магнетско поље Земље је збир два поља хомогено намагнетисане Земље и поља изазваног нехомогеностима у дубљим деловима Земље</a:t>
            </a:r>
            <a:endParaRPr lang="sr-Cyrl-RS" sz="2400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071810"/>
            <a:ext cx="313474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3321835" y="303609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5984" y="250030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Главно магнетно поље Земље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3214678" y="3571876"/>
            <a:ext cx="1071570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57356" y="4488428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амплитуда i-тог хармоника променљивог поља</a:t>
            </a:r>
            <a:endParaRPr lang="en-US" i="1" dirty="0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4857752" y="3929066"/>
            <a:ext cx="64294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86314" y="4286256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 </a:t>
            </a:r>
            <a:r>
              <a:rPr lang="sr-Cyrl-RS" i="1" dirty="0" smtClean="0"/>
              <a:t>периода </a:t>
            </a:r>
            <a:r>
              <a:rPr lang="en-US" i="1" dirty="0" err="1" smtClean="0"/>
              <a:t>i</a:t>
            </a:r>
            <a:r>
              <a:rPr lang="en-US" i="1" dirty="0" smtClean="0"/>
              <a:t>-</a:t>
            </a:r>
            <a:r>
              <a:rPr lang="sr-Cyrl-RS" i="1" dirty="0" smtClean="0"/>
              <a:t>тог хармоника</a:t>
            </a:r>
            <a:endParaRPr lang="en-US" i="1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536413" y="2964653"/>
            <a:ext cx="42862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00694" y="255960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фаза </a:t>
            </a:r>
            <a:r>
              <a:rPr lang="en-US" i="1" dirty="0" err="1" smtClean="0"/>
              <a:t>i</a:t>
            </a:r>
            <a:r>
              <a:rPr lang="en-US" i="1" dirty="0" smtClean="0"/>
              <a:t>-</a:t>
            </a:r>
            <a:r>
              <a:rPr lang="sr-Cyrl-RS" i="1" dirty="0" smtClean="0"/>
              <a:t>тог хармоника</a:t>
            </a:r>
            <a:endParaRPr lang="en-US" i="1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2571736" y="3571876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28794" y="385762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вријеме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Реверзија магнетног поља земље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Дешава се у размацима од неколико хиљада до неколико милиона година</a:t>
            </a:r>
          </a:p>
          <a:p>
            <a:r>
              <a:rPr lang="sr-Cyrl-RS" dirty="0" smtClean="0"/>
              <a:t>Посљедња реверзија- Брунс-Мацујама прије 780 000 година</a:t>
            </a:r>
            <a:endParaRPr lang="en-US" dirty="0"/>
          </a:p>
        </p:txBody>
      </p:sp>
      <p:pic>
        <p:nvPicPr>
          <p:cNvPr id="25602" name="Picture 2" descr="https://upload.wikimedia.org/wikipedia/commons/thumb/e/e5/NASA_54559main_comparison1_strip.gif/350px-NASA_54559main_comparison1_stri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6" y="3622283"/>
            <a:ext cx="5929322" cy="3235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поља земље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 lnSpcReduction="10000"/>
          </a:bodyPr>
          <a:lstStyle/>
          <a:p>
            <a:r>
              <a:rPr lang="sr-Cyrl-RS" dirty="0" smtClean="0"/>
              <a:t>Магнетно поље Земље производи звукове изазване </a:t>
            </a:r>
            <a:r>
              <a:rPr lang="ru-RU" dirty="0" smtClean="0"/>
              <a:t>плазма-млазницама који ударају о границе заштитног магнетног балона који окружује Земљу</a:t>
            </a:r>
          </a:p>
          <a:p>
            <a:r>
              <a:rPr lang="ru-RU" dirty="0" smtClean="0"/>
              <a:t>Магнетосфера је окружена граничним простором познатим као магнетопауза, наша прва баријера високоенергетским честицама које долазе са Сунца </a:t>
            </a:r>
          </a:p>
          <a:p>
            <a:r>
              <a:rPr lang="ru-RU" dirty="0" smtClean="0"/>
              <a:t> У магнетопаузи се већина соларних честица одмиче око Земље, али под одређеним условима неки се провуку кроз њу.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поља земље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18110"/>
          </a:xfrm>
        </p:spPr>
        <p:txBody>
          <a:bodyPr>
            <a:normAutofit/>
          </a:bodyPr>
          <a:lstStyle/>
          <a:p>
            <a:r>
              <a:rPr lang="ru-RU" dirty="0" smtClean="0"/>
              <a:t>Користећи податке из </a:t>
            </a:r>
            <a:r>
              <a:rPr lang="en-US" dirty="0" smtClean="0"/>
              <a:t> NASA</a:t>
            </a:r>
            <a:r>
              <a:rPr lang="ru-RU" dirty="0" smtClean="0"/>
              <a:t>-ине временске историје догађаја и током Субсторма или мисије</a:t>
            </a:r>
            <a:r>
              <a:rPr lang="en-US" dirty="0" err="1" smtClean="0"/>
              <a:t>THEMIS</a:t>
            </a:r>
            <a:r>
              <a:rPr lang="ru-RU" dirty="0" smtClean="0"/>
              <a:t>, научници су открили да када магнетопаузу удари млаз плазме са Сунца вибрира попут бубња, а таласи одјекују напријед-назад на површини, баш као и на глави бубња. Ново откриће долази неколико деценија након што је такво понашање први пут теоретизовано.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поља земље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5784" y="1125558"/>
            <a:ext cx="4143404" cy="5303838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Научници планирају да погледају архивске податке </a:t>
            </a:r>
            <a:r>
              <a:rPr lang="en-US" sz="2400" dirty="0" err="1" smtClean="0"/>
              <a:t>THEMIS</a:t>
            </a:r>
            <a:r>
              <a:rPr lang="ru-RU" sz="2400" dirty="0" smtClean="0"/>
              <a:t>-а за више ових догађаја широм Земље и утврде колико често магнетопауза може брујати попут бубња. Ово истраживање такође може помоћи да се увиди како потражити ову појаву на другим планетима са магнетосферама, попут Јупитера и Сатурна, и какав ефекат могу имати на те системе.</a:t>
            </a:r>
            <a:endParaRPr lang="en-US" sz="2400" dirty="0"/>
          </a:p>
        </p:txBody>
      </p:sp>
      <p:pic>
        <p:nvPicPr>
          <p:cNvPr id="1026" name="Picture 2" descr="illustration of near-Earth space with plasma wave regions depic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403" y="1785926"/>
            <a:ext cx="5381597" cy="3922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4"/>
            <a:ext cx="8686800" cy="838200"/>
          </a:xfrm>
        </p:spPr>
        <p:txBody>
          <a:bodyPr/>
          <a:lstStyle/>
          <a:p>
            <a:r>
              <a:rPr lang="sr-Cyrl-RS" dirty="0" smtClean="0"/>
              <a:t>МАГНЕТНО ПОЉЕ МЕРКУРА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1245"/>
            <a:ext cx="9144000" cy="605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МЕРКУРА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приближно магнетни дипол</a:t>
            </a:r>
          </a:p>
          <a:p>
            <a:r>
              <a:rPr lang="sr-Cyrl-RS" dirty="0" smtClean="0"/>
              <a:t>1974-откривено подацима са </a:t>
            </a:r>
            <a:r>
              <a:rPr lang="en-US" dirty="0" smtClean="0"/>
              <a:t>Mariner 10</a:t>
            </a:r>
            <a:endParaRPr lang="sr-Cyrl-RS" dirty="0" smtClean="0"/>
          </a:p>
          <a:p>
            <a:r>
              <a:rPr lang="sr-Cyrl-RS" dirty="0" smtClean="0"/>
              <a:t>јачина-1.1%  Земљиног магнетног поља</a:t>
            </a:r>
          </a:p>
          <a:p>
            <a:r>
              <a:rPr lang="sr-Cyrl-RS" dirty="0" smtClean="0"/>
              <a:t>поријекло се објашњава геодинамо теоријом</a:t>
            </a:r>
          </a:p>
          <a:p>
            <a:r>
              <a:rPr lang="sr-Cyrl-RS" dirty="0" smtClean="0"/>
              <a:t>Неки научници сматрају да </a:t>
            </a:r>
            <a:r>
              <a:rPr lang="ru-RU" dirty="0" smtClean="0"/>
              <a:t>је спољно језгро Меркура и даље течно, или бар дјелимично течно са гвожђем и евентуално другим металима.</a:t>
            </a:r>
            <a:endParaRPr lang="sr-Cyrl-R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Геодинамо теорија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303838"/>
          </a:xfrm>
        </p:spPr>
        <p:txBody>
          <a:bodyPr>
            <a:normAutofit fontScale="92500" lnSpcReduction="10000"/>
          </a:bodyPr>
          <a:lstStyle/>
          <a:p>
            <a:r>
              <a:rPr lang="sr-Cyrl-RS" dirty="0" smtClean="0"/>
              <a:t>Теорија која објашњава како небеска тијела попут Земље или других звијезда стварају магнетно поље</a:t>
            </a:r>
          </a:p>
          <a:p>
            <a:r>
              <a:rPr lang="ru-RU" dirty="0" smtClean="0"/>
              <a:t>Ајнштајн је вјеровао да може постојати асиметрија између наелектрисања електрона и протона тако да би цјелокупна Земља произвела своје поље</a:t>
            </a:r>
          </a:p>
          <a:p>
            <a:r>
              <a:rPr lang="ru-RU" dirty="0" smtClean="0"/>
              <a:t>Волтер Елсасер који се сматра </a:t>
            </a:r>
            <a:r>
              <a:rPr lang="ru-RU" i="1" dirty="0" smtClean="0"/>
              <a:t>оцем</a:t>
            </a:r>
            <a:r>
              <a:rPr lang="ru-RU" dirty="0" smtClean="0"/>
              <a:t> ове теорије  предложио је да то магнетно поље буде посљедица електричних струја индукованих у флуидном спољном језгру Земље. </a:t>
            </a:r>
          </a:p>
          <a:p>
            <a:r>
              <a:rPr lang="ru-RU" dirty="0" smtClean="0"/>
              <a:t> Открио је историју магнетног поља Земље кроз пионирско проучавање магнетне оријентације минерала у стијенама.</a:t>
            </a:r>
          </a:p>
          <a:p>
            <a:endParaRPr lang="en-US" dirty="0"/>
          </a:p>
        </p:txBody>
      </p:sp>
      <p:pic>
        <p:nvPicPr>
          <p:cNvPr id="4" name="Picture 2" descr="Dynamo theory - Wiki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0"/>
            <a:ext cx="1714480" cy="1652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МЕРКУРА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22"/>
            <a:ext cx="8991600" cy="4525963"/>
          </a:xfrm>
        </p:spPr>
        <p:txBody>
          <a:bodyPr/>
          <a:lstStyle/>
          <a:p>
            <a:r>
              <a:rPr lang="sr-Cyrl-RS" dirty="0" smtClean="0"/>
              <a:t>поље изобличено Сунчевим вјетром које </a:t>
            </a:r>
            <a:r>
              <a:rPr lang="sr-Cyrl-RS" i="1" dirty="0" smtClean="0"/>
              <a:t>притиска</a:t>
            </a:r>
            <a:r>
              <a:rPr lang="sr-Cyrl-RS" dirty="0" smtClean="0"/>
              <a:t> магнетно поље на дневној страни тако да формира дугачак реп на ноћној страни</a:t>
            </a:r>
          </a:p>
          <a:p>
            <a:r>
              <a:rPr lang="ru-RU" dirty="0" smtClean="0"/>
              <a:t> Интеракција између Сунчевог вјетра и планетарног поља ствара границе прамца и магнтопаузе</a:t>
            </a:r>
            <a:endParaRPr lang="en-US" dirty="0"/>
          </a:p>
        </p:txBody>
      </p:sp>
      <p:pic>
        <p:nvPicPr>
          <p:cNvPr id="31749" name="Picture 5" descr="Mercury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884411"/>
            <a:ext cx="5286380" cy="2973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ВЕНЕРЕ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4267200" cy="4525963"/>
          </a:xfrm>
        </p:spPr>
        <p:txBody>
          <a:bodyPr>
            <a:normAutofit/>
          </a:bodyPr>
          <a:lstStyle/>
          <a:p>
            <a:r>
              <a:rPr lang="sr-Cyrl-RS" dirty="0" smtClean="0"/>
              <a:t>Венера нема магнетно поље</a:t>
            </a:r>
          </a:p>
          <a:p>
            <a:r>
              <a:rPr lang="sr-Cyrl-RS" dirty="0" smtClean="0"/>
              <a:t>њена јоносфера одваја </a:t>
            </a:r>
            <a:r>
              <a:rPr lang="ru-RU" dirty="0" smtClean="0"/>
              <a:t>атмосферу од свемира и соларног вјетра</a:t>
            </a:r>
          </a:p>
        </p:txBody>
      </p:sp>
      <p:pic>
        <p:nvPicPr>
          <p:cNvPr id="33794" name="Picture 2" descr="Venus GIF by The Telegraph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43050"/>
            <a:ext cx="4572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марса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 разлику од Земље, Марс нема унутрашњи динамо који би створио велико глобално магнетно поље.</a:t>
            </a:r>
          </a:p>
          <a:p>
            <a:r>
              <a:rPr lang="ru-RU" dirty="0" smtClean="0"/>
              <a:t>То не значи да Марс нема магнетосферу; једноставно значи да је мање обимна од оне на Земљи.</a:t>
            </a:r>
          </a:p>
          <a:p>
            <a:endParaRPr lang="en-US" dirty="0"/>
          </a:p>
        </p:txBody>
      </p:sp>
      <p:pic>
        <p:nvPicPr>
          <p:cNvPr id="34818" name="Picture 2" descr="Mars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4067175"/>
            <a:ext cx="2876550" cy="2790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марса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sr-Cyrl-RS" dirty="0" smtClean="0"/>
              <a:t>постоје докази о некадашњем постојању динама</a:t>
            </a:r>
          </a:p>
          <a:p>
            <a:r>
              <a:rPr lang="ru-RU" dirty="0" smtClean="0"/>
              <a:t>то углавном подржавају запажања америчке сателитске мисије која је од 1997. до 2006. године мјерила магнетно поље Марса малим магнетометром са надморске висине од 100-400 км изнад површине планете. </a:t>
            </a:r>
          </a:p>
          <a:p>
            <a:r>
              <a:rPr lang="ru-RU" dirty="0" smtClean="0"/>
              <a:t>ова мерења су показала постојање моћних магнетних поља на површини планете, далеко моћнија од оних која се налазе на Земљи.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марса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стварају се мини-магнетосфере- мала подручја </a:t>
            </a:r>
            <a:r>
              <a:rPr lang="ru-RU" dirty="0" smtClean="0"/>
              <a:t>гдје линије магнетног поља локално штите површину планете од електрично набијених честица</a:t>
            </a:r>
            <a:r>
              <a:rPr lang="sr-Cyrl-RS" dirty="0" smtClean="0"/>
              <a:t> </a:t>
            </a:r>
          </a:p>
          <a:p>
            <a:r>
              <a:rPr lang="ru-RU" dirty="0" smtClean="0"/>
              <a:t>мини-магнетосфере настају када се линија магнетног поља споји на две различите тачке на Марсовској површини, стварајући на тај начин својеврсни мјехур.</a:t>
            </a:r>
            <a:endParaRPr lang="en-US" dirty="0"/>
          </a:p>
        </p:txBody>
      </p:sp>
      <p:pic>
        <p:nvPicPr>
          <p:cNvPr id="36866" name="Picture 2" descr="An artist's impression of the effect of a solar storm on Mars, as charged particles strip away it atmospher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5143500"/>
            <a:ext cx="3048000" cy="17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марса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У фебруару ове гадине </a:t>
            </a:r>
            <a:r>
              <a:rPr lang="en-US" dirty="0" smtClean="0"/>
              <a:t>NASA</a:t>
            </a:r>
            <a:r>
              <a:rPr lang="sr-Cyrl-RS" dirty="0" smtClean="0"/>
              <a:t>-ин </a:t>
            </a:r>
            <a:r>
              <a:rPr lang="en-US" dirty="0" err="1" smtClean="0"/>
              <a:t>InSight</a:t>
            </a:r>
            <a:r>
              <a:rPr lang="sr-Cyrl-RS" dirty="0" smtClean="0"/>
              <a:t>-ер (који је нешто више од годину дана на Марсу) регистровао је убрзано колебање магнетног поља</a:t>
            </a:r>
          </a:p>
          <a:p>
            <a:r>
              <a:rPr lang="en-US" dirty="0" err="1" smtClean="0"/>
              <a:t>InSight</a:t>
            </a:r>
            <a:r>
              <a:rPr lang="sr-Cyrl-RS" dirty="0" smtClean="0"/>
              <a:t> је прва мисија која посједује магнетне сензоре који омогућавају широк спектар нових мјерења</a:t>
            </a:r>
            <a:endParaRPr lang="en-US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7" y="4666306"/>
            <a:ext cx="3714776" cy="219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марса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Прије милијарде година, Марс је имао глобално магнетно поље, али је нестало из још непознатих разлога, прије око 4 милијарде година, остављајући атмосферу незаштићену од зрачења и узрокујући да током времена </a:t>
            </a:r>
            <a:r>
              <a:rPr lang="ru-RU" i="1" dirty="0" smtClean="0"/>
              <a:t>крвари</a:t>
            </a:r>
            <a:r>
              <a:rPr lang="ru-RU" dirty="0" smtClean="0"/>
              <a:t> у свемир.</a:t>
            </a:r>
          </a:p>
          <a:p>
            <a:r>
              <a:rPr lang="ru-RU" dirty="0" smtClean="0"/>
              <a:t>Сунце такође утиче на колебања Марсовог магнетног поља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марса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InSight</a:t>
            </a:r>
            <a:r>
              <a:rPr lang="sr-Cyrl-RS" dirty="0" smtClean="0"/>
              <a:t>-ер је открио да је магнетно поље веће 20х него што предвиђено на основу претходнихорбиталних мјерења</a:t>
            </a:r>
          </a:p>
          <a:p>
            <a:r>
              <a:rPr lang="sr-Cyrl-RS" dirty="0" smtClean="0"/>
              <a:t>Метју Филингам, члан </a:t>
            </a:r>
            <a:r>
              <a:rPr lang="en-US" dirty="0" err="1" smtClean="0"/>
              <a:t>InSight</a:t>
            </a:r>
            <a:r>
              <a:rPr lang="sr-Cyrl-RS" dirty="0" smtClean="0"/>
              <a:t>-еровог научног тима открива да магнетно пулсирање које се дешава у близини </a:t>
            </a:r>
            <a:r>
              <a:rPr lang="en-US" dirty="0" err="1" smtClean="0"/>
              <a:t>InSight</a:t>
            </a:r>
            <a:r>
              <a:rPr lang="sr-Cyrl-RS" dirty="0" smtClean="0"/>
              <a:t>-ера није необично</a:t>
            </a:r>
          </a:p>
          <a:p>
            <a:r>
              <a:rPr lang="sr-Cyrl-RS" dirty="0" smtClean="0"/>
              <a:t>Оно се дешава и на Земљи усљед утицаја из атмосфере, али оно што је чудно јесте то што се то дешава искључиво у </a:t>
            </a:r>
            <a:r>
              <a:rPr lang="sr-Cyrl-RS" i="1" dirty="0" smtClean="0"/>
              <a:t>поноћ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291028"/>
            <a:ext cx="6000792" cy="156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ЈУПИТЕРА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40" name="Picture 4" descr="Space Jupiter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643050"/>
            <a:ext cx="9305483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ЈУПИТЕРА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у облику крофне-тороидног облика</a:t>
            </a:r>
          </a:p>
          <a:p>
            <a:r>
              <a:rPr lang="sr-Cyrl-RS" dirty="0" smtClean="0"/>
              <a:t>садржи огромне верзије Земљиних Ван Аленових појасева</a:t>
            </a:r>
          </a:p>
          <a:p>
            <a:r>
              <a:rPr lang="sr-Cyrl-RS" dirty="0" smtClean="0"/>
              <a:t>поље се ротира отприлике 9 сати ротационог периода планете</a:t>
            </a:r>
          </a:p>
          <a:p>
            <a:r>
              <a:rPr lang="sr-Cyrl-RS" dirty="0" smtClean="0"/>
              <a:t>магнетно поље је огромно</a:t>
            </a:r>
          </a:p>
          <a:p>
            <a:r>
              <a:rPr lang="sr-Cyrl-RS" dirty="0" smtClean="0"/>
              <a:t>20х јаче него Земљино</a:t>
            </a:r>
          </a:p>
          <a:p>
            <a:r>
              <a:rPr lang="sr-Cyrl-RS" dirty="0" smtClean="0"/>
              <a:t>највеће и најјаче поље у Сунчевом систему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земље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поље магнетског дипола</a:t>
            </a:r>
          </a:p>
          <a:p>
            <a:r>
              <a:rPr lang="sr-Cyrl-RS" dirty="0" smtClean="0"/>
              <a:t>магнетосфера-простор у коме се осјећа дејство поља</a:t>
            </a:r>
          </a:p>
          <a:p>
            <a:r>
              <a:rPr lang="sr-Cyrl-RS" dirty="0" smtClean="0"/>
              <a:t>магнитуда поља на површини износи 25-65</a:t>
            </a:r>
            <a:r>
              <a:rPr lang="en-US" dirty="0" smtClean="0"/>
              <a:t>µT</a:t>
            </a:r>
            <a:r>
              <a:rPr lang="sr-Cyrl-RS" dirty="0" smtClean="0"/>
              <a:t> </a:t>
            </a:r>
          </a:p>
          <a:p>
            <a:r>
              <a:rPr lang="en-US" dirty="0" smtClean="0"/>
              <a:t>11.3°</a:t>
            </a:r>
            <a:r>
              <a:rPr lang="sr-Cyrl-RS" dirty="0" smtClean="0"/>
              <a:t>-угао који замишљена линија која спаја магнетне полове заклапа са осом ротације Земље</a:t>
            </a:r>
            <a:endParaRPr lang="en-US" dirty="0"/>
          </a:p>
        </p:txBody>
      </p:sp>
      <p:pic>
        <p:nvPicPr>
          <p:cNvPr id="1026" name="Picture 2" descr="The magnetic field of Earth can be modelled by that of a point d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3132" y="4572008"/>
            <a:ext cx="2090868" cy="2286016"/>
          </a:xfrm>
          <a:prstGeom prst="rect">
            <a:avLst/>
          </a:prstGeom>
          <a:noFill/>
        </p:spPr>
      </p:pic>
      <p:pic>
        <p:nvPicPr>
          <p:cNvPr id="1028" name="Picture 4" descr="Magnetic Field | Magnetic field, Earth's magnetic field, Take th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4857760"/>
            <a:ext cx="3560799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ЈУПИТЕРА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/>
          <a:lstStyle/>
          <a:p>
            <a:r>
              <a:rPr lang="sr-Cyrl-RS" dirty="0" smtClean="0"/>
              <a:t>1973-летјелица </a:t>
            </a:r>
            <a:r>
              <a:rPr lang="en-US" dirty="0" smtClean="0"/>
              <a:t>Pioneer 10</a:t>
            </a:r>
            <a:r>
              <a:rPr lang="sr-Cyrl-RS" dirty="0" smtClean="0"/>
              <a:t> открила</a:t>
            </a:r>
          </a:p>
          <a:p>
            <a:r>
              <a:rPr lang="sr-Cyrl-RS" dirty="0" smtClean="0"/>
              <a:t>потиче из различитих извора:</a:t>
            </a:r>
            <a:r>
              <a:rPr lang="ru-RU" dirty="0" smtClean="0"/>
              <a:t> циркулације течности у језгру планете (унутрашње поље), електричне струје у плазми која окружује Јупитер и струје које теку на граници магнетосфере планете. </a:t>
            </a:r>
            <a:endParaRPr lang="en-US" dirty="0"/>
          </a:p>
        </p:txBody>
      </p:sp>
      <p:pic>
        <p:nvPicPr>
          <p:cNvPr id="43010" name="Picture 2" descr="Jupiter's Magnetic Field Visualization | NASA Solar System Explo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12" y="4429132"/>
            <a:ext cx="4317988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ЈУПИТЕРА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5214942" cy="5303838"/>
          </a:xfrm>
        </p:spPr>
        <p:txBody>
          <a:bodyPr>
            <a:normAutofit fontScale="92500" lnSpcReduction="20000"/>
          </a:bodyPr>
          <a:lstStyle/>
          <a:p>
            <a:r>
              <a:rPr lang="sr-Cyrl-RS" dirty="0" smtClean="0"/>
              <a:t>Скот Болтон, главни истражитељ </a:t>
            </a:r>
            <a:r>
              <a:rPr lang="en-US" dirty="0" smtClean="0"/>
              <a:t>Juno</a:t>
            </a:r>
            <a:r>
              <a:rPr lang="sr-Cyrl-RS" dirty="0" smtClean="0"/>
              <a:t>-а је рекао:</a:t>
            </a:r>
            <a:r>
              <a:rPr lang="sr-Cyrl-RS" i="1" dirty="0" smtClean="0"/>
              <a:t>Секуларна варијацја је деценијама на листи жеља</a:t>
            </a:r>
            <a:r>
              <a:rPr lang="sr-Cyrl-RS" dirty="0" smtClean="0"/>
              <a:t> </a:t>
            </a:r>
            <a:r>
              <a:rPr lang="sr-Cyrl-RS" i="1" dirty="0" smtClean="0"/>
              <a:t>планетарних научника.</a:t>
            </a:r>
          </a:p>
          <a:p>
            <a:r>
              <a:rPr lang="sr-Cyrl-RS" dirty="0" smtClean="0"/>
              <a:t>Ово откриће ће помоћи научницима </a:t>
            </a:r>
            <a:r>
              <a:rPr lang="ru-RU" dirty="0" smtClean="0"/>
              <a:t>да разумију Јупитерову унутрашњу структуру - укључујући атмосферску динамику - као и </a:t>
            </a:r>
            <a:r>
              <a:rPr lang="ru-RU" dirty="0" smtClean="0"/>
              <a:t>пром</a:t>
            </a:r>
            <a:r>
              <a:rPr lang="en-US" dirty="0" smtClean="0"/>
              <a:t>j</a:t>
            </a:r>
            <a:r>
              <a:rPr lang="ru-RU" dirty="0" smtClean="0"/>
              <a:t>ене </a:t>
            </a:r>
            <a:r>
              <a:rPr lang="ru-RU" dirty="0" smtClean="0"/>
              <a:t>магнетног поља Земље.</a:t>
            </a:r>
            <a:endParaRPr lang="en-US" dirty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0" y="1857364"/>
            <a:ext cx="390525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ЈУПИТЕРА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4525963"/>
          </a:xfrm>
        </p:spPr>
        <p:txBody>
          <a:bodyPr/>
          <a:lstStyle/>
          <a:p>
            <a:r>
              <a:rPr lang="en-US" dirty="0" smtClean="0"/>
              <a:t>NASA</a:t>
            </a:r>
            <a:r>
              <a:rPr lang="sr-Cyrl-RS" dirty="0" smtClean="0"/>
              <a:t>-ина мисија</a:t>
            </a:r>
            <a:r>
              <a:rPr lang="en-US" dirty="0" smtClean="0"/>
              <a:t> Juno</a:t>
            </a:r>
            <a:r>
              <a:rPr lang="sr-Cyrl-RS" dirty="0" smtClean="0"/>
              <a:t> н</a:t>
            </a:r>
            <a:r>
              <a:rPr lang="ru-RU" dirty="0" smtClean="0"/>
              <a:t>аправила прво дефинитивно откриће изван нашег </a:t>
            </a:r>
            <a:r>
              <a:rPr lang="ru-RU" dirty="0" smtClean="0"/>
              <a:t>св</a:t>
            </a:r>
            <a:r>
              <a:rPr lang="sr-Cyrl-RS" dirty="0" smtClean="0"/>
              <a:t>иј</a:t>
            </a:r>
            <a:r>
              <a:rPr lang="ru-RU" dirty="0" smtClean="0"/>
              <a:t>ета </a:t>
            </a:r>
            <a:r>
              <a:rPr lang="ru-RU" dirty="0" smtClean="0"/>
              <a:t>унутрашњег магнетног поља које се временом мијења, феномен који се зове секуларна варијација</a:t>
            </a:r>
          </a:p>
          <a:p>
            <a:r>
              <a:rPr lang="ru-RU" dirty="0" smtClean="0"/>
              <a:t>секуларна варијација је највјероватније подстакнута дубоким атмосферским вјетром Јупитера</a:t>
            </a:r>
            <a:endParaRPr lang="en-US" dirty="0"/>
          </a:p>
        </p:txBody>
      </p:sp>
      <p:pic>
        <p:nvPicPr>
          <p:cNvPr id="45058" name="Picture 2" descr="Juno's current loc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529614" y="4619649"/>
            <a:ext cx="3614386" cy="2238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САТУРНА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4525963"/>
          </a:xfrm>
        </p:spPr>
        <p:txBody>
          <a:bodyPr/>
          <a:lstStyle/>
          <a:p>
            <a:r>
              <a:rPr lang="sr-Cyrl-RS" dirty="0" smtClean="0"/>
              <a:t>први пут виђена на слици с </a:t>
            </a:r>
            <a:r>
              <a:rPr lang="en-US" dirty="0" smtClean="0"/>
              <a:t>Cassini</a:t>
            </a:r>
            <a:r>
              <a:rPr lang="sr-Cyrl-RS" dirty="0" smtClean="0"/>
              <a:t> летјелице 21. јуна 2004. године</a:t>
            </a:r>
          </a:p>
          <a:p>
            <a:r>
              <a:rPr lang="sr-Cyrl-RS" dirty="0" smtClean="0"/>
              <a:t>2. по величини магнетосфера у Сунчевом систему</a:t>
            </a:r>
          </a:p>
          <a:p>
            <a:r>
              <a:rPr lang="ru-RU" dirty="0" smtClean="0"/>
              <a:t>материјал који је Енкелад </a:t>
            </a:r>
            <a:r>
              <a:rPr lang="ru-RU" i="1" dirty="0" smtClean="0"/>
              <a:t>одбацио</a:t>
            </a:r>
            <a:r>
              <a:rPr lang="ru-RU" dirty="0" smtClean="0"/>
              <a:t> у свемир храни Сатурнов огромни Е прстен и главни је извор материјала (плазме) који подиже Сатурнову магнетосферу.</a:t>
            </a:r>
            <a:endParaRPr lang="en-US" dirty="0"/>
          </a:p>
        </p:txBody>
      </p:sp>
      <p:pic>
        <p:nvPicPr>
          <p:cNvPr id="46082" name="Picture 2" descr="Saturn – Wikipedi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768457"/>
            <a:ext cx="3714744" cy="2089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САТУРНА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Енкелад избацује </a:t>
            </a:r>
            <a:r>
              <a:rPr lang="en-US" dirty="0" smtClean="0"/>
              <a:t>1000 kg/s</a:t>
            </a:r>
            <a:r>
              <a:rPr lang="sr-Cyrl-RS" dirty="0" smtClean="0"/>
              <a:t> водене паре на јужном полу и приморан је да </a:t>
            </a:r>
            <a:r>
              <a:rPr lang="ru-RU" dirty="0" smtClean="0"/>
              <a:t>се ротира са Сатурновим магнетним пољем.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подијељена је у 4 регије</a:t>
            </a:r>
            <a:endParaRPr lang="en-US" dirty="0"/>
          </a:p>
        </p:txBody>
      </p:sp>
      <p:pic>
        <p:nvPicPr>
          <p:cNvPr id="47106" name="Picture 2" descr="Enceladus GIF - Find on GIF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16" y="2595566"/>
            <a:ext cx="2619384" cy="26193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00826" y="514351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Енкелад</a:t>
            </a:r>
            <a:endParaRPr lang="en-US" i="1" dirty="0"/>
          </a:p>
        </p:txBody>
      </p:sp>
      <p:pic>
        <p:nvPicPr>
          <p:cNvPr id="47108" name="Picture 4" descr="https://upload.wikimedia.org/wikipedia/commons/thumb/5/54/Plasma_magnet_saturn.jpg/300px-Plasma_magnet_satur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071810"/>
            <a:ext cx="4429156" cy="209646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5143512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Структура Сатурнове магнетосфере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6" y="428604"/>
            <a:ext cx="8229600" cy="1143000"/>
          </a:xfrm>
        </p:spPr>
        <p:txBody>
          <a:bodyPr/>
          <a:lstStyle/>
          <a:p>
            <a:r>
              <a:rPr lang="sr-Cyrl-RS" dirty="0" smtClean="0"/>
              <a:t>МАГНЕТНО ПОЉЕ САТУРНА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46375"/>
            <a:ext cx="8686800" cy="4525963"/>
          </a:xfrm>
        </p:spPr>
        <p:txBody>
          <a:bodyPr/>
          <a:lstStyle/>
          <a:p>
            <a:r>
              <a:rPr lang="sr-Cyrl-RS" dirty="0" smtClean="0"/>
              <a:t>Мишел Даферти-професор свемирске физике на Империјал Колеџу открила је необичну аномалију у вези Сатурновог магнетног поља.</a:t>
            </a:r>
          </a:p>
          <a:p>
            <a:r>
              <a:rPr lang="ru-RU" i="1" dirty="0" smtClean="0"/>
              <a:t>Ми мислимо да оса ротације планете и магнетна ос планете у овој фази, колико знамо, леже једна на </a:t>
            </a:r>
            <a:r>
              <a:rPr lang="ru-RU" i="1" dirty="0" smtClean="0"/>
              <a:t>другој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smtClean="0"/>
              <a:t>Сматра да ако виде оно што мисле да виде, магнетно поље умире.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0"/>
            <a:ext cx="2143108" cy="26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САТУРНА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/>
          <a:lstStyle/>
          <a:p>
            <a:r>
              <a:rPr lang="sr-Cyrl-RS" dirty="0" smtClean="0"/>
              <a:t>Џафет Јејтс, срадник у истраживању је рекао да магнетна поља </a:t>
            </a:r>
            <a:r>
              <a:rPr lang="sr-Cyrl-RS" i="1" dirty="0" smtClean="0"/>
              <a:t>генерално </a:t>
            </a:r>
            <a:r>
              <a:rPr lang="sr-Cyrl-RS" dirty="0" smtClean="0"/>
              <a:t>умиру.</a:t>
            </a:r>
          </a:p>
          <a:p>
            <a:r>
              <a:rPr lang="ru-RU" i="1" dirty="0" smtClean="0"/>
              <a:t>То се догодило Марсу, некада је имало магнетно поље </a:t>
            </a:r>
            <a:r>
              <a:rPr lang="ru-RU" i="1" dirty="0" smtClean="0"/>
              <a:t>прије </a:t>
            </a:r>
            <a:r>
              <a:rPr lang="ru-RU" i="1" dirty="0" smtClean="0"/>
              <a:t>више милиона година, а онда се догодило нешто што је пореметило конвекцију дубоко на Марсу, што је на крају и завршило динамо процес, што је довело до губитка већине његове </a:t>
            </a:r>
            <a:r>
              <a:rPr lang="ru-RU" i="1" dirty="0" smtClean="0"/>
              <a:t>атмосфере.</a:t>
            </a:r>
            <a:endParaRPr lang="ru-RU" i="1" dirty="0" smtClean="0"/>
          </a:p>
          <a:p>
            <a:r>
              <a:rPr lang="ru-RU" i="1" dirty="0" smtClean="0"/>
              <a:t>претпставља да због поравнања оса долази и до колебања магнетног поља.</a:t>
            </a:r>
          </a:p>
          <a:p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УРАНА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303838"/>
          </a:xfrm>
        </p:spPr>
        <p:txBody>
          <a:bodyPr>
            <a:normAutofit fontScale="92500" lnSpcReduction="10000"/>
          </a:bodyPr>
          <a:lstStyle/>
          <a:p>
            <a:r>
              <a:rPr lang="sr-Cyrl-RS" dirty="0" smtClean="0"/>
              <a:t>има чудно магнетно поље</a:t>
            </a:r>
          </a:p>
          <a:p>
            <a:r>
              <a:rPr lang="sr-Cyrl-RS" dirty="0" smtClean="0"/>
              <a:t>магнетни полови уопште нису близу географских полова</a:t>
            </a:r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 smtClean="0"/>
          </a:p>
          <a:p>
            <a:r>
              <a:rPr lang="sr-Cyrl-RS" dirty="0" smtClean="0"/>
              <a:t>оса полова и оса ротације Урана заклапају угао од </a:t>
            </a:r>
            <a:r>
              <a:rPr lang="en-US" dirty="0" smtClean="0"/>
              <a:t>59°</a:t>
            </a:r>
            <a:endParaRPr lang="sr-Cyrl-RS" dirty="0" smtClean="0"/>
          </a:p>
          <a:p>
            <a:r>
              <a:rPr lang="sr-Cyrl-RS" dirty="0" smtClean="0"/>
              <a:t>магнетно поље Урана је такође помјерено, не иде кроз центар планете </a:t>
            </a:r>
          </a:p>
          <a:p>
            <a:endParaRPr lang="en-US" dirty="0"/>
          </a:p>
        </p:txBody>
      </p:sp>
      <p:pic>
        <p:nvPicPr>
          <p:cNvPr id="49154" name="Picture 2" descr="https://www.windows2universe.org/uranus/images/uranus_magnetic_dipole_orientation_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571744"/>
            <a:ext cx="3262314" cy="2446737"/>
          </a:xfrm>
          <a:prstGeom prst="rect">
            <a:avLst/>
          </a:prstGeom>
          <a:noFill/>
        </p:spPr>
      </p:pic>
      <p:pic>
        <p:nvPicPr>
          <p:cNvPr id="49156" name="Picture 4" descr="Uranus's Magnetic Field Switches Open and Closed on a Daily Basi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686" y="2781264"/>
            <a:ext cx="2219372" cy="2219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56" y="357166"/>
            <a:ext cx="8229600" cy="1143000"/>
          </a:xfrm>
        </p:spPr>
        <p:txBody>
          <a:bodyPr/>
          <a:lstStyle/>
          <a:p>
            <a:r>
              <a:rPr lang="sr-Cyrl-RS" dirty="0" smtClean="0"/>
              <a:t>МАГНЕТНО ПОЉЕ УРАНА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sr-Cyrl-RS" dirty="0" smtClean="0"/>
              <a:t>Магнтно поље има</a:t>
            </a:r>
            <a:r>
              <a:rPr lang="ru-RU" dirty="0" smtClean="0"/>
              <a:t> диполни дио, али има и </a:t>
            </a:r>
            <a:r>
              <a:rPr lang="ru-RU" dirty="0" smtClean="0"/>
              <a:t>дио </a:t>
            </a:r>
            <a:r>
              <a:rPr lang="ru-RU" dirty="0" smtClean="0"/>
              <a:t>са четири пола.</a:t>
            </a:r>
          </a:p>
          <a:p>
            <a:r>
              <a:rPr lang="ru-RU" dirty="0" smtClean="0"/>
              <a:t> Са свим тим половима и његовим магнетно поље на Урану много варира од мјеста до мјеста.</a:t>
            </a:r>
          </a:p>
          <a:p>
            <a:r>
              <a:rPr lang="ru-RU" dirty="0" smtClean="0"/>
              <a:t>На неким мјестима у јужној хемисфери Урана магнетно поље је само 1/3 јако као Земљино поље. Међутим, у неким дијеловима севера поље на Урану је готово четири пута јаче од Земљиног!</a:t>
            </a:r>
            <a:endParaRPr lang="en-US" dirty="0"/>
          </a:p>
        </p:txBody>
      </p:sp>
      <p:pic>
        <p:nvPicPr>
          <p:cNvPr id="51202" name="Picture 2" descr="Top 30 Ice Giant Uranus GIFs | Find the best GIF on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0"/>
            <a:ext cx="2667000" cy="1504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УРАНА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525963"/>
          </a:xfrm>
        </p:spPr>
        <p:txBody>
          <a:bodyPr/>
          <a:lstStyle/>
          <a:p>
            <a:r>
              <a:rPr lang="ru-RU" dirty="0" smtClean="0"/>
              <a:t>Научници сматрају да електричне струје у сланом океану унутар Урана могу створити његово магнетно поље. Тај океан није у сржи Урана. Већина планета ствара магнетно поље у својој сржи. Можда је зато поље око Урана тако чудно.</a:t>
            </a:r>
            <a:endParaRPr lang="en-US" dirty="0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5257" y="4314849"/>
            <a:ext cx="54387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5786" y="6488692"/>
            <a:ext cx="357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Поларна свјетлост на Урану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земље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r>
              <a:rPr lang="sr-Cyrl-RS" dirty="0" smtClean="0"/>
              <a:t>Штити Земљу од Сунчевог вјетра</a:t>
            </a:r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 smtClean="0"/>
          </a:p>
          <a:p>
            <a:r>
              <a:rPr lang="sr-Cyrl-RS" dirty="0" smtClean="0"/>
              <a:t>Близу Земље брзина Сунчевог вјетра износи</a:t>
            </a:r>
            <a:r>
              <a:rPr lang="ru-RU" dirty="0" smtClean="0"/>
              <a:t> 200 до 889 km у 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секунди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За Сунчев вјетар везани су многи феномени, а најзанимљивије од њих је Поларна свјетлост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362" name="Picture 2" descr="Solar Wind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42532"/>
            <a:ext cx="3429024" cy="2386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06" y="434555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Соларни вјетар</a:t>
            </a:r>
            <a:endParaRPr lang="en-US" dirty="0"/>
          </a:p>
        </p:txBody>
      </p:sp>
      <p:pic>
        <p:nvPicPr>
          <p:cNvPr id="15364" name="Picture 4" descr="Solar wind and Earth's magnetic field | Illustration of sola… | Flick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5829" y="2110327"/>
            <a:ext cx="4442671" cy="224736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57554" y="4345552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Соларни вјетар и магнетно поље Земље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НЕПТУНА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1989-откривено уз помоћ </a:t>
            </a:r>
            <a:r>
              <a:rPr lang="en-US" dirty="0" smtClean="0"/>
              <a:t>Voyager 2</a:t>
            </a:r>
            <a:endParaRPr lang="sr-Cyrl-RS" dirty="0" smtClean="0"/>
          </a:p>
          <a:p>
            <a:r>
              <a:rPr lang="ru-RU" dirty="0" smtClean="0"/>
              <a:t>мијења се хаотично током интеракције са соларним вјетром.</a:t>
            </a:r>
          </a:p>
          <a:p>
            <a:r>
              <a:rPr lang="ru-RU" dirty="0" smtClean="0"/>
              <a:t>Нагнуто је за 47 ° од осе ротације планете и помјерено је најмање 0,55 радијуса, око 8500 миља (13500 </a:t>
            </a:r>
            <a:r>
              <a:rPr lang="en-US" dirty="0" smtClean="0"/>
              <a:t>km</a:t>
            </a:r>
            <a:r>
              <a:rPr lang="ru-RU" dirty="0" smtClean="0"/>
              <a:t>) од физичког центра. </a:t>
            </a:r>
            <a:endParaRPr lang="en-US" dirty="0"/>
          </a:p>
        </p:txBody>
      </p:sp>
      <p:pic>
        <p:nvPicPr>
          <p:cNvPr id="53250" name="Picture 2" descr="Top 30 Planet Neptune GIFs | Find the best GIF on Gfyca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5000636"/>
            <a:ext cx="1956749" cy="1500174"/>
          </a:xfrm>
          <a:prstGeom prst="rect">
            <a:avLst/>
          </a:prstGeom>
          <a:noFill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857760"/>
            <a:ext cx="26289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НЕПТУНА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303838"/>
          </a:xfrm>
        </p:spPr>
        <p:txBody>
          <a:bodyPr>
            <a:normAutofit fontScale="92500"/>
          </a:bodyPr>
          <a:lstStyle/>
          <a:p>
            <a:r>
              <a:rPr lang="sr-Cyrl-RS" dirty="0" smtClean="0"/>
              <a:t>поларна свјетлост се, због компликованог магнетног поља, може видјети и на осталим дијеловима планете,а не само у близини полова</a:t>
            </a:r>
          </a:p>
          <a:p>
            <a:r>
              <a:rPr lang="ru-RU" dirty="0" smtClean="0"/>
              <a:t>магнетосфера Нептуна насељена је с мање протона и електрона по јединици запремине него код било које друге џиновске планете</a:t>
            </a:r>
          </a:p>
          <a:p>
            <a:r>
              <a:rPr lang="ru-RU" dirty="0" smtClean="0"/>
              <a:t>У близини магнетних полова наелектрисане честице у магнетосфери могу путовати линијама магнетног поља у атмосферу. Док се тамо сударају са гасовима, они изазивају флуоресценцију, што резултира класичном, иако слабом аурором.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НЕПТУНА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4525963"/>
          </a:xfrm>
        </p:spPr>
        <p:txBody>
          <a:bodyPr/>
          <a:lstStyle/>
          <a:p>
            <a:r>
              <a:rPr lang="ru-RU" dirty="0" smtClean="0"/>
              <a:t>прстенови и сви познати мјесечеви Нептуна уроњени су дубоко у магнетосферу, изузев Нереиде, која је напољу када је планета окренута према Сунцу.</a:t>
            </a:r>
          </a:p>
          <a:p>
            <a:r>
              <a:rPr lang="ru-RU" dirty="0" smtClean="0"/>
              <a:t>зрачни појасви ће имати сложену структуру због губитака повезаних са значајним промјенама у дневној промјенљивој конфигурацији магнетосфере.</a:t>
            </a:r>
            <a:endParaRPr lang="en-US" dirty="0"/>
          </a:p>
        </p:txBody>
      </p:sp>
      <p:pic>
        <p:nvPicPr>
          <p:cNvPr id="54274" name="Picture 2" descr="Nereida (mjesec) – Wikipedi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72050"/>
            <a:ext cx="1785950" cy="1785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648869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>
                <a:solidFill>
                  <a:schemeClr val="bg1"/>
                </a:solidFill>
              </a:rPr>
              <a:t>Нереида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596168"/>
            <a:ext cx="3714744" cy="22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ЗЕМЉЕ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инклинација на половима једнака је  90° или -90°</a:t>
            </a:r>
          </a:p>
          <a:p>
            <a:r>
              <a:rPr lang="sr-Cyrl-RS" dirty="0" smtClean="0"/>
              <a:t>Полови нису тачке, него одређена површина Земљине коре, површине од неколико </a:t>
            </a:r>
            <a:r>
              <a:rPr lang="en-US" dirty="0" smtClean="0"/>
              <a:t>km</a:t>
            </a:r>
            <a:r>
              <a:rPr lang="sr-Cyrl-RS" dirty="0" smtClean="0"/>
              <a:t> </a:t>
            </a:r>
          </a:p>
          <a:p>
            <a:r>
              <a:rPr lang="sr-Cyrl-RS" dirty="0" smtClean="0"/>
              <a:t>јужни магнетни пол-</a:t>
            </a:r>
            <a:r>
              <a:rPr lang="en-US" dirty="0" smtClean="0"/>
              <a:t> 73°</a:t>
            </a:r>
            <a:r>
              <a:rPr lang="sr-Cyrl-RS" dirty="0" smtClean="0"/>
              <a:t>с.г.ш. и</a:t>
            </a:r>
            <a:r>
              <a:rPr lang="en-US" dirty="0" smtClean="0"/>
              <a:t> 100°</a:t>
            </a:r>
            <a:r>
              <a:rPr lang="sr-Cyrl-RS" dirty="0" smtClean="0"/>
              <a:t> з.г.д</a:t>
            </a:r>
          </a:p>
          <a:p>
            <a:r>
              <a:rPr lang="sr-Cyrl-RS" dirty="0" smtClean="0"/>
              <a:t>сјеверни магнетни пол-</a:t>
            </a:r>
            <a:r>
              <a:rPr lang="en-US" dirty="0" smtClean="0"/>
              <a:t>70° </a:t>
            </a:r>
            <a:r>
              <a:rPr lang="sr-Cyrl-RS" dirty="0" smtClean="0"/>
              <a:t>ј.г.ш. И </a:t>
            </a:r>
            <a:r>
              <a:rPr lang="en-US" dirty="0" smtClean="0"/>
              <a:t>148°</a:t>
            </a:r>
            <a:r>
              <a:rPr lang="sr-Cyrl-RS" dirty="0" smtClean="0"/>
              <a:t>и.г.д.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01024" y="313110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4" name="Picture 6" descr="North Magnetic Pole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857736"/>
            <a:ext cx="2000264" cy="2000264"/>
          </a:xfrm>
          <a:prstGeom prst="rect">
            <a:avLst/>
          </a:prstGeom>
          <a:noFill/>
        </p:spPr>
      </p:pic>
      <p:pic>
        <p:nvPicPr>
          <p:cNvPr id="2056" name="Picture 8" descr="South Magnetic Pole - Wikipe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4831201"/>
            <a:ext cx="2143140" cy="2026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МАГНЕТНО ПОЉЕ ЗЕМЉЕ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22"/>
            <a:ext cx="5643570" cy="564357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географски полови су добили називе по томе што се налазе на хемисфери према којој се окреће крај игле компаса (коју привлачи супротни крај „Земљиног магнета“). </a:t>
            </a:r>
          </a:p>
          <a:p>
            <a:r>
              <a:rPr lang="ru-RU" sz="2800" dirty="0" smtClean="0"/>
              <a:t>На магнетним половима би компас, чија игла осцилује само у хоризонталној равни, показивао различите правце</a:t>
            </a:r>
            <a:endParaRPr lang="en-US" sz="2800" dirty="0"/>
          </a:p>
        </p:txBody>
      </p:sp>
      <p:pic>
        <p:nvPicPr>
          <p:cNvPr id="21506" name="Picture 2" descr="1 The Earth's magnetic field (the geomagnetic field). Notice that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0592" y="2786058"/>
            <a:ext cx="3893408" cy="4071942"/>
          </a:xfrm>
          <a:prstGeom prst="rect">
            <a:avLst/>
          </a:prstGeom>
          <a:noFill/>
        </p:spPr>
      </p:pic>
      <p:pic>
        <p:nvPicPr>
          <p:cNvPr id="21508" name="Picture 4" descr="What Are Magnetic Poles? How Can You Tell Which Pole is Which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053612"/>
            <a:ext cx="3428992" cy="1794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Помјерање Мгнетних полова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1831-први пут откривенја кретања полова</a:t>
            </a:r>
          </a:p>
          <a:p>
            <a:r>
              <a:rPr lang="sr-Cyrl-RS" dirty="0" smtClean="0"/>
              <a:t>Почетком новог вијека- сјеверни пол се креће до 50</a:t>
            </a:r>
            <a:r>
              <a:rPr lang="en-US" dirty="0" smtClean="0"/>
              <a:t>km</a:t>
            </a:r>
            <a:r>
              <a:rPr lang="sr-Cyrl-RS" dirty="0" smtClean="0"/>
              <a:t> годишње, а јужни пол 10-15</a:t>
            </a:r>
            <a:r>
              <a:rPr lang="en-US" dirty="0" smtClean="0"/>
              <a:t> km</a:t>
            </a:r>
            <a:endParaRPr lang="sr-Cyrl-RS" dirty="0" smtClean="0"/>
          </a:p>
          <a:p>
            <a:r>
              <a:rPr lang="sr-Cyrl-RS" dirty="0" smtClean="0"/>
              <a:t>‘Помјерање од 90-их је много брже него било кад за најмање 400 година’-Британски Геолошки Институт</a:t>
            </a:r>
            <a:endParaRPr lang="en-US" dirty="0"/>
          </a:p>
        </p:txBody>
      </p:sp>
      <p:pic>
        <p:nvPicPr>
          <p:cNvPr id="4" name="Picture 2" descr="North Magnetic Pole Magnetic Poles The Canadian Encyclo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18316"/>
            <a:ext cx="2928958" cy="1911146"/>
          </a:xfrm>
          <a:prstGeom prst="rect">
            <a:avLst/>
          </a:prstGeom>
          <a:noFill/>
        </p:spPr>
      </p:pic>
      <p:pic>
        <p:nvPicPr>
          <p:cNvPr id="5" name="Picture 4" descr="South Magnetic Pole Pole Shift North Races South Crawl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800585"/>
            <a:ext cx="2571768" cy="2057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Ноћни сјај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303838"/>
          </a:xfrm>
        </p:spPr>
        <p:txBody>
          <a:bodyPr>
            <a:normAutofit/>
          </a:bodyPr>
          <a:lstStyle/>
          <a:p>
            <a:r>
              <a:rPr lang="sr-Cyrl-RS" dirty="0" smtClean="0"/>
              <a:t>Око Земљиног екватора, могу се појавити свијетле боје познате под називом ноћни сјај које лебде на око 50 до 300 миља изнад површине Земље. </a:t>
            </a:r>
          </a:p>
          <a:p>
            <a:r>
              <a:rPr lang="sr-Cyrl-RS" dirty="0" smtClean="0"/>
              <a:t>Ово је резултат сложене интеракције између Земљиних линија магнетног поља и земаљског времена.</a:t>
            </a:r>
          </a:p>
          <a:p>
            <a:r>
              <a:rPr lang="sr-Cyrl-RS" dirty="0" smtClean="0"/>
              <a:t> НАЅА-ина мисија </a:t>
            </a:r>
            <a:r>
              <a:rPr lang="en-US" dirty="0" smtClean="0"/>
              <a:t>ICON</a:t>
            </a:r>
            <a:r>
              <a:rPr lang="sr-Cyrl-RS" dirty="0" smtClean="0"/>
              <a:t>, коју предводи тим са Калифорнијског универзитета у Берклију бави се проучавањем ове појаве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НОЋНИ СЈАЈ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illustration of Earth with magnetic field lines and airgl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0535" y="1357298"/>
            <a:ext cx="12839079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1084</TotalTime>
  <Words>1725</Words>
  <Application>Microsoft Office PowerPoint</Application>
  <PresentationFormat>On-screen Show (4:3)</PresentationFormat>
  <Paragraphs>184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Trek</vt:lpstr>
      <vt:lpstr>ЗЕМЉИНО МАГНЕТНО ПОЉЕ;МАГНЕТНО ПОЉЕ (ОСТАЛИХ ПЛАНЕТА) СУНЧЕВОГ СИСТЕМА </vt:lpstr>
      <vt:lpstr>Геодинамо теорија</vt:lpstr>
      <vt:lpstr>Магнетно поље земље</vt:lpstr>
      <vt:lpstr>Магнетно поље земље</vt:lpstr>
      <vt:lpstr>МАГНЕТНО ПОЉЕ ЗЕМЉЕ</vt:lpstr>
      <vt:lpstr>МАГНЕТНО ПОЉЕ ЗЕМЉЕ</vt:lpstr>
      <vt:lpstr>Помјерање Мгнетних полова</vt:lpstr>
      <vt:lpstr>Ноћни сјај</vt:lpstr>
      <vt:lpstr>НОЋНИ СЈАЈ</vt:lpstr>
      <vt:lpstr>ЈЕДНАЧИНЕ ЗЕМЉИНОГ ПОЉА</vt:lpstr>
      <vt:lpstr>ЈЕДНАЧИНЕ ЗЕМЉИНОГ ПОЉА</vt:lpstr>
      <vt:lpstr>Варијације магнетног поља Земље </vt:lpstr>
      <vt:lpstr>Варијације магнетног поља Земље </vt:lpstr>
      <vt:lpstr>Реверзија магнетног поља земље</vt:lpstr>
      <vt:lpstr>магнетно поља земље</vt:lpstr>
      <vt:lpstr>магнетно поља земље</vt:lpstr>
      <vt:lpstr>магнетно поља земље</vt:lpstr>
      <vt:lpstr>МАГНЕТНО ПОЉЕ МЕРКУРА</vt:lpstr>
      <vt:lpstr>МАГНЕТНО ПОЉЕ МЕРКУРА</vt:lpstr>
      <vt:lpstr>МАГНЕТНО ПОЉЕ МЕРКУРА</vt:lpstr>
      <vt:lpstr>МАГНЕТНО ПОЉЕ ВЕНЕРЕ</vt:lpstr>
      <vt:lpstr>Магнетно поље марса</vt:lpstr>
      <vt:lpstr>Магнетно поље марса</vt:lpstr>
      <vt:lpstr>Магнетно поље марса</vt:lpstr>
      <vt:lpstr>Магнетно поље марса</vt:lpstr>
      <vt:lpstr>Магнетно поље марса</vt:lpstr>
      <vt:lpstr>Магнетно поље марса</vt:lpstr>
      <vt:lpstr>МАГНЕТНО ПОЉЕ ЈУПИТЕРА</vt:lpstr>
      <vt:lpstr>МАГНЕТНО ПОЉЕ ЈУПИТЕРА</vt:lpstr>
      <vt:lpstr>МАГНЕТНО ПОЉЕ ЈУПИТЕРА</vt:lpstr>
      <vt:lpstr>МАГНЕТНО ПОЉЕ ЈУПИТЕРА</vt:lpstr>
      <vt:lpstr>МАГНЕТНО ПОЉЕ ЈУПИТЕРА</vt:lpstr>
      <vt:lpstr>МАГНЕТНО ПОЉЕ САТУРНА</vt:lpstr>
      <vt:lpstr>МАГНЕТНО ПОЉЕ САТУРНА</vt:lpstr>
      <vt:lpstr>МАГНЕТНО ПОЉЕ САТУРНА</vt:lpstr>
      <vt:lpstr>МАГНЕТНО ПОЉЕ САТУРНА</vt:lpstr>
      <vt:lpstr>МАГНЕТНО ПОЉЕ УРАНА</vt:lpstr>
      <vt:lpstr>МАГНЕТНО ПОЉЕ УРАНА</vt:lpstr>
      <vt:lpstr>МАГНЕТНО ПОЉЕ УРАНА</vt:lpstr>
      <vt:lpstr>МАГНЕТНО ПОЉЕ НЕПТУНА</vt:lpstr>
      <vt:lpstr>МАГНЕТНО ПОЉЕ НЕПТУНА</vt:lpstr>
      <vt:lpstr>МАГНЕТНО ПОЉЕ НЕПТУНА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Korisnik</cp:lastModifiedBy>
  <cp:revision>58</cp:revision>
  <dcterms:created xsi:type="dcterms:W3CDTF">2019-11-30T10:49:35Z</dcterms:created>
  <dcterms:modified xsi:type="dcterms:W3CDTF">2020-05-13T08:14:09Z</dcterms:modified>
</cp:coreProperties>
</file>