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77" r:id="rId2"/>
    <p:sldId id="280" r:id="rId3"/>
    <p:sldId id="259" r:id="rId4"/>
    <p:sldId id="260" r:id="rId5"/>
    <p:sldId id="265" r:id="rId6"/>
    <p:sldId id="268" r:id="rId7"/>
    <p:sldId id="267" r:id="rId8"/>
    <p:sldId id="269" r:id="rId9"/>
    <p:sldId id="270" r:id="rId10"/>
    <p:sldId id="271" r:id="rId11"/>
    <p:sldId id="273" r:id="rId12"/>
    <p:sldId id="274" r:id="rId13"/>
    <p:sldId id="276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8B797-26CC-40BD-9D22-FB8085CCDAF0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42268B-0A9F-48D2-893F-F31DFF5FF111}">
      <dgm:prSet phldrT="[Text]"/>
      <dgm:spPr/>
      <dgm:t>
        <a:bodyPr/>
        <a:lstStyle/>
        <a:p>
          <a:r>
            <a:rPr lang="bs-Latn-BA" dirty="0" smtClean="0"/>
            <a:t>Efekat staklenika i  globalno zagrijavanje</a:t>
          </a:r>
          <a:endParaRPr lang="en-US" dirty="0"/>
        </a:p>
      </dgm:t>
    </dgm:pt>
    <dgm:pt modelId="{91A0A914-EF06-4B5E-8AC1-F6833FBB70C1}" type="parTrans" cxnId="{36715569-A044-4807-A59C-E20D4F4521BF}">
      <dgm:prSet/>
      <dgm:spPr/>
      <dgm:t>
        <a:bodyPr/>
        <a:lstStyle/>
        <a:p>
          <a:endParaRPr lang="en-US"/>
        </a:p>
      </dgm:t>
    </dgm:pt>
    <dgm:pt modelId="{876C23E6-9AA6-40B6-89C5-26A569184914}" type="sibTrans" cxnId="{36715569-A044-4807-A59C-E20D4F4521BF}">
      <dgm:prSet/>
      <dgm:spPr/>
      <dgm:t>
        <a:bodyPr/>
        <a:lstStyle/>
        <a:p>
          <a:endParaRPr lang="en-US"/>
        </a:p>
      </dgm:t>
    </dgm:pt>
    <dgm:pt modelId="{273B2B81-AA94-4DB8-8122-16DFCAFECE95}">
      <dgm:prSet phldrT="[Text]"/>
      <dgm:spPr/>
      <dgm:t>
        <a:bodyPr/>
        <a:lstStyle/>
        <a:p>
          <a:r>
            <a:rPr lang="bs-Latn-BA" dirty="0" smtClean="0"/>
            <a:t>Uništavanje ozonskog omotača</a:t>
          </a:r>
          <a:endParaRPr lang="en-US" dirty="0"/>
        </a:p>
      </dgm:t>
    </dgm:pt>
    <dgm:pt modelId="{FC79601B-8937-4F64-9410-F39FFE87E74C}" type="parTrans" cxnId="{AB2A3433-BE7D-4FEC-B5A1-323FF0403972}">
      <dgm:prSet/>
      <dgm:spPr/>
      <dgm:t>
        <a:bodyPr/>
        <a:lstStyle/>
        <a:p>
          <a:endParaRPr lang="en-US"/>
        </a:p>
      </dgm:t>
    </dgm:pt>
    <dgm:pt modelId="{D4F8B442-3BD7-4CFB-BE85-B2CE6C737D4F}" type="sibTrans" cxnId="{AB2A3433-BE7D-4FEC-B5A1-323FF0403972}">
      <dgm:prSet/>
      <dgm:spPr/>
      <dgm:t>
        <a:bodyPr/>
        <a:lstStyle/>
        <a:p>
          <a:endParaRPr lang="en-US"/>
        </a:p>
      </dgm:t>
    </dgm:pt>
    <dgm:pt modelId="{242BB725-E407-4AE5-8F4F-BE1DC97F9F96}">
      <dgm:prSet phldrT="[Text]"/>
      <dgm:spPr/>
      <dgm:t>
        <a:bodyPr/>
        <a:lstStyle/>
        <a:p>
          <a:r>
            <a:rPr lang="bs-Latn-BA" dirty="0" smtClean="0"/>
            <a:t>Prirodne katastrofe</a:t>
          </a:r>
          <a:endParaRPr lang="en-US" dirty="0"/>
        </a:p>
      </dgm:t>
    </dgm:pt>
    <dgm:pt modelId="{1682B2FD-B4E6-473E-8C85-023E6AA33E79}" type="parTrans" cxnId="{484BDFF9-A320-4981-BCD9-8A114AD9422E}">
      <dgm:prSet/>
      <dgm:spPr/>
      <dgm:t>
        <a:bodyPr/>
        <a:lstStyle/>
        <a:p>
          <a:endParaRPr lang="en-US"/>
        </a:p>
      </dgm:t>
    </dgm:pt>
    <dgm:pt modelId="{9A1B2CD8-64D6-4492-9FE4-27703DD810E2}" type="sibTrans" cxnId="{484BDFF9-A320-4981-BCD9-8A114AD9422E}">
      <dgm:prSet/>
      <dgm:spPr/>
      <dgm:t>
        <a:bodyPr/>
        <a:lstStyle/>
        <a:p>
          <a:endParaRPr lang="en-US"/>
        </a:p>
      </dgm:t>
    </dgm:pt>
    <dgm:pt modelId="{037AAD2F-063A-45BC-B656-B108792ECCB0}">
      <dgm:prSet phldrT="[Text]"/>
      <dgm:spPr/>
      <dgm:t>
        <a:bodyPr/>
        <a:lstStyle/>
        <a:p>
          <a:r>
            <a:rPr lang="bs-Latn-BA" dirty="0" smtClean="0"/>
            <a:t>Klimatske promjene</a:t>
          </a:r>
          <a:endParaRPr lang="en-US" dirty="0"/>
        </a:p>
      </dgm:t>
    </dgm:pt>
    <dgm:pt modelId="{73866451-020F-4659-91BB-C43F6C4B16E7}" type="parTrans" cxnId="{A6306407-41B9-4BC3-955F-BADA3FEFA17E}">
      <dgm:prSet/>
      <dgm:spPr/>
      <dgm:t>
        <a:bodyPr/>
        <a:lstStyle/>
        <a:p>
          <a:endParaRPr lang="en-US"/>
        </a:p>
      </dgm:t>
    </dgm:pt>
    <dgm:pt modelId="{C46BCFDD-5625-45E1-829E-C26AC552C32B}" type="sibTrans" cxnId="{A6306407-41B9-4BC3-955F-BADA3FEFA17E}">
      <dgm:prSet/>
      <dgm:spPr/>
      <dgm:t>
        <a:bodyPr/>
        <a:lstStyle/>
        <a:p>
          <a:endParaRPr lang="en-US"/>
        </a:p>
      </dgm:t>
    </dgm:pt>
    <dgm:pt modelId="{2B5B0407-02E1-4920-AA74-DB11B56FE290}">
      <dgm:prSet phldrT="[Text]"/>
      <dgm:spPr/>
      <dgm:t>
        <a:bodyPr/>
        <a:lstStyle/>
        <a:p>
          <a:r>
            <a:rPr lang="bs-Latn-BA" dirty="0" smtClean="0"/>
            <a:t>Akumulacija čvrstog otpada i otpadnih voda</a:t>
          </a:r>
          <a:endParaRPr lang="en-US" dirty="0"/>
        </a:p>
      </dgm:t>
    </dgm:pt>
    <dgm:pt modelId="{566407B3-4CC0-458E-B1B7-8A5E2F4A8EBA}" type="parTrans" cxnId="{C763ADFD-3089-4DBD-B878-60B89343EBD6}">
      <dgm:prSet/>
      <dgm:spPr/>
      <dgm:t>
        <a:bodyPr/>
        <a:lstStyle/>
        <a:p>
          <a:endParaRPr lang="en-US"/>
        </a:p>
      </dgm:t>
    </dgm:pt>
    <dgm:pt modelId="{32E46831-B47E-4263-A1CE-CAD8FF8AC9D9}" type="sibTrans" cxnId="{C763ADFD-3089-4DBD-B878-60B89343EBD6}">
      <dgm:prSet/>
      <dgm:spPr/>
      <dgm:t>
        <a:bodyPr/>
        <a:lstStyle/>
        <a:p>
          <a:endParaRPr lang="en-US"/>
        </a:p>
      </dgm:t>
    </dgm:pt>
    <dgm:pt modelId="{8BF5F714-DC0C-4333-A374-C7B99EC92675}" type="pres">
      <dgm:prSet presAssocID="{3208B797-26CC-40BD-9D22-FB8085CCDAF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8CF3E3-0004-4D7E-B921-E19D0AA55C76}" type="pres">
      <dgm:prSet presAssocID="{6742268B-0A9F-48D2-893F-F31DFF5FF11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D4EBA-65CE-4C89-8459-8F0D67D1D85F}" type="pres">
      <dgm:prSet presAssocID="{876C23E6-9AA6-40B6-89C5-26A569184914}" presName="sibTrans" presStyleCnt="0"/>
      <dgm:spPr/>
    </dgm:pt>
    <dgm:pt modelId="{BD54E667-50B6-4E6A-AA6A-22E0AECD14A2}" type="pres">
      <dgm:prSet presAssocID="{273B2B81-AA94-4DB8-8122-16DFCAFECE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A7B4BF-74CC-495A-8513-8903B4F00DEC}" type="pres">
      <dgm:prSet presAssocID="{D4F8B442-3BD7-4CFB-BE85-B2CE6C737D4F}" presName="sibTrans" presStyleCnt="0"/>
      <dgm:spPr/>
    </dgm:pt>
    <dgm:pt modelId="{9D67FAA3-34A5-4CEB-8B53-82F6651041C3}" type="pres">
      <dgm:prSet presAssocID="{242BB725-E407-4AE5-8F4F-BE1DC97F9F9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11BCF7-B981-406A-A8DB-AE1A391C4CB6}" type="pres">
      <dgm:prSet presAssocID="{9A1B2CD8-64D6-4492-9FE4-27703DD810E2}" presName="sibTrans" presStyleCnt="0"/>
      <dgm:spPr/>
    </dgm:pt>
    <dgm:pt modelId="{F9885BDB-1D41-483E-8A93-3F8D1B279FE6}" type="pres">
      <dgm:prSet presAssocID="{037AAD2F-063A-45BC-B656-B108792ECCB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C1854-C6E8-4860-B95F-797514C7A103}" type="pres">
      <dgm:prSet presAssocID="{C46BCFDD-5625-45E1-829E-C26AC552C32B}" presName="sibTrans" presStyleCnt="0"/>
      <dgm:spPr/>
    </dgm:pt>
    <dgm:pt modelId="{D6663EDD-B0F0-4045-8E80-47B3C9C7C95F}" type="pres">
      <dgm:prSet presAssocID="{2B5B0407-02E1-4920-AA74-DB11B56FE29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306407-41B9-4BC3-955F-BADA3FEFA17E}" srcId="{3208B797-26CC-40BD-9D22-FB8085CCDAF0}" destId="{037AAD2F-063A-45BC-B656-B108792ECCB0}" srcOrd="3" destOrd="0" parTransId="{73866451-020F-4659-91BB-C43F6C4B16E7}" sibTransId="{C46BCFDD-5625-45E1-829E-C26AC552C32B}"/>
    <dgm:cxn modelId="{AB2A3433-BE7D-4FEC-B5A1-323FF0403972}" srcId="{3208B797-26CC-40BD-9D22-FB8085CCDAF0}" destId="{273B2B81-AA94-4DB8-8122-16DFCAFECE95}" srcOrd="1" destOrd="0" parTransId="{FC79601B-8937-4F64-9410-F39FFE87E74C}" sibTransId="{D4F8B442-3BD7-4CFB-BE85-B2CE6C737D4F}"/>
    <dgm:cxn modelId="{36715569-A044-4807-A59C-E20D4F4521BF}" srcId="{3208B797-26CC-40BD-9D22-FB8085CCDAF0}" destId="{6742268B-0A9F-48D2-893F-F31DFF5FF111}" srcOrd="0" destOrd="0" parTransId="{91A0A914-EF06-4B5E-8AC1-F6833FBB70C1}" sibTransId="{876C23E6-9AA6-40B6-89C5-26A569184914}"/>
    <dgm:cxn modelId="{037CD6F0-83BB-4D6B-9BD8-C6830735BD40}" type="presOf" srcId="{037AAD2F-063A-45BC-B656-B108792ECCB0}" destId="{F9885BDB-1D41-483E-8A93-3F8D1B279FE6}" srcOrd="0" destOrd="0" presId="urn:microsoft.com/office/officeart/2005/8/layout/default"/>
    <dgm:cxn modelId="{9AB580A5-1569-4E63-B448-62B18A6BBDF8}" type="presOf" srcId="{242BB725-E407-4AE5-8F4F-BE1DC97F9F96}" destId="{9D67FAA3-34A5-4CEB-8B53-82F6651041C3}" srcOrd="0" destOrd="0" presId="urn:microsoft.com/office/officeart/2005/8/layout/default"/>
    <dgm:cxn modelId="{46E86819-4B7E-4BE5-A6E2-B873C5FA093F}" type="presOf" srcId="{273B2B81-AA94-4DB8-8122-16DFCAFECE95}" destId="{BD54E667-50B6-4E6A-AA6A-22E0AECD14A2}" srcOrd="0" destOrd="0" presId="urn:microsoft.com/office/officeart/2005/8/layout/default"/>
    <dgm:cxn modelId="{AFFB80BF-7896-4496-8DFB-6D909AC9CBEB}" type="presOf" srcId="{2B5B0407-02E1-4920-AA74-DB11B56FE290}" destId="{D6663EDD-B0F0-4045-8E80-47B3C9C7C95F}" srcOrd="0" destOrd="0" presId="urn:microsoft.com/office/officeart/2005/8/layout/default"/>
    <dgm:cxn modelId="{DD577EB5-0E3A-4703-BC79-E1B7D1CAB059}" type="presOf" srcId="{6742268B-0A9F-48D2-893F-F31DFF5FF111}" destId="{088CF3E3-0004-4D7E-B921-E19D0AA55C76}" srcOrd="0" destOrd="0" presId="urn:microsoft.com/office/officeart/2005/8/layout/default"/>
    <dgm:cxn modelId="{484BDFF9-A320-4981-BCD9-8A114AD9422E}" srcId="{3208B797-26CC-40BD-9D22-FB8085CCDAF0}" destId="{242BB725-E407-4AE5-8F4F-BE1DC97F9F96}" srcOrd="2" destOrd="0" parTransId="{1682B2FD-B4E6-473E-8C85-023E6AA33E79}" sibTransId="{9A1B2CD8-64D6-4492-9FE4-27703DD810E2}"/>
    <dgm:cxn modelId="{D4DE0915-6521-498B-BD41-FD20AB1DB8DC}" type="presOf" srcId="{3208B797-26CC-40BD-9D22-FB8085CCDAF0}" destId="{8BF5F714-DC0C-4333-A374-C7B99EC92675}" srcOrd="0" destOrd="0" presId="urn:microsoft.com/office/officeart/2005/8/layout/default"/>
    <dgm:cxn modelId="{C763ADFD-3089-4DBD-B878-60B89343EBD6}" srcId="{3208B797-26CC-40BD-9D22-FB8085CCDAF0}" destId="{2B5B0407-02E1-4920-AA74-DB11B56FE290}" srcOrd="4" destOrd="0" parTransId="{566407B3-4CC0-458E-B1B7-8A5E2F4A8EBA}" sibTransId="{32E46831-B47E-4263-A1CE-CAD8FF8AC9D9}"/>
    <dgm:cxn modelId="{F024E83F-462F-44E0-8D93-B690F08C85F3}" type="presParOf" srcId="{8BF5F714-DC0C-4333-A374-C7B99EC92675}" destId="{088CF3E3-0004-4D7E-B921-E19D0AA55C76}" srcOrd="0" destOrd="0" presId="urn:microsoft.com/office/officeart/2005/8/layout/default"/>
    <dgm:cxn modelId="{527607FC-FF0C-4CC0-BD1F-8723D6C0EEEA}" type="presParOf" srcId="{8BF5F714-DC0C-4333-A374-C7B99EC92675}" destId="{939D4EBA-65CE-4C89-8459-8F0D67D1D85F}" srcOrd="1" destOrd="0" presId="urn:microsoft.com/office/officeart/2005/8/layout/default"/>
    <dgm:cxn modelId="{4600CCF9-7AD8-4AFF-A6F0-7718F82187D8}" type="presParOf" srcId="{8BF5F714-DC0C-4333-A374-C7B99EC92675}" destId="{BD54E667-50B6-4E6A-AA6A-22E0AECD14A2}" srcOrd="2" destOrd="0" presId="urn:microsoft.com/office/officeart/2005/8/layout/default"/>
    <dgm:cxn modelId="{8B3D446C-55E0-42FC-9474-3EFD57CC6BCD}" type="presParOf" srcId="{8BF5F714-DC0C-4333-A374-C7B99EC92675}" destId="{9FA7B4BF-74CC-495A-8513-8903B4F00DEC}" srcOrd="3" destOrd="0" presId="urn:microsoft.com/office/officeart/2005/8/layout/default"/>
    <dgm:cxn modelId="{8DAD14D4-F3A6-40E9-A9D1-A04993508B3C}" type="presParOf" srcId="{8BF5F714-DC0C-4333-A374-C7B99EC92675}" destId="{9D67FAA3-34A5-4CEB-8B53-82F6651041C3}" srcOrd="4" destOrd="0" presId="urn:microsoft.com/office/officeart/2005/8/layout/default"/>
    <dgm:cxn modelId="{110B9915-1D3D-424D-A353-0C894EFB85DE}" type="presParOf" srcId="{8BF5F714-DC0C-4333-A374-C7B99EC92675}" destId="{DE11BCF7-B981-406A-A8DB-AE1A391C4CB6}" srcOrd="5" destOrd="0" presId="urn:microsoft.com/office/officeart/2005/8/layout/default"/>
    <dgm:cxn modelId="{0169D648-3EE1-4BE3-B9A9-DCA3A1BE1CCA}" type="presParOf" srcId="{8BF5F714-DC0C-4333-A374-C7B99EC92675}" destId="{F9885BDB-1D41-483E-8A93-3F8D1B279FE6}" srcOrd="6" destOrd="0" presId="urn:microsoft.com/office/officeart/2005/8/layout/default"/>
    <dgm:cxn modelId="{264C1A16-8645-4B76-BF1D-9FE2AAA21755}" type="presParOf" srcId="{8BF5F714-DC0C-4333-A374-C7B99EC92675}" destId="{459C1854-C6E8-4860-B95F-797514C7A103}" srcOrd="7" destOrd="0" presId="urn:microsoft.com/office/officeart/2005/8/layout/default"/>
    <dgm:cxn modelId="{677EAA61-C07E-45B6-A9FA-5998D9FABD81}" type="presParOf" srcId="{8BF5F714-DC0C-4333-A374-C7B99EC92675}" destId="{D6663EDD-B0F0-4045-8E80-47B3C9C7C95F}" srcOrd="8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7C7B8-2D5E-427E-B9B9-56757E022280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7044-3D34-4671-B528-F673B9A420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7CDC9D6-896E-4FE2-8669-922BED31DB2F}" type="datetimeFigureOut">
              <a:rPr lang="en-US" smtClean="0"/>
              <a:pPr/>
              <a:t>5/15/2020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A5BC80-9CFC-4363-AFFA-6BB35707DE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2844" y="2786058"/>
            <a:ext cx="8858312" cy="1714512"/>
          </a:xfrm>
        </p:spPr>
        <p:txBody>
          <a:bodyPr>
            <a:noAutofit/>
          </a:bodyPr>
          <a:lstStyle/>
          <a:p>
            <a:pPr algn="ctr"/>
            <a:r>
              <a:rPr lang="bs-Latn-BA" dirty="0" smtClean="0"/>
              <a:t>Globalni ekološki problemi planete</a:t>
            </a:r>
            <a:br>
              <a:rPr lang="bs-Latn-BA" dirty="0" smtClean="0"/>
            </a:br>
            <a:r>
              <a:rPr lang="bs-Latn-BA" dirty="0" smtClean="0"/>
              <a:t>zemlje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000108"/>
            <a:ext cx="857256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2800" dirty="0" smtClean="0"/>
              <a:t>Prirodne katastrofe-nastaju djelovanjem prirodnih sila.</a:t>
            </a:r>
          </a:p>
          <a:p>
            <a:r>
              <a:rPr lang="bs-Latn-BA" sz="2800" dirty="0" smtClean="0"/>
              <a:t>M</a:t>
            </a:r>
            <a:r>
              <a:rPr lang="en-US" sz="2800" dirty="0" err="1" smtClean="0"/>
              <a:t>anifestiraj</a:t>
            </a:r>
            <a:r>
              <a:rPr lang="bs-Latn-BA" sz="2800" dirty="0" smtClean="0"/>
              <a:t>u se </a:t>
            </a:r>
            <a:r>
              <a:rPr lang="en-US" sz="2800" dirty="0" err="1" smtClean="0"/>
              <a:t>kao</a:t>
            </a:r>
            <a:r>
              <a:rPr lang="bs-Latn-BA" sz="2800" dirty="0" smtClean="0"/>
              <a:t>:</a:t>
            </a:r>
          </a:p>
          <a:p>
            <a:r>
              <a:rPr lang="en-US" sz="2800" dirty="0" err="1" smtClean="0"/>
              <a:t>zemljotres</a:t>
            </a:r>
            <a:r>
              <a:rPr lang="bs-Latn-BA" sz="2800" dirty="0" smtClean="0"/>
              <a:t>i</a:t>
            </a:r>
            <a:r>
              <a:rPr lang="en-US" sz="2800" dirty="0" smtClean="0"/>
              <a:t>, </a:t>
            </a:r>
            <a:r>
              <a:rPr lang="en-US" sz="2800" dirty="0" err="1" smtClean="0"/>
              <a:t>požari</a:t>
            </a:r>
            <a:r>
              <a:rPr lang="en-US" sz="2800" dirty="0" smtClean="0"/>
              <a:t>, </a:t>
            </a:r>
            <a:r>
              <a:rPr lang="en-US" sz="2800" dirty="0" err="1" smtClean="0"/>
              <a:t>poplave</a:t>
            </a:r>
            <a:r>
              <a:rPr lang="en-US" sz="2800" dirty="0" smtClean="0"/>
              <a:t>, </a:t>
            </a:r>
            <a:r>
              <a:rPr lang="en-US" sz="2800" dirty="0" err="1" smtClean="0"/>
              <a:t>suše</a:t>
            </a:r>
            <a:r>
              <a:rPr lang="en-US" sz="2800" dirty="0" smtClean="0"/>
              <a:t>, </a:t>
            </a:r>
            <a:r>
              <a:rPr lang="en-US" sz="2800" dirty="0" err="1" smtClean="0"/>
              <a:t>lavine</a:t>
            </a:r>
            <a:r>
              <a:rPr lang="en-US" sz="2800" dirty="0" smtClean="0"/>
              <a:t>, </a:t>
            </a:r>
            <a:r>
              <a:rPr lang="en-US" sz="2800" dirty="0" err="1" smtClean="0"/>
              <a:t>oluje</a:t>
            </a:r>
            <a:r>
              <a:rPr lang="en-US" sz="2800" dirty="0" smtClean="0"/>
              <a:t>, </a:t>
            </a:r>
            <a:r>
              <a:rPr lang="en-US" sz="2800" dirty="0" err="1" smtClean="0"/>
              <a:t>klizišta</a:t>
            </a:r>
            <a:r>
              <a:rPr lang="en-US" sz="2800" dirty="0" smtClean="0"/>
              <a:t> , </a:t>
            </a:r>
            <a:r>
              <a:rPr lang="bs-Latn-BA" sz="2800" dirty="0" smtClean="0"/>
              <a:t>uraganski </a:t>
            </a:r>
            <a:r>
              <a:rPr lang="en-US" sz="2800" dirty="0" smtClean="0"/>
              <a:t> </a:t>
            </a:r>
            <a:r>
              <a:rPr lang="en-US" sz="2800" dirty="0" err="1" smtClean="0"/>
              <a:t>vjetrovi</a:t>
            </a:r>
            <a:r>
              <a:rPr lang="en-US" sz="2800" dirty="0" smtClean="0"/>
              <a:t>, </a:t>
            </a:r>
            <a:r>
              <a:rPr lang="en-US" sz="2800" dirty="0" err="1" smtClean="0"/>
              <a:t>vulkanske</a:t>
            </a:r>
            <a:r>
              <a:rPr lang="en-US" sz="2800" dirty="0" smtClean="0"/>
              <a:t> </a:t>
            </a:r>
            <a:r>
              <a:rPr lang="en-US" sz="2800" dirty="0" err="1" smtClean="0"/>
              <a:t>erupcije</a:t>
            </a:r>
            <a:r>
              <a:rPr lang="bs-Latn-BA" sz="2000" dirty="0" smtClean="0"/>
              <a:t>.</a:t>
            </a:r>
            <a:endParaRPr lang="bs-Latn-BA" dirty="0" smtClean="0"/>
          </a:p>
          <a:p>
            <a:r>
              <a:rPr lang="bs-Latn-BA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643174" y="142852"/>
            <a:ext cx="3929090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bs-Latn-BA" sz="3200" b="1" dirty="0" smtClean="0"/>
              <a:t>Prirodne </a:t>
            </a:r>
            <a:r>
              <a:rPr lang="bs-Latn-BA" sz="3200" b="1" dirty="0" smtClean="0"/>
              <a:t> katastrofe</a:t>
            </a:r>
            <a:endParaRPr lang="en-US" sz="3200" b="1" dirty="0"/>
          </a:p>
        </p:txBody>
      </p:sp>
      <p:pic>
        <p:nvPicPr>
          <p:cNvPr id="4" name="Picture 3" descr="download (3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071810"/>
            <a:ext cx="7072362" cy="3429024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14611" y="214290"/>
            <a:ext cx="3643339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bs-Latn-BA" sz="3200" dirty="0" smtClean="0"/>
              <a:t>Klimatske promjene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57158" y="1071547"/>
            <a:ext cx="850112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Klimatske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promjene</a:t>
            </a:r>
            <a:r>
              <a:rPr lang="en-US" sz="2400" dirty="0" smtClean="0"/>
              <a:t> </a:t>
            </a:r>
            <a:r>
              <a:rPr lang="bs-Latn-BA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dugotrajne</a:t>
            </a:r>
            <a:r>
              <a:rPr lang="en-US" sz="2400" dirty="0" smtClean="0"/>
              <a:t> </a:t>
            </a:r>
            <a:r>
              <a:rPr lang="en-US" sz="2400" dirty="0" err="1" smtClean="0"/>
              <a:t>promjene</a:t>
            </a:r>
            <a:r>
              <a:rPr lang="en-US" sz="2400" dirty="0" smtClean="0"/>
              <a:t> u </a:t>
            </a:r>
            <a:r>
              <a:rPr lang="en-US" sz="2400" dirty="0" err="1" smtClean="0"/>
              <a:t>statističkoj</a:t>
            </a:r>
            <a:r>
              <a:rPr lang="bs-Latn-BA" sz="2400" dirty="0" smtClean="0"/>
              <a:t> </a:t>
            </a:r>
            <a:r>
              <a:rPr lang="en-US" sz="2400" dirty="0" err="1" smtClean="0"/>
              <a:t>raspo</a:t>
            </a:r>
            <a:r>
              <a:rPr lang="bs-Latn-BA" sz="2400" dirty="0" smtClean="0"/>
              <a:t>djeli klimatskih faktora.</a:t>
            </a:r>
            <a:r>
              <a:rPr lang="en-US" sz="2400" dirty="0" smtClean="0"/>
              <a:t> To </a:t>
            </a:r>
            <a:r>
              <a:rPr lang="en-US" sz="2400" dirty="0" err="1" smtClean="0"/>
              <a:t>može</a:t>
            </a:r>
            <a:r>
              <a:rPr lang="en-US" sz="2400" dirty="0" smtClean="0"/>
              <a:t> </a:t>
            </a:r>
            <a:r>
              <a:rPr lang="en-US" sz="2400" dirty="0" err="1" smtClean="0"/>
              <a:t>biti</a:t>
            </a:r>
            <a:r>
              <a:rPr lang="en-US" sz="2400" dirty="0" smtClean="0"/>
              <a:t> </a:t>
            </a:r>
            <a:r>
              <a:rPr lang="en-US" sz="2400" dirty="0" err="1" smtClean="0"/>
              <a:t>promjena</a:t>
            </a:r>
            <a:r>
              <a:rPr lang="en-US" sz="2400" dirty="0" smtClean="0"/>
              <a:t> </a:t>
            </a:r>
            <a:r>
              <a:rPr lang="en-US" sz="2400" dirty="0" err="1" smtClean="0"/>
              <a:t>prosječnih</a:t>
            </a:r>
            <a:r>
              <a:rPr lang="en-US" sz="2400" dirty="0" smtClean="0"/>
              <a:t> </a:t>
            </a:r>
            <a:r>
              <a:rPr lang="en-US" sz="2400" dirty="0" err="1" smtClean="0"/>
              <a:t>klimatskih</a:t>
            </a:r>
            <a:r>
              <a:rPr lang="en-US" sz="2400" dirty="0" smtClean="0"/>
              <a:t> </a:t>
            </a:r>
            <a:r>
              <a:rPr lang="en-US" sz="2400" dirty="0" err="1" smtClean="0"/>
              <a:t>elemenata</a:t>
            </a:r>
            <a:r>
              <a:rPr lang="en-US" sz="2400" dirty="0" smtClean="0"/>
              <a:t> </a:t>
            </a:r>
            <a:r>
              <a:rPr lang="en-US" sz="2400" dirty="0" err="1" smtClean="0"/>
              <a:t>ili</a:t>
            </a:r>
            <a:r>
              <a:rPr lang="en-US" sz="2400" dirty="0" smtClean="0"/>
              <a:t> </a:t>
            </a:r>
            <a:r>
              <a:rPr lang="en-US" sz="2400" dirty="0" err="1" smtClean="0"/>
              <a:t>promjena</a:t>
            </a:r>
            <a:r>
              <a:rPr lang="en-US" sz="2400" dirty="0" smtClean="0"/>
              <a:t> d</a:t>
            </a:r>
            <a:r>
              <a:rPr lang="bs-Latn-BA" sz="2400" dirty="0" smtClean="0"/>
              <a:t>istribucije klimatskih događaja.</a:t>
            </a:r>
          </a:p>
          <a:p>
            <a:endParaRPr lang="en-US" dirty="0"/>
          </a:p>
        </p:txBody>
      </p:sp>
      <p:pic>
        <p:nvPicPr>
          <p:cNvPr id="5" name="Picture 4" descr="download (4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786058"/>
            <a:ext cx="6715172" cy="3571900"/>
          </a:xfrm>
          <a:prstGeom prst="rect">
            <a:avLst/>
          </a:prstGeom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57224" y="285728"/>
            <a:ext cx="7643866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bs-Latn-BA" sz="3200" dirty="0" smtClean="0"/>
              <a:t>Akumulacija čvrstog otpada i otpadnih voda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5720" y="1214422"/>
            <a:ext cx="478634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vi-VN" sz="2400" dirty="0" smtClean="0"/>
              <a:t>Otpad je posljedica ljudske aktivnosti.</a:t>
            </a:r>
            <a:endParaRPr lang="bs-Latn-BA" sz="2400" dirty="0" smtClean="0"/>
          </a:p>
          <a:p>
            <a:pPr>
              <a:buFont typeface="Wingdings" pitchFamily="2" charset="2"/>
              <a:buChar char="ü"/>
            </a:pPr>
            <a:r>
              <a:rPr lang="vi-VN" sz="2400" dirty="0" smtClean="0"/>
              <a:t> Osnovni problem stoji u činjenici da otpadne tvari zagađuju okoliš.</a:t>
            </a:r>
            <a:endParaRPr lang="bs-Latn-BA" sz="2400" dirty="0" smtClean="0"/>
          </a:p>
          <a:p>
            <a:pPr>
              <a:buFont typeface="Wingdings" pitchFamily="2" charset="2"/>
              <a:buChar char="ü"/>
            </a:pPr>
            <a:r>
              <a:rPr lang="en-US" sz="2400" u="sng" dirty="0" smtClean="0"/>
              <a:t> </a:t>
            </a:r>
            <a:r>
              <a:rPr lang="bs-Latn-BA" sz="2400" u="sng" dirty="0" smtClean="0"/>
              <a:t>Odabir odgovarajućeg rješenja</a:t>
            </a:r>
            <a:r>
              <a:rPr lang="en-US" sz="2400" u="sng" dirty="0" smtClean="0"/>
              <a:t> </a:t>
            </a:r>
            <a:r>
              <a:rPr lang="bs-Latn-BA" sz="2400" u="sng" dirty="0" smtClean="0"/>
              <a:t>zavisi od:</a:t>
            </a:r>
          </a:p>
          <a:p>
            <a:pPr>
              <a:buFont typeface="Wingdings" pitchFamily="2" charset="2"/>
              <a:buChar char="ü"/>
            </a:pPr>
            <a:r>
              <a:rPr lang="vi-VN" sz="2400" dirty="0" smtClean="0"/>
              <a:t> kvalitet</a:t>
            </a:r>
            <a:r>
              <a:rPr lang="bs-Latn-BA" sz="2400" dirty="0" smtClean="0"/>
              <a:t>a </a:t>
            </a:r>
            <a:r>
              <a:rPr lang="vi-VN" sz="2400" dirty="0" smtClean="0"/>
              <a:t> i količin</a:t>
            </a:r>
            <a:r>
              <a:rPr lang="bs-Latn-BA" sz="2400" dirty="0" smtClean="0"/>
              <a:t>e</a:t>
            </a:r>
            <a:r>
              <a:rPr lang="vi-VN" sz="2400" dirty="0" smtClean="0"/>
              <a:t> mulja nastalog u uređaju za pročišćavanje otpadnih voda</a:t>
            </a:r>
            <a:r>
              <a:rPr lang="bs-Latn-BA" sz="2400" dirty="0" smtClean="0"/>
              <a:t>;</a:t>
            </a:r>
          </a:p>
          <a:p>
            <a:pPr>
              <a:buFont typeface="Wingdings" pitchFamily="2" charset="2"/>
              <a:buChar char="ü"/>
            </a:pPr>
            <a:r>
              <a:rPr lang="vi-VN" sz="2400" dirty="0" smtClean="0"/>
              <a:t> zakonsku regulativu</a:t>
            </a:r>
            <a:r>
              <a:rPr lang="bs-Latn-BA" sz="2400" dirty="0" smtClean="0"/>
              <a:t>;</a:t>
            </a:r>
            <a:r>
              <a:rPr lang="vi-VN" sz="2400" dirty="0" smtClean="0"/>
              <a:t> </a:t>
            </a:r>
            <a:endParaRPr lang="bs-Latn-BA" sz="2400" dirty="0" smtClean="0"/>
          </a:p>
          <a:p>
            <a:pPr>
              <a:buFont typeface="Wingdings" pitchFamily="2" charset="2"/>
              <a:buChar char="ü"/>
            </a:pPr>
            <a:r>
              <a:rPr lang="vi-VN" sz="2400" dirty="0" smtClean="0"/>
              <a:t>lokalne uvjete kao i troškove ulaganja i rada</a:t>
            </a:r>
            <a:r>
              <a:rPr lang="bs-Latn-BA" sz="2400" dirty="0" smtClean="0"/>
              <a:t>.</a:t>
            </a:r>
          </a:p>
          <a:p>
            <a:endParaRPr lang="bs-Latn-BA" sz="2400" dirty="0" smtClean="0"/>
          </a:p>
          <a:p>
            <a:endParaRPr lang="en-US" dirty="0"/>
          </a:p>
        </p:txBody>
      </p:sp>
      <p:pic>
        <p:nvPicPr>
          <p:cNvPr id="9" name="Picture 8" descr="unnamed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1428736"/>
            <a:ext cx="4714876" cy="507209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0034" y="214289"/>
            <a:ext cx="842968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4400" dirty="0" smtClean="0"/>
              <a:t>Najčešće zagađujuće materije su :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>
          <a:xfrm>
            <a:off x="642910" y="1214422"/>
            <a:ext cx="1643074" cy="11430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 smtClean="0">
                <a:solidFill>
                  <a:schemeClr val="tx1"/>
                </a:solidFill>
              </a:rPr>
              <a:t> CO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4" name="Cloud 3"/>
          <p:cNvSpPr/>
          <p:nvPr/>
        </p:nvSpPr>
        <p:spPr>
          <a:xfrm>
            <a:off x="5072066" y="5072074"/>
            <a:ext cx="1785950" cy="128588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b="1" dirty="0" smtClean="0">
                <a:solidFill>
                  <a:schemeClr val="tx1"/>
                </a:solidFill>
              </a:rPr>
              <a:t> Organska jedinjenja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loud 4"/>
          <p:cNvSpPr/>
          <p:nvPr/>
        </p:nvSpPr>
        <p:spPr>
          <a:xfrm>
            <a:off x="6429388" y="1214422"/>
            <a:ext cx="1714512" cy="11430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800" b="1" dirty="0" smtClean="0">
                <a:solidFill>
                  <a:schemeClr val="tx1"/>
                </a:solidFill>
              </a:rPr>
              <a:t>olovo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357158" y="3143248"/>
            <a:ext cx="1571636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SO2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9" name="Cloud 8"/>
          <p:cNvSpPr/>
          <p:nvPr/>
        </p:nvSpPr>
        <p:spPr>
          <a:xfrm>
            <a:off x="6786578" y="3000372"/>
            <a:ext cx="1428760" cy="114300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200" b="1" dirty="0" smtClean="0">
                <a:solidFill>
                  <a:schemeClr val="tx1"/>
                </a:solidFill>
              </a:rPr>
              <a:t>CO2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12" name="Cloud 11"/>
          <p:cNvSpPr/>
          <p:nvPr/>
        </p:nvSpPr>
        <p:spPr>
          <a:xfrm>
            <a:off x="1643042" y="5072074"/>
            <a:ext cx="164307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400" b="1" dirty="0" smtClean="0">
                <a:solidFill>
                  <a:schemeClr val="tx1"/>
                </a:solidFill>
              </a:rPr>
              <a:t>Azotni oksidi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15" name="Picture 14" descr="download (3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1571612"/>
            <a:ext cx="3514750" cy="32861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Right Arrow 15"/>
          <p:cNvSpPr/>
          <p:nvPr/>
        </p:nvSpPr>
        <p:spPr>
          <a:xfrm>
            <a:off x="2071670" y="3429000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357422" y="207167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2857488" y="4714884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/>
          <p:cNvSpPr/>
          <p:nvPr/>
        </p:nvSpPr>
        <p:spPr>
          <a:xfrm>
            <a:off x="5929322" y="1857364"/>
            <a:ext cx="428628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Arrow 22"/>
          <p:cNvSpPr/>
          <p:nvPr/>
        </p:nvSpPr>
        <p:spPr>
          <a:xfrm>
            <a:off x="6286512" y="3357562"/>
            <a:ext cx="357190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/>
          <p:cNvSpPr/>
          <p:nvPr/>
        </p:nvSpPr>
        <p:spPr>
          <a:xfrm>
            <a:off x="5500694" y="4643446"/>
            <a:ext cx="500066" cy="21431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zreka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3571900" cy="278608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/>
          <p:cNvSpPr/>
          <p:nvPr/>
        </p:nvSpPr>
        <p:spPr>
          <a:xfrm>
            <a:off x="285720" y="3143248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bs-Latn-BA" sz="2400" b="1" dirty="0" smtClean="0"/>
              <a:t>“Njegovati ono što je od Zemlje ostalo i poticati njenu obnovu , naša je šansa za opstanak.”</a:t>
            </a:r>
          </a:p>
          <a:p>
            <a:pPr>
              <a:buNone/>
            </a:pPr>
            <a:r>
              <a:rPr lang="bs-Latn-BA" sz="2400" b="1" dirty="0" smtClean="0"/>
              <a:t>“Zajedno jedino i možemo zaštiti okoliš! Vrijedi pokušati!” </a:t>
            </a:r>
          </a:p>
        </p:txBody>
      </p:sp>
      <p:pic>
        <p:nvPicPr>
          <p:cNvPr id="4" name="Picture 3" descr="download (4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1" y="357166"/>
            <a:ext cx="3320525" cy="26765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857224" y="5072074"/>
            <a:ext cx="7572428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bs-Latn-BA" sz="2800" b="1" u="sng" dirty="0" smtClean="0"/>
              <a:t>Emina Kasap  9.a  OŠ”Hamza Humo” Babino</a:t>
            </a:r>
            <a:endParaRPr lang="en-US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3306" y="214291"/>
            <a:ext cx="3643338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002">
            <a:schemeClr val="lt2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s-Latn-BA" sz="4400" dirty="0" smtClean="0">
                <a:solidFill>
                  <a:schemeClr val="tx1"/>
                </a:solidFill>
              </a:rPr>
              <a:t>EKOLOGIJA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6" name="Picture 5" descr="EKOLO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214422"/>
            <a:ext cx="2924186" cy="3643338"/>
          </a:xfrm>
          <a:prstGeom prst="rect">
            <a:avLst/>
          </a:prstGeom>
        </p:spPr>
      </p:pic>
      <p:pic>
        <p:nvPicPr>
          <p:cNvPr id="7" name="Picture 6" descr="K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5000636"/>
            <a:ext cx="2095500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3857620" y="1643050"/>
            <a:ext cx="52863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3200" b="1" dirty="0" smtClean="0"/>
              <a:t>Ekologija</a:t>
            </a:r>
            <a:r>
              <a:rPr lang="bs-Latn-BA" sz="3200" dirty="0" smtClean="0"/>
              <a:t> </a:t>
            </a:r>
            <a:r>
              <a:rPr lang="bs-Latn-BA" sz="3200" b="1" dirty="0" smtClean="0"/>
              <a:t>je</a:t>
            </a:r>
            <a:r>
              <a:rPr lang="bs-Latn-BA" sz="3200" dirty="0" smtClean="0"/>
              <a:t> nauka koja proučava odnose među organizmima te odnose organizama i njihova okoliša.</a:t>
            </a:r>
          </a:p>
          <a:p>
            <a:pPr algn="ctr"/>
            <a:r>
              <a:rPr lang="bs-Latn-BA" sz="3200" dirty="0" smtClean="0"/>
              <a:t>Nastala je od grčkih riječi : oikos-dom i logos-nauka.</a:t>
            </a:r>
          </a:p>
          <a:p>
            <a:pPr algn="ctr"/>
            <a:r>
              <a:rPr lang="bs-Latn-BA" sz="3200" dirty="0" smtClean="0"/>
              <a:t>Ekologija se dijeli na : 1.autekologiju  i </a:t>
            </a:r>
          </a:p>
          <a:p>
            <a:r>
              <a:rPr lang="bs-Latn-BA" sz="3200" dirty="0" smtClean="0"/>
              <a:t>            2.sinekologiju.</a:t>
            </a:r>
            <a:endParaRPr lang="en-US" sz="32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3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571480"/>
            <a:ext cx="7715304" cy="50006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86116" y="5786454"/>
            <a:ext cx="291275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4400" b="1" dirty="0" smtClean="0"/>
              <a:t>Ekosistem</a:t>
            </a:r>
            <a:endParaRPr lang="en-US" sz="44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7"/>
          <p:cNvGraphicFramePr>
            <a:graphicFrameLocks/>
          </p:cNvGraphicFramePr>
          <p:nvPr/>
        </p:nvGraphicFramePr>
        <p:xfrm>
          <a:off x="142844" y="1500174"/>
          <a:ext cx="8786874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142976" y="500042"/>
            <a:ext cx="7143799" cy="769441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bs-Latn-BA" sz="4400" dirty="0" smtClean="0">
                <a:solidFill>
                  <a:schemeClr val="accent1">
                    <a:lumMod val="50000"/>
                  </a:schemeClr>
                </a:solidFill>
              </a:rPr>
              <a:t>Globalni problemi planete su:</a:t>
            </a:r>
            <a:endParaRPr lang="en-US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1071547"/>
            <a:ext cx="84296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800" b="1" dirty="0" smtClean="0"/>
              <a:t>Efekat staklene bašte  je proces pri kojem atmosfera propušta sunčevo zračenje na površinu zemlje,a  veliki dio toplote zadržava na zemlji.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1857356" y="214290"/>
            <a:ext cx="5214974" cy="70788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bs-Latn-BA" sz="4000" b="1" dirty="0" smtClean="0"/>
              <a:t>Efekat  staklene  bašte</a:t>
            </a:r>
            <a:endParaRPr lang="en-US" sz="4000" b="1" dirty="0"/>
          </a:p>
        </p:txBody>
      </p:sp>
      <p:pic>
        <p:nvPicPr>
          <p:cNvPr id="4" name="Picture 3" descr="efekat-staklene-baste-e13085648423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643182"/>
            <a:ext cx="7643866" cy="3786214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8794" y="214290"/>
            <a:ext cx="5000660" cy="707886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>
              <a:buNone/>
            </a:pPr>
            <a:r>
              <a:rPr lang="bs-Latn-BA" sz="4000" dirty="0" smtClean="0"/>
              <a:t>Globalno  zagrijavanje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42844" y="1071546"/>
            <a:ext cx="88583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800" dirty="0" smtClean="0"/>
              <a:t>Globalno zagrijavanje je</a:t>
            </a:r>
            <a:r>
              <a:rPr lang="en-US" sz="2800" dirty="0" smtClean="0"/>
              <a:t> </a:t>
            </a:r>
            <a:r>
              <a:rPr lang="bs-Latn-BA" sz="2800" dirty="0" smtClean="0"/>
              <a:t>naziv za povećanje  prosječne </a:t>
            </a:r>
          </a:p>
          <a:p>
            <a:pPr algn="ctr"/>
            <a:r>
              <a:rPr lang="bs-Latn-BA" sz="2800" dirty="0" smtClean="0"/>
              <a:t>temperature zemljine atmosfere i okeana naročito </a:t>
            </a:r>
          </a:p>
          <a:p>
            <a:pPr algn="ctr"/>
            <a:r>
              <a:rPr lang="bs-Latn-BA" sz="2800" dirty="0" smtClean="0"/>
              <a:t>u 20.vijeku, kao i za prateće klimatske efekte.</a:t>
            </a:r>
          </a:p>
          <a:p>
            <a:pPr algn="ctr"/>
            <a:r>
              <a:rPr lang="bs-Latn-BA" sz="2800" dirty="0" smtClean="0"/>
              <a:t>Ono je uzrokovano povećanjem koncentracija gasova staklene bašte , nastalih ljudskim aktivnostima kao što su sagorijevanje fosilnih goriva i krčenje šuma.</a:t>
            </a:r>
          </a:p>
        </p:txBody>
      </p:sp>
      <p:pic>
        <p:nvPicPr>
          <p:cNvPr id="5" name="Picture 4" descr="322262_globalno-zagrevanje-foto-wallpink-com_i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857628"/>
            <a:ext cx="6072230" cy="2786082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28662" y="5715016"/>
            <a:ext cx="7572428" cy="58477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r>
              <a:rPr lang="bs-Latn-BA" sz="3200" b="1" dirty="0" smtClean="0">
                <a:solidFill>
                  <a:srgbClr val="FF0000"/>
                </a:solidFill>
              </a:rPr>
              <a:t>Efekti i posljedice globalnog zagrijavanja </a:t>
            </a:r>
            <a:endParaRPr lang="en-US" sz="2000" b="1" dirty="0"/>
          </a:p>
        </p:txBody>
      </p:sp>
      <p:pic>
        <p:nvPicPr>
          <p:cNvPr id="6" name="Picture 5" descr="download (3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85728"/>
            <a:ext cx="5072098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285728"/>
            <a:ext cx="3857620" cy="52149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5720" y="1000108"/>
            <a:ext cx="5500726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000" b="1" dirty="0" err="1" smtClean="0"/>
              <a:t>Ozonski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omotač</a:t>
            </a:r>
            <a:r>
              <a:rPr lang="en-US" sz="2000" b="1" dirty="0" smtClean="0"/>
              <a:t> </a:t>
            </a:r>
            <a:r>
              <a:rPr lang="en-US" sz="2000" dirty="0" smtClean="0"/>
              <a:t>je </a:t>
            </a:r>
            <a:r>
              <a:rPr lang="en-US" sz="2000" dirty="0" err="1" smtClean="0"/>
              <a:t>dio</a:t>
            </a:r>
            <a:r>
              <a:rPr lang="en-US" sz="2000" dirty="0" smtClean="0"/>
              <a:t> </a:t>
            </a:r>
            <a:r>
              <a:rPr lang="en-US" sz="2000" dirty="0" err="1" smtClean="0"/>
              <a:t>Zemljine</a:t>
            </a:r>
            <a:r>
              <a:rPr lang="en-US" sz="2000" dirty="0" smtClean="0"/>
              <a:t> </a:t>
            </a:r>
            <a:r>
              <a:rPr lang="en-US" sz="2000" dirty="0" err="1" smtClean="0"/>
              <a:t>atmosfere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„</a:t>
            </a:r>
            <a:r>
              <a:rPr lang="en-US" sz="2000" dirty="0" err="1" smtClean="0"/>
              <a:t>posljednju</a:t>
            </a:r>
            <a:r>
              <a:rPr lang="en-US" sz="2000" dirty="0" smtClean="0"/>
              <a:t> </a:t>
            </a:r>
            <a:r>
              <a:rPr lang="en-US" sz="2000" dirty="0" err="1" smtClean="0"/>
              <a:t>liniju</a:t>
            </a:r>
            <a:r>
              <a:rPr lang="en-US" sz="2000" dirty="0" smtClean="0"/>
              <a:t> </a:t>
            </a:r>
            <a:r>
              <a:rPr lang="en-US" sz="2000" dirty="0" err="1" smtClean="0"/>
              <a:t>odbrane</a:t>
            </a:r>
            <a:r>
              <a:rPr lang="en-US" sz="2000" dirty="0" smtClean="0"/>
              <a:t>“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štetnih</a:t>
            </a:r>
            <a:r>
              <a:rPr lang="en-US" sz="2000" dirty="0" smtClean="0"/>
              <a:t> </a:t>
            </a:r>
            <a:r>
              <a:rPr lang="en-US" sz="2000" dirty="0" err="1" smtClean="0"/>
              <a:t>uticaja</a:t>
            </a:r>
            <a:r>
              <a:rPr lang="en-US" sz="2000" dirty="0" smtClean="0"/>
              <a:t>.</a:t>
            </a:r>
            <a:r>
              <a:rPr lang="pl-PL" sz="2000" dirty="0" smtClean="0"/>
              <a:t> U najvećem dijelu sastavljen je od ozona.</a:t>
            </a:r>
          </a:p>
          <a:p>
            <a:pPr>
              <a:buFont typeface="Wingdings" pitchFamily="2" charset="2"/>
              <a:buChar char="Ø"/>
            </a:pPr>
            <a:r>
              <a:rPr lang="en-US" sz="2000" b="1" dirty="0" smtClean="0"/>
              <a:t> </a:t>
            </a:r>
            <a:r>
              <a:rPr lang="en-US" sz="2000" b="1" dirty="0" err="1" smtClean="0"/>
              <a:t>Ozon</a:t>
            </a:r>
            <a:r>
              <a:rPr lang="en-US" sz="2000" b="1" dirty="0" smtClean="0"/>
              <a:t> </a:t>
            </a:r>
            <a:r>
              <a:rPr lang="en-US" sz="2000" dirty="0" smtClean="0"/>
              <a:t>je </a:t>
            </a:r>
            <a:r>
              <a:rPr lang="en-US" sz="2000" dirty="0" err="1" smtClean="0"/>
              <a:t>jedina</a:t>
            </a:r>
            <a:r>
              <a:rPr lang="en-US" sz="2000" dirty="0" smtClean="0"/>
              <a:t> </a:t>
            </a:r>
            <a:r>
              <a:rPr lang="en-US" sz="2000" dirty="0" err="1" smtClean="0"/>
              <a:t>supstanca</a:t>
            </a:r>
            <a:r>
              <a:rPr lang="en-US" sz="2000" dirty="0" smtClean="0"/>
              <a:t> u </a:t>
            </a:r>
            <a:r>
              <a:rPr lang="en-US" sz="2000" dirty="0" err="1" smtClean="0"/>
              <a:t>atmosferi</a:t>
            </a:r>
            <a:r>
              <a:rPr lang="en-US" sz="2000" dirty="0" smtClean="0"/>
              <a:t> </a:t>
            </a:r>
            <a:r>
              <a:rPr lang="en-US" sz="2000" dirty="0" err="1" smtClean="0"/>
              <a:t>koja</a:t>
            </a:r>
            <a:r>
              <a:rPr lang="en-US" sz="2000" dirty="0" smtClean="0"/>
              <a:t> </a:t>
            </a:r>
            <a:r>
              <a:rPr lang="en-US" sz="2000" dirty="0" err="1" smtClean="0"/>
              <a:t>ima</a:t>
            </a:r>
            <a:r>
              <a:rPr lang="en-US" sz="2000" dirty="0" smtClean="0"/>
              <a:t> </a:t>
            </a:r>
            <a:r>
              <a:rPr lang="en-US" sz="2000" dirty="0" err="1" smtClean="0"/>
              <a:t>mogućnost</a:t>
            </a:r>
            <a:r>
              <a:rPr lang="en-US" sz="2000" dirty="0" smtClean="0"/>
              <a:t> </a:t>
            </a:r>
            <a:r>
              <a:rPr lang="en-US" sz="2000" dirty="0" err="1" smtClean="0"/>
              <a:t>apsorpcije</a:t>
            </a:r>
            <a:r>
              <a:rPr lang="en-US" sz="2000" dirty="0" smtClean="0"/>
              <a:t> </a:t>
            </a:r>
            <a:r>
              <a:rPr lang="en-US" sz="2000" dirty="0" err="1" smtClean="0"/>
              <a:t>štetnih</a:t>
            </a:r>
            <a:r>
              <a:rPr lang="en-US" sz="2000" dirty="0" smtClean="0"/>
              <a:t> </a:t>
            </a:r>
            <a:r>
              <a:rPr lang="en-US" sz="2000" dirty="0" err="1" smtClean="0"/>
              <a:t>ultraljubičastih</a:t>
            </a:r>
            <a:r>
              <a:rPr lang="en-US" sz="2000" dirty="0" smtClean="0"/>
              <a:t> (UV) </a:t>
            </a:r>
            <a:r>
              <a:rPr lang="en-US" sz="2000" dirty="0" err="1" smtClean="0"/>
              <a:t>zračenja</a:t>
            </a:r>
            <a:r>
              <a:rPr lang="en-US" sz="2000" dirty="0" smtClean="0"/>
              <a:t>. </a:t>
            </a:r>
            <a:endParaRPr lang="bs-Latn-BA" sz="2000" dirty="0" smtClean="0"/>
          </a:p>
          <a:p>
            <a:pPr>
              <a:buFont typeface="Wingdings" pitchFamily="2" charset="2"/>
              <a:buChar char="Ø"/>
            </a:pPr>
            <a:r>
              <a:rPr lang="pl-PL" sz="2000" dirty="0" smtClean="0"/>
              <a:t> Jedna od najkarakterističnijih promjena na ozonskom omotaču su </a:t>
            </a:r>
            <a:r>
              <a:rPr lang="pl-PL" sz="2000" b="1" dirty="0" smtClean="0"/>
              <a:t>ozonske rupe</a:t>
            </a:r>
            <a:r>
              <a:rPr lang="pl-PL" sz="2000" dirty="0" smtClean="0"/>
              <a:t>.</a:t>
            </a:r>
            <a:r>
              <a:rPr lang="vi-VN" sz="2000" dirty="0" smtClean="0"/>
              <a:t> </a:t>
            </a:r>
            <a:endParaRPr lang="bs-Latn-BA" sz="2000" dirty="0" smtClean="0"/>
          </a:p>
          <a:p>
            <a:pPr>
              <a:buFont typeface="Wingdings" pitchFamily="2" charset="2"/>
              <a:buChar char="Ø"/>
            </a:pPr>
            <a:r>
              <a:rPr lang="vi-VN" sz="2000" dirty="0" smtClean="0"/>
              <a:t> Njih uzrokuju supstance zajedničkim imenom nazvane </a:t>
            </a:r>
            <a:r>
              <a:rPr lang="vi-VN" sz="2000" b="1" dirty="0" smtClean="0"/>
              <a:t>ODS</a:t>
            </a:r>
            <a:r>
              <a:rPr lang="vi-VN" sz="2000" dirty="0" smtClean="0"/>
              <a:t> (Ozone depleting substances), a koje su proizvod ljudskih djelatnosti.</a:t>
            </a:r>
            <a:r>
              <a:rPr lang="bs-Latn-BA" sz="2000" dirty="0" smtClean="0"/>
              <a:t> Tu spadaju :</a:t>
            </a:r>
            <a:endParaRPr lang="vi-VN" sz="2000" dirty="0" smtClean="0"/>
          </a:p>
          <a:p>
            <a:r>
              <a:rPr lang="vi-VN" sz="2000" b="1" dirty="0" smtClean="0"/>
              <a:t>Freoni </a:t>
            </a:r>
            <a:r>
              <a:rPr lang="vi-VN" sz="2000" dirty="0" smtClean="0"/>
              <a:t>– plinovi iz rashladnih uređaja</a:t>
            </a:r>
            <a:r>
              <a:rPr lang="vi-VN" sz="2000" b="1" dirty="0" smtClean="0"/>
              <a:t>;</a:t>
            </a:r>
          </a:p>
          <a:p>
            <a:r>
              <a:rPr lang="vi-VN" sz="2000" b="1" dirty="0" smtClean="0"/>
              <a:t>Haloni </a:t>
            </a:r>
            <a:r>
              <a:rPr lang="vi-VN" sz="2000" dirty="0" smtClean="0"/>
              <a:t>– supstance koje sadrže aparati za gašenje požara;</a:t>
            </a:r>
          </a:p>
          <a:p>
            <a:r>
              <a:rPr lang="vi-VN" sz="2000" b="1" dirty="0" smtClean="0"/>
              <a:t>Metil bromid </a:t>
            </a:r>
            <a:r>
              <a:rPr lang="vi-VN" sz="2000" dirty="0" smtClean="0"/>
              <a:t>– pesticid koji se primjenjuje u poljoprivredi;</a:t>
            </a:r>
          </a:p>
          <a:p>
            <a:r>
              <a:rPr lang="vi-VN" sz="2000" b="1" dirty="0" smtClean="0"/>
              <a:t>Razni rastvarači.</a:t>
            </a:r>
            <a:endParaRPr lang="bs-Latn-BA" sz="2000" b="1" dirty="0" smtClean="0"/>
          </a:p>
          <a:p>
            <a:r>
              <a:rPr lang="en-US" sz="2000" b="1" dirty="0" smtClean="0"/>
              <a:t> </a:t>
            </a:r>
            <a:endParaRPr lang="bs-Latn-BA" sz="2000" dirty="0" smtClean="0"/>
          </a:p>
          <a:p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vi-VN" dirty="0" smtClean="0"/>
          </a:p>
          <a:p>
            <a:endParaRPr lang="pl-PL" dirty="0" smtClean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71604" y="214290"/>
            <a:ext cx="6286544" cy="646331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bs-Latn-BA" sz="3600" b="1" dirty="0" smtClean="0"/>
              <a:t>Uništavanje ozonskog omotača</a:t>
            </a:r>
            <a:endParaRPr lang="en-US" sz="3600" b="1" dirty="0"/>
          </a:p>
        </p:txBody>
      </p:sp>
      <p:pic>
        <p:nvPicPr>
          <p:cNvPr id="5" name="Picture 4" descr="images (1)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428736"/>
            <a:ext cx="3286148" cy="5000660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ages (19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42"/>
            <a:ext cx="7572428" cy="4572032"/>
          </a:xfrm>
          <a:prstGeom prst="rect">
            <a:avLst/>
          </a:prstGeom>
        </p:spPr>
      </p:pic>
      <p:sp>
        <p:nvSpPr>
          <p:cNvPr id="6" name="Notched Right Arrow 5"/>
          <p:cNvSpPr/>
          <p:nvPr/>
        </p:nvSpPr>
        <p:spPr>
          <a:xfrm>
            <a:off x="857224" y="5143512"/>
            <a:ext cx="7715304" cy="1571636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3600" b="1" dirty="0" smtClean="0">
                <a:solidFill>
                  <a:schemeClr val="tx1"/>
                </a:solidFill>
              </a:rPr>
              <a:t>Zaštitimo ozonski omotač!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421</TotalTime>
  <Words>254</Words>
  <Application>Microsoft Office PowerPoint</Application>
  <PresentationFormat>On-screen Show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Trek</vt:lpstr>
      <vt:lpstr>Globalni ekološki problemi planete zemlje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46</cp:revision>
  <dcterms:created xsi:type="dcterms:W3CDTF">2020-05-14T16:51:52Z</dcterms:created>
  <dcterms:modified xsi:type="dcterms:W3CDTF">2020-05-15T15:42:46Z</dcterms:modified>
</cp:coreProperties>
</file>