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4" r:id="rId9"/>
    <p:sldId id="267" r:id="rId10"/>
    <p:sldId id="269" r:id="rId11"/>
    <p:sldId id="270" r:id="rId12"/>
    <p:sldId id="271" r:id="rId13"/>
    <p:sldId id="273" r:id="rId14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97F8878-2EAA-474D-A6CD-3AB47B4F1D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sr-Latn-BA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300B42E0-5C38-4933-A901-612ED3A2D9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sr-Latn-BA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5EFA51BC-72EF-43F3-9C6B-0C3A6AA46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F00C-5D06-4E75-8B66-3580C6BAC965}" type="datetimeFigureOut">
              <a:rPr lang="sr-Latn-BA" smtClean="0"/>
              <a:t>15.5.2020.</a:t>
            </a:fld>
            <a:endParaRPr lang="sr-Latn-BA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C8B190A0-1C3C-47B2-8346-744468969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4CF95675-9AEB-490E-A803-44C2085BB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A3A8C-0CDD-4E0F-B703-CD2DB6511CEA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114683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DAC4D5A-554D-47E2-98BB-BA5B77A85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sr-Latn-BA"/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72CD3A30-506A-4ADD-84EF-97DD1F2955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sr-Latn-BA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5910BE7-71D4-482F-882B-DF5E2AAFF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F00C-5D06-4E75-8B66-3580C6BAC965}" type="datetimeFigureOut">
              <a:rPr lang="sr-Latn-BA" smtClean="0"/>
              <a:t>15.5.2020.</a:t>
            </a:fld>
            <a:endParaRPr lang="sr-Latn-BA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E5A08D50-146A-4503-A94C-EFE0A725B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99ECF729-7B00-45E4-93A8-B4D57FC77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A3A8C-0CDD-4E0F-B703-CD2DB6511CEA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757980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B897571A-B5CE-495E-A015-B1E83CA081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sr-Latn-BA"/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BF872D25-9925-4B67-8CFC-A018D55FF5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sr-Latn-BA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B328510F-8611-4AE9-B103-10626C4F0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F00C-5D06-4E75-8B66-3580C6BAC965}" type="datetimeFigureOut">
              <a:rPr lang="sr-Latn-BA" smtClean="0"/>
              <a:t>15.5.2020.</a:t>
            </a:fld>
            <a:endParaRPr lang="sr-Latn-BA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7AB486AF-3BA7-4E5C-945C-74AF3AF60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B72D0C44-3746-4BA1-A528-CDB240349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A3A8C-0CDD-4E0F-B703-CD2DB6511CEA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636711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B29C92-DD6E-4C1D-A896-D48FA83F2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sr-Latn-BA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FA434D9-DA80-4C61-BB64-3EABF82E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sr-Latn-BA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C49F72CD-C9C7-41A3-9318-21D90159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F00C-5D06-4E75-8B66-3580C6BAC965}" type="datetimeFigureOut">
              <a:rPr lang="sr-Latn-BA" smtClean="0"/>
              <a:t>15.5.2020.</a:t>
            </a:fld>
            <a:endParaRPr lang="sr-Latn-BA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3F4ED9B5-D897-4399-8DE1-F6C606AC3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3BDAA0CE-BF2A-4286-8E47-5597DC1FB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A3A8C-0CDD-4E0F-B703-CD2DB6511CEA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304790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7DFC253-ECFA-4414-BE81-0D669FFA4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sr-Latn-BA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118AC953-0038-4681-9989-8787AC012E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D7CE3E20-D965-4030-81DC-220A97D3E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F00C-5D06-4E75-8B66-3580C6BAC965}" type="datetimeFigureOut">
              <a:rPr lang="sr-Latn-BA" smtClean="0"/>
              <a:t>15.5.2020.</a:t>
            </a:fld>
            <a:endParaRPr lang="sr-Latn-BA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E6F0BE94-5236-4ABC-8E6E-C3D9453C6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29463149-050B-455C-A0A8-6B4EFDA02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A3A8C-0CDD-4E0F-B703-CD2DB6511CEA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440635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7123C9F-2D7E-42A9-A08A-CC67433FC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sr-Latn-BA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786A4D2-E0E8-4D22-A35F-24980F1898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sr-Latn-BA"/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75961F9E-7785-44BB-B513-C6C503DC0F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sr-Latn-BA"/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4A156CCC-4B9A-41A1-96B0-540397312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F00C-5D06-4E75-8B66-3580C6BAC965}" type="datetimeFigureOut">
              <a:rPr lang="sr-Latn-BA" smtClean="0"/>
              <a:t>15.5.2020.</a:t>
            </a:fld>
            <a:endParaRPr lang="sr-Latn-BA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A638C082-6BAB-40E2-92D5-DD98EDB47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CB1CB8A7-C7BA-4141-A436-D1B1DFFD5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A3A8C-0CDD-4E0F-B703-CD2DB6511CEA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970822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F047CD-357C-4AEB-8876-FB3B78ED1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sr-Latn-BA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BD846DF5-9FC0-4EF5-96CE-2C0DD6346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02D8390A-5935-46DB-8B76-11780E1EA6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sr-Latn-BA"/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3F5C7CE5-4ACE-4D38-84B4-0740505EB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36F2212F-3512-4BAB-9002-09307A1E4B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sr-Latn-BA"/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9E9E1A3E-CA08-42A3-A883-288B6406B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F00C-5D06-4E75-8B66-3580C6BAC965}" type="datetimeFigureOut">
              <a:rPr lang="sr-Latn-BA" smtClean="0"/>
              <a:t>15.5.2020.</a:t>
            </a:fld>
            <a:endParaRPr lang="sr-Latn-BA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84DC4325-5E75-4CEE-99CD-548FBE43A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33DE815D-506B-4296-BD41-26F8C3F5C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A3A8C-0CDD-4E0F-B703-CD2DB6511CEA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081012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5864D34-7FAB-4767-9C09-DF6C65F0D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sr-Latn-BA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ED473DD7-1621-41B2-9B7B-D781AA895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F00C-5D06-4E75-8B66-3580C6BAC965}" type="datetimeFigureOut">
              <a:rPr lang="sr-Latn-BA" smtClean="0"/>
              <a:t>15.5.2020.</a:t>
            </a:fld>
            <a:endParaRPr lang="sr-Latn-BA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56D74554-98B4-45D0-A8DF-6D0D11EA2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4CCEDC2B-AF48-4FAC-96E4-780EB79AD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A3A8C-0CDD-4E0F-B703-CD2DB6511CEA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66028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B2DD82A3-18C2-4B3D-8349-5C7F6AFD5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F00C-5D06-4E75-8B66-3580C6BAC965}" type="datetimeFigureOut">
              <a:rPr lang="sr-Latn-BA" smtClean="0"/>
              <a:t>15.5.2020.</a:t>
            </a:fld>
            <a:endParaRPr lang="sr-Latn-BA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5CF27FF1-D10A-4256-A22E-DD3A5AE19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40BF5B06-1BE9-4E9F-8DC2-B44B01D3A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A3A8C-0CDD-4E0F-B703-CD2DB6511CEA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415597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D20A795-6126-4336-AED7-1D7A3644C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sr-Latn-BA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AC4D7B6-2205-410D-AC28-B8E7D2FC9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sr-Latn-BA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081B85F9-45F0-4898-B959-0700FE989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C6250708-16E0-4AC9-8D3C-2452AF011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F00C-5D06-4E75-8B66-3580C6BAC965}" type="datetimeFigureOut">
              <a:rPr lang="sr-Latn-BA" smtClean="0"/>
              <a:t>15.5.2020.</a:t>
            </a:fld>
            <a:endParaRPr lang="sr-Latn-BA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B049A178-18E1-4829-80B0-80E1BA62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ACF55039-C903-408F-A975-AE966C1D7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A3A8C-0CDD-4E0F-B703-CD2DB6511CEA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71235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D332526-58B7-4E5F-927E-B92766159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sr-Latn-BA"/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1DE94B74-EDE0-426D-B8F7-F6426778C5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BA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4538BC61-6550-4635-987F-A22A673AD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91986C94-82F7-4ED7-9DA0-C827659F8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F00C-5D06-4E75-8B66-3580C6BAC965}" type="datetimeFigureOut">
              <a:rPr lang="sr-Latn-BA" smtClean="0"/>
              <a:t>15.5.2020.</a:t>
            </a:fld>
            <a:endParaRPr lang="sr-Latn-BA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F2D5D4D1-1733-4F15-B2E1-9B1996F43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043404D3-F2D0-4540-8A73-37FD64BB8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A3A8C-0CDD-4E0F-B703-CD2DB6511CEA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43152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F32ED963-BFE9-426B-817A-2F68BEB66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sr-Latn-BA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239BFDE2-1321-4A9F-8FAF-2A1510F8D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sr-Latn-BA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3D841C2D-11D6-49A6-94C2-A9D4432EFA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0F00C-5D06-4E75-8B66-3580C6BAC965}" type="datetimeFigureOut">
              <a:rPr lang="sr-Latn-BA" smtClean="0"/>
              <a:t>15.5.2020.</a:t>
            </a:fld>
            <a:endParaRPr lang="sr-Latn-BA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4B3C2C2C-CB43-44B2-9CFB-5FC3FEC8B7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19CBFCBE-DB40-4D88-BA6B-D014B51A80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A3A8C-0CDD-4E0F-B703-CD2DB6511CEA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82756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AACqNSDj4s?feature=oembed" TargetMode="External"/><Relationship Id="rId5" Type="http://schemas.openxmlformats.org/officeDocument/2006/relationships/hyperlink" Target="https://youtu.be/nAACqNSDj4s" TargetMode="Externa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0246E2FA-D274-45FA-B058-EA2CE8E52F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4525347"/>
            <a:ext cx="6801321" cy="1737360"/>
          </a:xfrm>
        </p:spPr>
        <p:txBody>
          <a:bodyPr anchor="ctr">
            <a:normAutofit/>
          </a:bodyPr>
          <a:lstStyle/>
          <a:p>
            <a:pPr algn="r"/>
            <a:r>
              <a:rPr lang="hr-BA" sz="5100" dirty="0"/>
              <a:t>Ekološki i drugi datumi u mjesecu svibnju</a:t>
            </a:r>
            <a:endParaRPr lang="sr-Latn-BA" sz="5100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DD066E53-BCCB-44A9-A518-FB9EB6894C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61258" y="4525347"/>
            <a:ext cx="3258675" cy="1737360"/>
          </a:xfrm>
        </p:spPr>
        <p:txBody>
          <a:bodyPr anchor="ctr">
            <a:normAutofit/>
          </a:bodyPr>
          <a:lstStyle/>
          <a:p>
            <a:pPr algn="l"/>
            <a:r>
              <a:rPr lang="hr-BA" dirty="0"/>
              <a:t>Katolički školski centar „Sveti Pavao” Zenica</a:t>
            </a:r>
          </a:p>
          <a:p>
            <a:pPr algn="l"/>
            <a:r>
              <a:rPr lang="hr-BA" dirty="0"/>
              <a:t>Osnovna škola </a:t>
            </a:r>
          </a:p>
          <a:p>
            <a:pPr algn="l"/>
            <a:r>
              <a:rPr lang="hr-BA" dirty="0"/>
              <a:t>Sekcija „mali EKOLOZI”</a:t>
            </a:r>
            <a:endParaRPr lang="sr-Latn-BA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B84D7E8-4ECB-42D7-ADBF-01689B0F2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E8E38ED-369A-44C2-B635-0BED0E48A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756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C99CB9C0-81CC-44B0-9347-1810344BB5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9" b="9484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4EB1EB5F-FECD-49D7-BF05-918CEBED5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Autofit/>
          </a:bodyPr>
          <a:lstStyle/>
          <a:p>
            <a:pPr algn="ctr"/>
            <a:r>
              <a:rPr lang="hr-BA" sz="3600" dirty="0"/>
              <a:t>23. svibnja - Svjetski dan kornjača </a:t>
            </a:r>
            <a:endParaRPr lang="sr-Latn-BA" sz="36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FC6DFCA-7FB4-4D62-AC7E-BD552D2D5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r>
              <a:rPr lang="sr-Latn-BA" sz="1800" dirty="0"/>
              <a:t>Kornjače su jedna od najstarijih skupina životinja, postoje već više od 200 milijuna godina, ali u posljednje vrijeme suočavaju se sa sve bržim izumiranjem, ponajprije zbog unosa stranih vrsta u njihova staništa te zbog sve bržeg gubitka staništa i trovanja raznim otrovima i pesticidima.</a:t>
            </a:r>
          </a:p>
        </p:txBody>
      </p:sp>
    </p:spTree>
    <p:extLst>
      <p:ext uri="{BB962C8B-B14F-4D97-AF65-F5344CB8AC3E}">
        <p14:creationId xmlns:p14="http://schemas.microsoft.com/office/powerpoint/2010/main" val="1880113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6">
            <a:extLst>
              <a:ext uri="{FF2B5EF4-FFF2-40B4-BE49-F238E27FC236}">
                <a16:creationId xmlns:a16="http://schemas.microsoft.com/office/drawing/2014/main" id="{9AF5C66A-E8F2-4E13-98A3-FE96597C5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C860275-E106-493A-8BF0-E0A91130E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5B025299-A012-425F-B5D6-9E4B44F4D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576" y="822960"/>
            <a:ext cx="9829800" cy="1325880"/>
          </a:xfrm>
        </p:spPr>
        <p:txBody>
          <a:bodyPr>
            <a:normAutofit/>
          </a:bodyPr>
          <a:lstStyle/>
          <a:p>
            <a:pPr algn="ctr"/>
            <a:r>
              <a:rPr lang="hr-BA" sz="3600" dirty="0">
                <a:solidFill>
                  <a:srgbClr val="FFFFFF"/>
                </a:solidFill>
              </a:rPr>
              <a:t>24. svibnja - Europski dan parkova </a:t>
            </a:r>
            <a:endParaRPr lang="sr-Latn-BA" sz="3600" dirty="0">
              <a:solidFill>
                <a:srgbClr val="FFFFFF"/>
              </a:solidFill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24D2838-C35B-4F4D-89BA-33FBA27E0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827419"/>
            <a:ext cx="5126896" cy="3227626"/>
          </a:xfrm>
        </p:spPr>
        <p:txBody>
          <a:bodyPr anchor="ctr">
            <a:normAutofit/>
          </a:bodyPr>
          <a:lstStyle/>
          <a:p>
            <a:r>
              <a:rPr lang="hr-BA" sz="1800" dirty="0">
                <a:solidFill>
                  <a:srgbClr val="000000"/>
                </a:solidFill>
              </a:rPr>
              <a:t>S ciljem približavanja ljudi prirodi i podizanja svijesti o važnosti očuvanja prirodnih vrijednosti u zaštićenim područjima te održivom upravljanju njima, 24. svibnja već se dva desetljeća obilježava kao Europski dan parkova</a:t>
            </a:r>
          </a:p>
        </p:txBody>
      </p:sp>
      <p:pic>
        <p:nvPicPr>
          <p:cNvPr id="5" name="Slika 4" descr="Slika na kojoj se prikazuje park">
            <a:extLst>
              <a:ext uri="{FF2B5EF4-FFF2-40B4-BE49-F238E27FC236}">
                <a16:creationId xmlns:a16="http://schemas.microsoft.com/office/drawing/2014/main" id="{BBFE975B-C10A-40C6-BB90-02B321C97F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4"/>
          <a:stretch/>
        </p:blipFill>
        <p:spPr>
          <a:xfrm>
            <a:off x="6429378" y="3052879"/>
            <a:ext cx="4954693" cy="278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707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zervirano mjesto sadržaja 4" descr="Slika na kojoj se prikazuje zgrada, prozor, cvijet&#10;&#10;Opis je automatski generiran">
            <a:extLst>
              <a:ext uri="{FF2B5EF4-FFF2-40B4-BE49-F238E27FC236}">
                <a16:creationId xmlns:a16="http://schemas.microsoft.com/office/drawing/2014/main" id="{1FAC298E-985E-4E13-83C7-6D9FFC6383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59" b="4898"/>
          <a:stretch/>
        </p:blipFill>
        <p:spPr>
          <a:xfrm rot="21600000">
            <a:off x="-1" y="10"/>
            <a:ext cx="12192000" cy="6857990"/>
          </a:xfrm>
          <a:prstGeom prst="rect">
            <a:avLst/>
          </a:prstGeom>
        </p:spPr>
      </p:pic>
      <p:sp>
        <p:nvSpPr>
          <p:cNvPr id="18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44CFB21E-A14A-4DAD-A5CA-817AFF457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Autofit/>
          </a:bodyPr>
          <a:lstStyle/>
          <a:p>
            <a:pPr algn="ctr"/>
            <a:r>
              <a:rPr lang="hr-BA" sz="3600" dirty="0"/>
              <a:t>28. svibnja - Svjetski dan leptira </a:t>
            </a:r>
            <a:endParaRPr lang="sr-Latn-BA" sz="3600" dirty="0"/>
          </a:p>
        </p:txBody>
      </p:sp>
      <p:cxnSp>
        <p:nvCxnSpPr>
          <p:cNvPr id="19" name="Straight Connector 13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9C71AA9-0B41-4A2D-9D3A-D1B6B59E6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r>
              <a:rPr lang="hr-BA" sz="1800" dirty="0"/>
              <a:t>Iako je opće prihvaćeno da leptiri žive jedan dan, to je zapravo zabluda. Naravno, postoje i takve vrste, ali prosječan život leptira je dva tjedna. Njihov životni vijek ovisi od veličine, tako da veći leptiri žive duže i izdržljiviji su. Pojedine vrste žive čak i do 12 mjeseci! </a:t>
            </a:r>
          </a:p>
        </p:txBody>
      </p:sp>
    </p:spTree>
    <p:extLst>
      <p:ext uri="{BB962C8B-B14F-4D97-AF65-F5344CB8AC3E}">
        <p14:creationId xmlns:p14="http://schemas.microsoft.com/office/powerpoint/2010/main" val="3727908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477330D-99CB-4B6F-90A7-12887B7D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/>
          </a:bodyPr>
          <a:lstStyle/>
          <a:p>
            <a:r>
              <a:rPr lang="hr-BA" sz="3600" dirty="0"/>
              <a:t>31. svibnja - Svjetski dan protiv pušenja </a:t>
            </a:r>
            <a:endParaRPr lang="sr-Latn-BA" sz="3600" dirty="0"/>
          </a:p>
        </p:txBody>
      </p:sp>
      <p:pic>
        <p:nvPicPr>
          <p:cNvPr id="5" name="Slika 4" descr="Slika na kojoj se prikazuje crtež&#10;&#10;Opis je automatski generiran">
            <a:extLst>
              <a:ext uri="{FF2B5EF4-FFF2-40B4-BE49-F238E27FC236}">
                <a16:creationId xmlns:a16="http://schemas.microsoft.com/office/drawing/2014/main" id="{E04B5159-BD1B-4631-BB72-DACA1A9905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5" r="5116" b="1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31877A1-B375-47FF-9BDE-8B3F4201A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614612"/>
            <a:ext cx="5291663" cy="3752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BA" sz="1800" dirty="0"/>
              <a:t>Svjetska zdravstvena organizacija svake godine 31. svibnja obilježava Svjetski dan nepušenja (engl. </a:t>
            </a:r>
            <a:r>
              <a:rPr lang="hr-BA" sz="1800" i="1" dirty="0"/>
              <a:t>World No Tobacco Day</a:t>
            </a:r>
            <a:r>
              <a:rPr lang="hr-BA" sz="1800" dirty="0"/>
              <a:t>) da bi ukazala na zdravstvene i ostale rizike povezane s uporabom duhana, te promicala politike koje će učinkovito smanjiti konzumaciju duhana. Obilježavanje ovog dana je potaknula Svjetska zdravstvena organizacija 1987. godine.</a:t>
            </a:r>
          </a:p>
        </p:txBody>
      </p:sp>
    </p:spTree>
    <p:extLst>
      <p:ext uri="{BB962C8B-B14F-4D97-AF65-F5344CB8AC3E}">
        <p14:creationId xmlns:p14="http://schemas.microsoft.com/office/powerpoint/2010/main" val="3974947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36E29ACB-6906-4586-AF90-6F204BDFF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191" y="3429000"/>
            <a:ext cx="4805996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3600" kern="12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Uvod</a:t>
            </a:r>
            <a:r>
              <a:rPr lang="hr-BA" sz="360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endParaRPr lang="en-US" sz="36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3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6"/>
                </a:gs>
                <a:gs pos="23000">
                  <a:schemeClr val="accent6"/>
                </a:gs>
                <a:gs pos="83000">
                  <a:schemeClr val="accent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Mrežni medijski sadržaji 3" title="mali EKOLOZI">
            <a:hlinkClick r:id="" action="ppaction://media"/>
            <a:extLst>
              <a:ext uri="{FF2B5EF4-FFF2-40B4-BE49-F238E27FC236}">
                <a16:creationId xmlns:a16="http://schemas.microsoft.com/office/drawing/2014/main" id="{F609E732-95F9-4667-BE4E-6D11162DB59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40470" y="2721330"/>
            <a:ext cx="4141760" cy="232974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EC0EBEC9-0CFA-48D0-A329-52B21D7037CD}"/>
              </a:ext>
            </a:extLst>
          </p:cNvPr>
          <p:cNvSpPr txBox="1"/>
          <p:nvPr/>
        </p:nvSpPr>
        <p:spPr>
          <a:xfrm>
            <a:off x="7601940" y="4356783"/>
            <a:ext cx="3126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dirty="0">
                <a:hlinkClick r:id="rId5"/>
              </a:rPr>
              <a:t>https://youtu.be/nAACqNSDj4s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72531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Chicago">
            <a:extLst>
              <a:ext uri="{FF2B5EF4-FFF2-40B4-BE49-F238E27FC236}">
                <a16:creationId xmlns:a16="http://schemas.microsoft.com/office/drawing/2014/main" id="{0146258A-EEB8-4E7B-A5E8-FFF7FA3ECE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5" b="5099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150893FB-85D1-42E4-9E29-FCF7B93C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hr-BA" sz="3600" dirty="0"/>
              <a:t>1. svibnja – Praznik rada</a:t>
            </a:r>
            <a:endParaRPr lang="sr-Latn-BA" sz="36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2B89373-0041-4B96-A816-61F87A10E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r-Latn-BA" sz="1800" dirty="0"/>
              <a:t>Dana 1. svibnja 1886. godine u Chicagu je prosvjedovalo oko 40.000 radnika ističući zahtjeve </a:t>
            </a:r>
            <a:r>
              <a:rPr lang="hr-BA" sz="1800" dirty="0"/>
              <a:t>simbolizirane</a:t>
            </a:r>
            <a:r>
              <a:rPr lang="sr-Latn-BA" sz="1800" dirty="0"/>
              <a:t> u 3 osmice: 8 sati rada, 8 sati odmora i 8 sati kulturnog obrazovanja. </a:t>
            </a:r>
            <a:endParaRPr lang="hr-BA" sz="1800" dirty="0"/>
          </a:p>
        </p:txBody>
      </p:sp>
    </p:spTree>
    <p:extLst>
      <p:ext uri="{BB962C8B-B14F-4D97-AF65-F5344CB8AC3E}">
        <p14:creationId xmlns:p14="http://schemas.microsoft.com/office/powerpoint/2010/main" val="466878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4DDFC1B-FBF4-45C4-BF4D-5D4050BF4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hr-BA" sz="3600" dirty="0"/>
              <a:t>2. svibnja - Svjetski dan tune</a:t>
            </a:r>
            <a:endParaRPr lang="sr-Latn-BA" sz="3600" dirty="0"/>
          </a:p>
        </p:txBody>
      </p:sp>
      <p:pic>
        <p:nvPicPr>
          <p:cNvPr id="5" name="Slika 4" descr="Slika na kojoj se prikazuje crtež&#10;&#10;Opis je automatski generiran">
            <a:extLst>
              <a:ext uri="{FF2B5EF4-FFF2-40B4-BE49-F238E27FC236}">
                <a16:creationId xmlns:a16="http://schemas.microsoft.com/office/drawing/2014/main" id="{7CCC8525-EC5C-43AD-AE56-8F84AADD2A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1" b="21605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5484CDC-063E-4B67-9C1D-E3DB3A427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452687"/>
          </a:xfrm>
        </p:spPr>
        <p:txBody>
          <a:bodyPr anchor="ctr">
            <a:normAutofit/>
          </a:bodyPr>
          <a:lstStyle/>
          <a:p>
            <a:r>
              <a:rPr lang="hr-BA" sz="1800" dirty="0"/>
              <a:t>Riba otvorenih mora, ponekad dolazi u pliće predjele. Izuzetno je dobar plivač i jedna je od najbržih </a:t>
            </a:r>
            <a:r>
              <a:rPr lang="hr-BA" sz="1800" dirty="0" err="1"/>
              <a:t>koštunjača</a:t>
            </a:r>
            <a:r>
              <a:rPr lang="hr-BA" sz="1800" dirty="0"/>
              <a:t> te dostiže brzine od 70 km/h.</a:t>
            </a:r>
          </a:p>
          <a:p>
            <a:r>
              <a:rPr lang="hr-BA" sz="1800" dirty="0"/>
              <a:t>Brzim plivanjem mogu prevaliti vrlo velike udaljenosti pa je poznato da putuju po 10 000 km. Mrijeste se u toplim morima, u velikim skupinama, pri čemu mnogo mužjaka i ženki istovremeno ispušta ikru i mliječ.</a:t>
            </a:r>
          </a:p>
          <a:p>
            <a:r>
              <a:rPr lang="hr-BA" sz="1800" dirty="0"/>
              <a:t>Rasprostranjena je u svim morima, osim polarnih.</a:t>
            </a:r>
          </a:p>
          <a:p>
            <a:pPr marL="0" indent="0">
              <a:buNone/>
            </a:pPr>
            <a:endParaRPr lang="hr-BA" sz="1800" dirty="0"/>
          </a:p>
        </p:txBody>
      </p:sp>
    </p:spTree>
    <p:extLst>
      <p:ext uri="{BB962C8B-B14F-4D97-AF65-F5344CB8AC3E}">
        <p14:creationId xmlns:p14="http://schemas.microsoft.com/office/powerpoint/2010/main" val="2519264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0A9B4E3-034B-4348-A97F-0EB1A5C07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/>
          </a:bodyPr>
          <a:lstStyle/>
          <a:p>
            <a:r>
              <a:rPr lang="hr-BA" sz="3700"/>
              <a:t>3. svibnja - Svjetski dan Sunca</a:t>
            </a:r>
            <a:br>
              <a:rPr lang="hr-BA" sz="3700"/>
            </a:br>
            <a:endParaRPr lang="sr-Latn-BA" sz="3700"/>
          </a:p>
        </p:txBody>
      </p:sp>
      <p:pic>
        <p:nvPicPr>
          <p:cNvPr id="5" name="Slika 4" descr="Slika na kojoj se prikazuje hrana&#10;&#10;Opis je automatski generiran">
            <a:extLst>
              <a:ext uri="{FF2B5EF4-FFF2-40B4-BE49-F238E27FC236}">
                <a16:creationId xmlns:a16="http://schemas.microsoft.com/office/drawing/2014/main" id="{8AA33C68-28F3-4D05-980D-B755E14814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8" r="5394" b="1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021553C-562C-4813-A971-6BBF0A016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614612"/>
            <a:ext cx="5291663" cy="3752849"/>
          </a:xfrm>
        </p:spPr>
        <p:txBody>
          <a:bodyPr>
            <a:normAutofit/>
          </a:bodyPr>
          <a:lstStyle/>
          <a:p>
            <a:pPr fontAlgn="base"/>
            <a:r>
              <a:rPr lang="hr-BA" sz="1800" dirty="0"/>
              <a:t>Sunce je izvor života. Slavimo ga svaki dan, no Svjetski dan Sunca se obilježava 3. svibnja.</a:t>
            </a:r>
          </a:p>
          <a:p>
            <a:pPr fontAlgn="base"/>
            <a:r>
              <a:rPr lang="hr-BA" sz="1800" dirty="0"/>
              <a:t>Često zaboravljamo važnost i ulogu Sunca. Svojom pojavom uvijek nagovještava novi početak, neko novo svjetlo, novu nadu. Potiče na život, na volju, na raspoloženje, na istraživanja sebe i okoline.</a:t>
            </a:r>
          </a:p>
          <a:p>
            <a:pPr fontAlgn="base"/>
            <a:r>
              <a:rPr lang="hr-BA" sz="1800" dirty="0"/>
              <a:t>Obnovljiv je izvor energije. Na taj dan upozorava se i na pojačanu sunčanu aktivnost pod nazivom "Budi prijatelj ozonu - ostani osiguran od sunca", kako bi se smanjila osobna upotreba kemikalija koje oštećuju ozonski omotač.</a:t>
            </a:r>
          </a:p>
          <a:p>
            <a:pPr marL="0" indent="0">
              <a:buNone/>
            </a:pPr>
            <a:endParaRPr lang="hr-BA" sz="1800" dirty="0"/>
          </a:p>
        </p:txBody>
      </p:sp>
    </p:spTree>
    <p:extLst>
      <p:ext uri="{BB962C8B-B14F-4D97-AF65-F5344CB8AC3E}">
        <p14:creationId xmlns:p14="http://schemas.microsoft.com/office/powerpoint/2010/main" val="659939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1BECE4-7439-47A9-994C-CE6C041ED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hr-BA" sz="3600" dirty="0"/>
              <a:t>4. svibnja - Međunarodni dan vatrogasaca</a:t>
            </a:r>
            <a:br>
              <a:rPr lang="hr-BA" sz="3600" dirty="0"/>
            </a:br>
            <a:endParaRPr lang="sr-Latn-BA" sz="3600" dirty="0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C83CCE33-38D8-4D01-BAC6-BF59CF7EA1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3231" b="27878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FC932F6-2D56-4C46-8538-7155E7FED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452687"/>
          </a:xfrm>
        </p:spPr>
        <p:txBody>
          <a:bodyPr anchor="ctr">
            <a:normAutofit/>
          </a:bodyPr>
          <a:lstStyle/>
          <a:p>
            <a:r>
              <a:rPr lang="hr-BA" sz="1800" dirty="0"/>
              <a:t>Na dan svetog Florijana - zaštitnika vatrogasaca, obilježava se Međunarodni dan vatrogasaca. Također, mjesec svibanj posvećen je vatrogastvu, a obilježava se kao mjesec zaštite od požara.</a:t>
            </a:r>
          </a:p>
          <a:p>
            <a:r>
              <a:rPr lang="hr-BA" sz="1800" dirty="0"/>
              <a:t>Posao vatrogasaca opasan je i zahtjevan, ali nadasve human i požrtvovan. Njihova profesija nije važna samo u očuvanju ljudskih života već i okoliša. Vatrogasci se nesebično izlažu teškim i opasnim uvjetima, nerijetko i u životnoj opasnosti kako bi spasili ljude i njihovu imovinu.</a:t>
            </a:r>
          </a:p>
        </p:txBody>
      </p:sp>
    </p:spTree>
    <p:extLst>
      <p:ext uri="{BB962C8B-B14F-4D97-AF65-F5344CB8AC3E}">
        <p14:creationId xmlns:p14="http://schemas.microsoft.com/office/powerpoint/2010/main" val="708854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5F7C22C-7B6D-45A2-8AFA-2E4015796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>
            <a:noAutofit/>
          </a:bodyPr>
          <a:lstStyle/>
          <a:p>
            <a:r>
              <a:rPr lang="hr-BA" sz="3600" dirty="0"/>
              <a:t>9. svibnja - Međunarodni dan ptica</a:t>
            </a:r>
            <a:br>
              <a:rPr lang="sr-Latn-BA" sz="3600" dirty="0"/>
            </a:br>
            <a:endParaRPr lang="sr-Latn-BA" sz="36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07A39F3-A9BD-471B-B8A2-F3427ECEB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rmAutofit/>
          </a:bodyPr>
          <a:lstStyle/>
          <a:p>
            <a:r>
              <a:rPr lang="hr-BA" sz="1800" dirty="0"/>
              <a:t>Svjetski dan ptica selica obilježava se svakog drugog vikenda u svibnju od 2006. godine u svrhu podizanje svijesti javnosti o potrebi zaštite ptica selica i njihovih staništa. </a:t>
            </a:r>
          </a:p>
          <a:p>
            <a:r>
              <a:rPr lang="hr-BA" sz="1800" dirty="0"/>
              <a:t>Zamislite da morate preletjeti više tisuća kilometara da dođete do svog doma, a da pritom ne koristite blagodati zrakoplovne kompanije? Ptice selice pravo su čudo prirode! </a:t>
            </a:r>
          </a:p>
        </p:txBody>
      </p:sp>
      <p:pic>
        <p:nvPicPr>
          <p:cNvPr id="5" name="Rezervirano mjesto sadržaja 4" descr="Slika na kojoj se prikazuje sat&#10;&#10;Opis je automatski generiran">
            <a:extLst>
              <a:ext uri="{FF2B5EF4-FFF2-40B4-BE49-F238E27FC236}">
                <a16:creationId xmlns:a16="http://schemas.microsoft.com/office/drawing/2014/main" id="{6881127C-AE95-4E9D-9831-48D7C61DAD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9" r="12650"/>
          <a:stretch/>
        </p:blipFill>
        <p:spPr>
          <a:xfrm>
            <a:off x="4639056" y="10"/>
            <a:ext cx="7552944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211354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E7D09BAA-FF82-4C9A-A8A7-DBF56CBA4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Autofit/>
          </a:bodyPr>
          <a:lstStyle/>
          <a:p>
            <a:r>
              <a:rPr lang="hr-BA" sz="3600" dirty="0">
                <a:solidFill>
                  <a:srgbClr val="000000"/>
                </a:solidFill>
              </a:rPr>
              <a:t>15. svibnja - Međunarodni dan obitelji</a:t>
            </a:r>
            <a:endParaRPr lang="sr-Latn-BA" sz="3600" dirty="0">
              <a:solidFill>
                <a:srgbClr val="000000"/>
              </a:solidFill>
            </a:endParaRPr>
          </a:p>
        </p:txBody>
      </p:sp>
      <p:sp>
        <p:nvSpPr>
          <p:cNvPr id="14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27932917-8A9C-47FA-934E-85094B9085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349" y="1632232"/>
            <a:ext cx="3661831" cy="3613735"/>
          </a:xfrm>
          <a:prstGeom prst="rect">
            <a:avLst/>
          </a:pr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1555834-B8CE-4B8F-AFE9-1FEAEA81A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anchor="ctr">
            <a:normAutofit/>
          </a:bodyPr>
          <a:lstStyle/>
          <a:p>
            <a:r>
              <a:rPr lang="hr-BA" sz="1800" dirty="0">
                <a:solidFill>
                  <a:srgbClr val="000000"/>
                </a:solidFill>
              </a:rPr>
              <a:t>Bez obzira na sve definicije svijeta, obitelj zapravo definiramo mi sami. Bez obzira što smatrali obitelji, ona se uvijek sastoji od dvije stvari: uspomena i bezgranične ljubavi. Uspomene mogu izblijedjeti s vremenom, ali kroz obitelj prenosimo ih dalje čime one ostaju žive zauvijek i ostavljaju trajni usmeni zapis tko smo bili za života i koga smo voljeli.</a:t>
            </a:r>
          </a:p>
          <a:p>
            <a:r>
              <a:rPr lang="hr-BA" sz="1800" dirty="0">
                <a:solidFill>
                  <a:srgbClr val="000000"/>
                </a:solidFill>
              </a:rPr>
              <a:t>Ljubav u obitelji je beskrajna, jer u osnovi pobjeđuje smrt. To je nešto toliko snažno da čak i kada voljena osoba umre i dalje je osjećamo uz sebe i toplinu njezine ljubavi.</a:t>
            </a:r>
          </a:p>
          <a:p>
            <a:pPr marL="0" indent="0">
              <a:buNone/>
            </a:pPr>
            <a:endParaRPr lang="hr-BA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976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1CE7C42-13DD-4F40-998C-D2D13B83E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hr-BA" sz="3600" dirty="0"/>
              <a:t>20. svibnja - Svjetski dan pčela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81A0B568-039B-4D2F-9D23-B9003814A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651466" cy="3785419"/>
          </a:xfrm>
        </p:spPr>
        <p:txBody>
          <a:bodyPr>
            <a:noAutofit/>
          </a:bodyPr>
          <a:lstStyle/>
          <a:p>
            <a:r>
              <a:rPr lang="hr-BA" sz="1800" dirty="0"/>
              <a:t>Usvajajući rezoluciju koju je predložila Slovenija, a podržale sve članice EU i mnoge druge zemlje svijeta, Ujedinjeni narodi proglasili su 20. svibnja Svjetskim danom pčela s ciljem da se podigne svijest o njihovom značaju i upozori na smanjenje broja pčela u svijetu, te kroz edukaciju i aktivnosti usmjerene na podizanje svijesti o značaju pčela i drugih oprašivača, upozori na opasnosti sa kojima se suočavaju, kao i njihov doprinos održivom razvoju.</a:t>
            </a:r>
          </a:p>
          <a:p>
            <a:endParaRPr lang="hr-BA" sz="1800" dirty="0"/>
          </a:p>
        </p:txBody>
      </p:sp>
      <p:pic>
        <p:nvPicPr>
          <p:cNvPr id="5" name="Rezervirano mjesto sadržaja 4" descr="Slika na kojoj se prikazuje crtež pčele">
            <a:extLst>
              <a:ext uri="{FF2B5EF4-FFF2-40B4-BE49-F238E27FC236}">
                <a16:creationId xmlns:a16="http://schemas.microsoft.com/office/drawing/2014/main" id="{8F58AC95-C3D3-4E55-8D19-FF9ADFB863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4" r="-1" b="12062"/>
          <a:stretch/>
        </p:blipFill>
        <p:spPr>
          <a:xfrm>
            <a:off x="4639056" y="10"/>
            <a:ext cx="7552944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8319946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822</Words>
  <Application>Microsoft Office PowerPoint</Application>
  <PresentationFormat>Široki zaslon</PresentationFormat>
  <Paragraphs>35</Paragraphs>
  <Slides>13</Slides>
  <Notes>0</Notes>
  <HiddenSlides>0</HiddenSlides>
  <MMClips>1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sustava Office</vt:lpstr>
      <vt:lpstr>Ekološki i drugi datumi u mjesecu svibnju</vt:lpstr>
      <vt:lpstr>Uvod </vt:lpstr>
      <vt:lpstr>1. svibnja – Praznik rada</vt:lpstr>
      <vt:lpstr>2. svibnja - Svjetski dan tune</vt:lpstr>
      <vt:lpstr>3. svibnja - Svjetski dan Sunca </vt:lpstr>
      <vt:lpstr>4. svibnja - Međunarodni dan vatrogasaca </vt:lpstr>
      <vt:lpstr>9. svibnja - Međunarodni dan ptica </vt:lpstr>
      <vt:lpstr>15. svibnja - Međunarodni dan obitelji</vt:lpstr>
      <vt:lpstr>20. svibnja - Svjetski dan pčela</vt:lpstr>
      <vt:lpstr>23. svibnja - Svjetski dan kornjača </vt:lpstr>
      <vt:lpstr>24. svibnja - Europski dan parkova </vt:lpstr>
      <vt:lpstr>28. svibnja - Svjetski dan leptira </vt:lpstr>
      <vt:lpstr>31. svibnja - Svjetski dan protiv pušenja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Ekološki i drugi datumi u mjesecu svibnju</dc:title>
  <dc:creator>Danijela Letić</dc:creator>
  <cp:lastModifiedBy>Danijela Letić</cp:lastModifiedBy>
  <cp:revision>2</cp:revision>
  <dcterms:created xsi:type="dcterms:W3CDTF">2020-05-15T17:23:28Z</dcterms:created>
  <dcterms:modified xsi:type="dcterms:W3CDTF">2020-05-15T17:34:36Z</dcterms:modified>
</cp:coreProperties>
</file>