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DF3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5" d="100"/>
          <a:sy n="95" d="100"/>
        </p:scale>
        <p:origin x="-44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BA7D2D-F702-415E-9D40-EFBDFF8DD331}" type="datetimeFigureOut">
              <a:rPr lang="sr-Latn-CS" smtClean="0"/>
              <a:pPr/>
              <a:t>5.5.2020</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973F46-E410-4963-8331-ECE182EDE380}"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dirty="0"/>
          </a:p>
        </p:txBody>
      </p:sp>
      <p:sp>
        <p:nvSpPr>
          <p:cNvPr id="4" name="Rezervirano mjesto broja slajda 3"/>
          <p:cNvSpPr>
            <a:spLocks noGrp="1"/>
          </p:cNvSpPr>
          <p:nvPr>
            <p:ph type="sldNum" sz="quarter" idx="10"/>
          </p:nvPr>
        </p:nvSpPr>
        <p:spPr/>
        <p:txBody>
          <a:bodyPr/>
          <a:lstStyle/>
          <a:p>
            <a:fld id="{E6973F46-E410-4963-8331-ECE182EDE380}" type="slidenum">
              <a:rPr lang="hr-HR" smtClean="0"/>
              <a:pPr/>
              <a:t>5</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5" name="Prostoručno 4"/>
          <p:cNvSpPr>
            <a:spLocks noEditPoints="1"/>
          </p:cNvSpPr>
          <p:nvPr/>
        </p:nvSpPr>
        <p:spPr bwMode="auto">
          <a:xfrm>
            <a:off x="2854672" y="0"/>
            <a:ext cx="6286947"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lang="hr-HR" dirty="0">
              <a:solidFill>
                <a:schemeClr val="lt1"/>
              </a:solidFill>
            </a:endParaRPr>
          </a:p>
        </p:txBody>
      </p:sp>
      <p:sp>
        <p:nvSpPr>
          <p:cNvPr id="2" name="Naslov 1"/>
          <p:cNvSpPr>
            <a:spLocks noGrp="1"/>
          </p:cNvSpPr>
          <p:nvPr>
            <p:ph type="ctrTitle"/>
          </p:nvPr>
        </p:nvSpPr>
        <p:spPr>
          <a:xfrm>
            <a:off x="913448" y="1828800"/>
            <a:ext cx="7317105" cy="3048001"/>
          </a:xfrm>
        </p:spPr>
        <p:txBody>
          <a:bodyPr>
            <a:normAutofit/>
          </a:bodyPr>
          <a:lstStyle>
            <a:lvl1pPr>
              <a:defRPr sz="4400"/>
            </a:lvl1pPr>
          </a:lstStyle>
          <a:p>
            <a:r>
              <a:rPr lang="hr-HR" smtClean="0"/>
              <a:t>Kliknite da biste uredili stil naslova matrice</a:t>
            </a:r>
            <a:endParaRPr lang="hr-HR" dirty="0"/>
          </a:p>
        </p:txBody>
      </p:sp>
      <p:sp>
        <p:nvSpPr>
          <p:cNvPr id="3" name="Podnaslov 2"/>
          <p:cNvSpPr>
            <a:spLocks noGrp="1"/>
          </p:cNvSpPr>
          <p:nvPr>
            <p:ph type="subTitle" idx="1"/>
          </p:nvPr>
        </p:nvSpPr>
        <p:spPr>
          <a:xfrm>
            <a:off x="913449" y="5029200"/>
            <a:ext cx="5887983"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hr-HR" dirty="0"/>
          </a:p>
        </p:txBody>
      </p:sp>
    </p:spTree>
    <p:extLst>
      <p:ext uri="{BB962C8B-B14F-4D97-AF65-F5344CB8AC3E}">
        <p14:creationId xmlns="" xmlns:p14="http://schemas.microsoft.com/office/powerpoint/2010/main" val="925245868"/>
      </p:ext>
    </p:extLst>
  </p:cSld>
  <p:clrMapOvr>
    <a:masterClrMapping/>
  </p:clrMapOvr>
  <p:transition spd="med">
    <p:diamon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dirty="0"/>
          </a:p>
        </p:txBody>
      </p:sp>
      <p:sp>
        <p:nvSpPr>
          <p:cNvPr id="3" name="Rezervirano mjesto okomitog teksta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dirty="0"/>
          </a:p>
        </p:txBody>
      </p:sp>
      <p:sp>
        <p:nvSpPr>
          <p:cNvPr id="4" name="Rezervirano mjesto datuma 3"/>
          <p:cNvSpPr>
            <a:spLocks noGrp="1"/>
          </p:cNvSpPr>
          <p:nvPr>
            <p:ph type="dt" sz="half" idx="10"/>
          </p:nvPr>
        </p:nvSpPr>
        <p:spPr/>
        <p:txBody>
          <a:bodyPr/>
          <a:lstStyle/>
          <a:p>
            <a:fld id="{E45DB463-9402-45EB-92B6-D43B9D1E5F91}" type="datetimeFigureOut">
              <a:rPr lang="sr-Latn-CS" smtClean="0"/>
              <a:pPr/>
              <a:t>5.5.2020</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EAAE50AE-7005-4B7E-881A-5D4501DABA26}" type="slidenum">
              <a:rPr lang="hr-HR" smtClean="0"/>
              <a:pPr/>
              <a:t>‹#›</a:t>
            </a:fld>
            <a:endParaRPr lang="hr-HR"/>
          </a:p>
        </p:txBody>
      </p:sp>
    </p:spTree>
    <p:extLst>
      <p:ext uri="{BB962C8B-B14F-4D97-AF65-F5344CB8AC3E}">
        <p14:creationId xmlns="" xmlns:p14="http://schemas.microsoft.com/office/powerpoint/2010/main" val="2944854818"/>
      </p:ext>
    </p:extLst>
  </p:cSld>
  <p:clrMapOvr>
    <a:masterClrMapping/>
  </p:clrMapOvr>
  <p:transition spd="med">
    <p:diamon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685800"/>
            <a:ext cx="1601153" cy="5486400"/>
          </a:xfrm>
        </p:spPr>
        <p:txBody>
          <a:bodyPr vert="eaVert"/>
          <a:lstStyle/>
          <a:p>
            <a:r>
              <a:rPr lang="hr-HR" smtClean="0"/>
              <a:t>Kliknite da biste uredili stil naslova matrice</a:t>
            </a:r>
            <a:endParaRPr lang="hr-HR" dirty="0"/>
          </a:p>
        </p:txBody>
      </p:sp>
      <p:sp>
        <p:nvSpPr>
          <p:cNvPr id="3" name="Rezervirano mjesto okomitog teksta 2"/>
          <p:cNvSpPr>
            <a:spLocks noGrp="1"/>
          </p:cNvSpPr>
          <p:nvPr>
            <p:ph type="body" orient="vert" idx="1"/>
          </p:nvPr>
        </p:nvSpPr>
        <p:spPr>
          <a:xfrm>
            <a:off x="913448" y="685800"/>
            <a:ext cx="5563552" cy="5486400"/>
          </a:xfrm>
        </p:spPr>
        <p:txBody>
          <a:bodyPr vert="eaVert"/>
          <a:lstStyle>
            <a:lvl5pPr>
              <a:defRPr/>
            </a:lvl5pPr>
            <a:lvl6pPr>
              <a:defRPr/>
            </a:lvl6pPr>
            <a:lvl7pPr>
              <a:defRPr/>
            </a:lvl7pPr>
            <a:lvl8pPr>
              <a:defRPr/>
            </a:lvl8pPr>
            <a:lvl9pPr>
              <a:defRPr/>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dirty="0"/>
          </a:p>
        </p:txBody>
      </p:sp>
      <p:sp>
        <p:nvSpPr>
          <p:cNvPr id="4" name="Rezervirano mjesto datuma 3"/>
          <p:cNvSpPr>
            <a:spLocks noGrp="1"/>
          </p:cNvSpPr>
          <p:nvPr>
            <p:ph type="dt" sz="half" idx="10"/>
          </p:nvPr>
        </p:nvSpPr>
        <p:spPr/>
        <p:txBody>
          <a:bodyPr/>
          <a:lstStyle/>
          <a:p>
            <a:fld id="{E45DB463-9402-45EB-92B6-D43B9D1E5F91}" type="datetimeFigureOut">
              <a:rPr lang="sr-Latn-CS" smtClean="0"/>
              <a:pPr/>
              <a:t>5.5.2020</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EAAE50AE-7005-4B7E-881A-5D4501DABA26}" type="slidenum">
              <a:rPr lang="hr-HR" smtClean="0"/>
              <a:pPr/>
              <a:t>‹#›</a:t>
            </a:fld>
            <a:endParaRPr lang="hr-HR"/>
          </a:p>
        </p:txBody>
      </p:sp>
    </p:spTree>
    <p:extLst>
      <p:ext uri="{BB962C8B-B14F-4D97-AF65-F5344CB8AC3E}">
        <p14:creationId xmlns="" xmlns:p14="http://schemas.microsoft.com/office/powerpoint/2010/main" val="2829424346"/>
      </p:ext>
    </p:extLst>
  </p:cSld>
  <p:clrMapOvr>
    <a:masterClrMapping/>
  </p:clrMapOvr>
  <p:transition spd="med">
    <p:diamon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dirty="0"/>
          </a:p>
        </p:txBody>
      </p:sp>
      <p:sp>
        <p:nvSpPr>
          <p:cNvPr id="3" name="Rezervirano mjesto sadržaja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dirty="0"/>
          </a:p>
        </p:txBody>
      </p:sp>
      <p:sp>
        <p:nvSpPr>
          <p:cNvPr id="4" name="Rezervirano mjesto datuma 3"/>
          <p:cNvSpPr>
            <a:spLocks noGrp="1"/>
          </p:cNvSpPr>
          <p:nvPr>
            <p:ph type="dt" sz="half" idx="10"/>
          </p:nvPr>
        </p:nvSpPr>
        <p:spPr/>
        <p:txBody>
          <a:bodyPr/>
          <a:lstStyle/>
          <a:p>
            <a:fld id="{E45DB463-9402-45EB-92B6-D43B9D1E5F91}" type="datetimeFigureOut">
              <a:rPr lang="sr-Latn-CS" smtClean="0"/>
              <a:pPr/>
              <a:t>5.5.2020</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EAAE50AE-7005-4B7E-881A-5D4501DABA26}" type="slidenum">
              <a:rPr lang="hr-HR" smtClean="0"/>
              <a:pPr/>
              <a:t>‹#›</a:t>
            </a:fld>
            <a:endParaRPr lang="hr-HR"/>
          </a:p>
        </p:txBody>
      </p:sp>
    </p:spTree>
    <p:extLst>
      <p:ext uri="{BB962C8B-B14F-4D97-AF65-F5344CB8AC3E}">
        <p14:creationId xmlns="" xmlns:p14="http://schemas.microsoft.com/office/powerpoint/2010/main" val="794642243"/>
      </p:ext>
    </p:extLst>
  </p:cSld>
  <p:clrMapOvr>
    <a:masterClrMapping/>
  </p:clrMapOvr>
  <p:transition spd="med">
    <p:diamon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913449" y="3429001"/>
            <a:ext cx="7317105" cy="2362199"/>
          </a:xfrm>
        </p:spPr>
        <p:txBody>
          <a:bodyPr anchor="b">
            <a:normAutofit/>
          </a:bodyPr>
          <a:lstStyle>
            <a:lvl1pPr algn="l">
              <a:defRPr sz="4400" b="0" cap="all"/>
            </a:lvl1pPr>
          </a:lstStyle>
          <a:p>
            <a:r>
              <a:rPr lang="hr-HR" smtClean="0"/>
              <a:t>Kliknite da biste uredili stil naslova matrice</a:t>
            </a:r>
            <a:endParaRPr lang="hr-HR" dirty="0"/>
          </a:p>
        </p:txBody>
      </p:sp>
      <p:sp>
        <p:nvSpPr>
          <p:cNvPr id="3" name="Rezervirano mjesto teksta 2"/>
          <p:cNvSpPr>
            <a:spLocks noGrp="1"/>
          </p:cNvSpPr>
          <p:nvPr>
            <p:ph type="body" idx="1"/>
          </p:nvPr>
        </p:nvSpPr>
        <p:spPr>
          <a:xfrm>
            <a:off x="910100" y="685802"/>
            <a:ext cx="5891331"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p>
            <a:fld id="{E45DB463-9402-45EB-92B6-D43B9D1E5F91}" type="datetimeFigureOut">
              <a:rPr lang="sr-Latn-CS" smtClean="0"/>
              <a:pPr/>
              <a:t>5.5.2020</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EAAE50AE-7005-4B7E-881A-5D4501DABA26}" type="slidenum">
              <a:rPr lang="hr-HR" smtClean="0"/>
              <a:pPr/>
              <a:t>‹#›</a:t>
            </a:fld>
            <a:endParaRPr lang="hr-HR"/>
          </a:p>
        </p:txBody>
      </p:sp>
    </p:spTree>
    <p:extLst>
      <p:ext uri="{BB962C8B-B14F-4D97-AF65-F5344CB8AC3E}">
        <p14:creationId xmlns="" xmlns:p14="http://schemas.microsoft.com/office/powerpoint/2010/main" val="945692307"/>
      </p:ext>
    </p:extLst>
  </p:cSld>
  <p:clrMapOvr>
    <a:masterClrMapping/>
  </p:clrMapOvr>
  <p:transition spd="med">
    <p:diamon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dirty="0"/>
          </a:p>
        </p:txBody>
      </p:sp>
      <p:sp>
        <p:nvSpPr>
          <p:cNvPr id="3" name="Rezervirano mjesto sadržaja 2"/>
          <p:cNvSpPr>
            <a:spLocks noGrp="1"/>
          </p:cNvSpPr>
          <p:nvPr>
            <p:ph sz="half" idx="1"/>
          </p:nvPr>
        </p:nvSpPr>
        <p:spPr>
          <a:xfrm>
            <a:off x="925200" y="1828800"/>
            <a:ext cx="3532470"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dirty="0"/>
          </a:p>
        </p:txBody>
      </p:sp>
      <p:sp>
        <p:nvSpPr>
          <p:cNvPr id="4" name="Rezervirano mjesto sadržaja 3"/>
          <p:cNvSpPr>
            <a:spLocks noGrp="1"/>
          </p:cNvSpPr>
          <p:nvPr>
            <p:ph sz="half" idx="2"/>
          </p:nvPr>
        </p:nvSpPr>
        <p:spPr>
          <a:xfrm>
            <a:off x="4698083" y="1828800"/>
            <a:ext cx="3532470"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dirty="0"/>
          </a:p>
        </p:txBody>
      </p:sp>
      <p:sp>
        <p:nvSpPr>
          <p:cNvPr id="5" name="Rezervirano mjesto datuma 4"/>
          <p:cNvSpPr>
            <a:spLocks noGrp="1"/>
          </p:cNvSpPr>
          <p:nvPr>
            <p:ph type="dt" sz="half" idx="10"/>
          </p:nvPr>
        </p:nvSpPr>
        <p:spPr/>
        <p:txBody>
          <a:bodyPr/>
          <a:lstStyle/>
          <a:p>
            <a:fld id="{E45DB463-9402-45EB-92B6-D43B9D1E5F91}" type="datetimeFigureOut">
              <a:rPr lang="sr-Latn-CS" smtClean="0"/>
              <a:pPr/>
              <a:t>5.5.2020</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EAAE50AE-7005-4B7E-881A-5D4501DABA26}" type="slidenum">
              <a:rPr lang="hr-HR" smtClean="0"/>
              <a:pPr/>
              <a:t>‹#›</a:t>
            </a:fld>
            <a:endParaRPr lang="hr-HR"/>
          </a:p>
        </p:txBody>
      </p:sp>
    </p:spTree>
    <p:extLst>
      <p:ext uri="{BB962C8B-B14F-4D97-AF65-F5344CB8AC3E}">
        <p14:creationId xmlns="" xmlns:p14="http://schemas.microsoft.com/office/powerpoint/2010/main" val="797784257"/>
      </p:ext>
    </p:extLst>
  </p:cSld>
  <p:clrMapOvr>
    <a:masterClrMapping/>
  </p:clrMapOvr>
  <p:transition spd="med">
    <p:diamon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913449" y="274638"/>
            <a:ext cx="7317105" cy="1325562"/>
          </a:xfrm>
        </p:spPr>
        <p:txBody>
          <a:bodyPr/>
          <a:lstStyle>
            <a:lvl1pPr>
              <a:defRPr/>
            </a:lvl1pPr>
          </a:lstStyle>
          <a:p>
            <a:r>
              <a:rPr lang="hr-HR" smtClean="0"/>
              <a:t>Kliknite da biste uredili stil naslova matrice</a:t>
            </a:r>
            <a:endParaRPr lang="hr-HR" dirty="0"/>
          </a:p>
        </p:txBody>
      </p:sp>
      <p:sp>
        <p:nvSpPr>
          <p:cNvPr id="3" name="Rezervirano mjesto teksta 2"/>
          <p:cNvSpPr>
            <a:spLocks noGrp="1"/>
          </p:cNvSpPr>
          <p:nvPr>
            <p:ph type="body" idx="1"/>
          </p:nvPr>
        </p:nvSpPr>
        <p:spPr>
          <a:xfrm>
            <a:off x="913448" y="1828800"/>
            <a:ext cx="353279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913448" y="2743201"/>
            <a:ext cx="353279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dirty="0"/>
          </a:p>
        </p:txBody>
      </p:sp>
      <p:sp>
        <p:nvSpPr>
          <p:cNvPr id="5" name="Rezervirano mjesto teksta 4"/>
          <p:cNvSpPr>
            <a:spLocks noGrp="1"/>
          </p:cNvSpPr>
          <p:nvPr>
            <p:ph type="body" sz="quarter" idx="3"/>
          </p:nvPr>
        </p:nvSpPr>
        <p:spPr>
          <a:xfrm>
            <a:off x="4697764" y="1828800"/>
            <a:ext cx="353279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97764" y="2743201"/>
            <a:ext cx="353279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dirty="0"/>
          </a:p>
        </p:txBody>
      </p:sp>
      <p:sp>
        <p:nvSpPr>
          <p:cNvPr id="7" name="Rezervirano mjesto datuma 6"/>
          <p:cNvSpPr>
            <a:spLocks noGrp="1"/>
          </p:cNvSpPr>
          <p:nvPr>
            <p:ph type="dt" sz="half" idx="10"/>
          </p:nvPr>
        </p:nvSpPr>
        <p:spPr/>
        <p:txBody>
          <a:bodyPr/>
          <a:lstStyle/>
          <a:p>
            <a:fld id="{E45DB463-9402-45EB-92B6-D43B9D1E5F91}" type="datetimeFigureOut">
              <a:rPr lang="sr-Latn-CS" smtClean="0"/>
              <a:pPr/>
              <a:t>5.5.2020</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EAAE50AE-7005-4B7E-881A-5D4501DABA26}" type="slidenum">
              <a:rPr lang="hr-HR" smtClean="0"/>
              <a:pPr/>
              <a:t>‹#›</a:t>
            </a:fld>
            <a:endParaRPr lang="hr-HR"/>
          </a:p>
        </p:txBody>
      </p:sp>
    </p:spTree>
    <p:extLst>
      <p:ext uri="{BB962C8B-B14F-4D97-AF65-F5344CB8AC3E}">
        <p14:creationId xmlns="" xmlns:p14="http://schemas.microsoft.com/office/powerpoint/2010/main" val="862447371"/>
      </p:ext>
    </p:extLst>
  </p:cSld>
  <p:clrMapOvr>
    <a:masterClrMapping/>
  </p:clrMapOvr>
  <p:transition spd="med">
    <p:diamon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dirty="0"/>
          </a:p>
        </p:txBody>
      </p:sp>
      <p:sp>
        <p:nvSpPr>
          <p:cNvPr id="3" name="Rezervirano mjesto datuma 2"/>
          <p:cNvSpPr>
            <a:spLocks noGrp="1"/>
          </p:cNvSpPr>
          <p:nvPr>
            <p:ph type="dt" sz="half" idx="10"/>
          </p:nvPr>
        </p:nvSpPr>
        <p:spPr/>
        <p:txBody>
          <a:bodyPr/>
          <a:lstStyle/>
          <a:p>
            <a:fld id="{E45DB463-9402-45EB-92B6-D43B9D1E5F91}" type="datetimeFigureOut">
              <a:rPr lang="sr-Latn-CS" smtClean="0"/>
              <a:pPr/>
              <a:t>5.5.2020</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EAAE50AE-7005-4B7E-881A-5D4501DABA26}" type="slidenum">
              <a:rPr lang="hr-HR" smtClean="0"/>
              <a:pPr/>
              <a:t>‹#›</a:t>
            </a:fld>
            <a:endParaRPr lang="hr-HR"/>
          </a:p>
        </p:txBody>
      </p:sp>
    </p:spTree>
    <p:extLst>
      <p:ext uri="{BB962C8B-B14F-4D97-AF65-F5344CB8AC3E}">
        <p14:creationId xmlns="" xmlns:p14="http://schemas.microsoft.com/office/powerpoint/2010/main" val="1336223813"/>
      </p:ext>
    </p:extLst>
  </p:cSld>
  <p:clrMapOvr>
    <a:masterClrMapping/>
  </p:clrMapOvr>
  <p:transition spd="med">
    <p:diamon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E45DB463-9402-45EB-92B6-D43B9D1E5F91}" type="datetimeFigureOut">
              <a:rPr lang="sr-Latn-CS" smtClean="0"/>
              <a:pPr/>
              <a:t>5.5.2020</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EAAE50AE-7005-4B7E-881A-5D4501DABA26}" type="slidenum">
              <a:rPr lang="hr-HR" smtClean="0"/>
              <a:pPr/>
              <a:t>‹#›</a:t>
            </a:fld>
            <a:endParaRPr lang="hr-HR"/>
          </a:p>
        </p:txBody>
      </p:sp>
    </p:spTree>
    <p:extLst>
      <p:ext uri="{BB962C8B-B14F-4D97-AF65-F5344CB8AC3E}">
        <p14:creationId xmlns="" xmlns:p14="http://schemas.microsoft.com/office/powerpoint/2010/main" val="2553411733"/>
      </p:ext>
    </p:extLst>
  </p:cSld>
  <p:clrMapOvr>
    <a:masterClrMapping/>
  </p:clrMapOvr>
  <p:transition spd="med">
    <p:diamon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8" name="Pravokutnik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hr-HR" dirty="0"/>
          </a:p>
        </p:txBody>
      </p:sp>
      <p:sp>
        <p:nvSpPr>
          <p:cNvPr id="2" name="Naslov 1"/>
          <p:cNvSpPr>
            <a:spLocks noGrp="1"/>
          </p:cNvSpPr>
          <p:nvPr>
            <p:ph type="title"/>
          </p:nvPr>
        </p:nvSpPr>
        <p:spPr>
          <a:xfrm>
            <a:off x="513294" y="685800"/>
            <a:ext cx="2915409" cy="4038600"/>
          </a:xfrm>
        </p:spPr>
        <p:txBody>
          <a:bodyPr anchor="b">
            <a:noAutofit/>
          </a:bodyPr>
          <a:lstStyle>
            <a:lvl1pPr algn="l">
              <a:defRPr sz="4000" b="0"/>
            </a:lvl1pPr>
          </a:lstStyle>
          <a:p>
            <a:r>
              <a:rPr lang="hr-HR" smtClean="0"/>
              <a:t>Kliknite da biste uredili stil naslova matrice</a:t>
            </a:r>
            <a:endParaRPr lang="hr-HR" dirty="0"/>
          </a:p>
        </p:txBody>
      </p:sp>
      <p:sp>
        <p:nvSpPr>
          <p:cNvPr id="3" name="Rezervirano mjesto sadržaja 2"/>
          <p:cNvSpPr>
            <a:spLocks noGrp="1"/>
          </p:cNvSpPr>
          <p:nvPr>
            <p:ph idx="1"/>
          </p:nvPr>
        </p:nvSpPr>
        <p:spPr>
          <a:xfrm>
            <a:off x="4400506" y="685800"/>
            <a:ext cx="4230202"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dirty="0"/>
          </a:p>
        </p:txBody>
      </p:sp>
      <p:sp>
        <p:nvSpPr>
          <p:cNvPr id="4" name="Rezervirano mjesto teksta 3"/>
          <p:cNvSpPr>
            <a:spLocks noGrp="1"/>
          </p:cNvSpPr>
          <p:nvPr>
            <p:ph type="body" sz="half" idx="2"/>
          </p:nvPr>
        </p:nvSpPr>
        <p:spPr>
          <a:xfrm>
            <a:off x="513294" y="4876800"/>
            <a:ext cx="2915409"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E45DB463-9402-45EB-92B6-D43B9D1E5F91}" type="datetimeFigureOut">
              <a:rPr lang="sr-Latn-CS" smtClean="0"/>
              <a:pPr/>
              <a:t>5.5.2020</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EAAE50AE-7005-4B7E-881A-5D4501DABA26}" type="slidenum">
              <a:rPr lang="hr-HR" smtClean="0"/>
              <a:pPr/>
              <a:t>‹#›</a:t>
            </a:fld>
            <a:endParaRPr lang="hr-HR"/>
          </a:p>
        </p:txBody>
      </p:sp>
    </p:spTree>
    <p:extLst>
      <p:ext uri="{BB962C8B-B14F-4D97-AF65-F5344CB8AC3E}">
        <p14:creationId xmlns="" xmlns:p14="http://schemas.microsoft.com/office/powerpoint/2010/main" val="2658483041"/>
      </p:ext>
    </p:extLst>
  </p:cSld>
  <p:clrMapOvr>
    <a:masterClrMapping/>
  </p:clrMapOvr>
  <p:transition spd="med">
    <p:diamon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8" name="Pravokutnik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hr-HR" dirty="0"/>
          </a:p>
        </p:txBody>
      </p:sp>
      <p:sp>
        <p:nvSpPr>
          <p:cNvPr id="2" name="Naslov 1"/>
          <p:cNvSpPr>
            <a:spLocks noGrp="1"/>
          </p:cNvSpPr>
          <p:nvPr>
            <p:ph type="title"/>
          </p:nvPr>
        </p:nvSpPr>
        <p:spPr>
          <a:xfrm>
            <a:off x="513294" y="685800"/>
            <a:ext cx="2915409" cy="4038600"/>
          </a:xfrm>
        </p:spPr>
        <p:txBody>
          <a:bodyPr anchor="b">
            <a:noAutofit/>
          </a:bodyPr>
          <a:lstStyle>
            <a:lvl1pPr algn="l">
              <a:defRPr sz="4000" b="0"/>
            </a:lvl1pPr>
          </a:lstStyle>
          <a:p>
            <a:r>
              <a:rPr lang="hr-HR" smtClean="0"/>
              <a:t>Kliknite da biste uredili stil naslova matrice</a:t>
            </a:r>
            <a:endParaRPr lang="hr-HR" dirty="0"/>
          </a:p>
        </p:txBody>
      </p:sp>
      <p:sp>
        <p:nvSpPr>
          <p:cNvPr id="3" name="Rezervirano mjesto slike 2"/>
          <p:cNvSpPr>
            <a:spLocks noGrp="1"/>
          </p:cNvSpPr>
          <p:nvPr>
            <p:ph type="pic" idx="1"/>
          </p:nvPr>
        </p:nvSpPr>
        <p:spPr>
          <a:xfrm>
            <a:off x="4400506" y="685800"/>
            <a:ext cx="4230202"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Pritisnite ikonu za dodavanje slike</a:t>
            </a:r>
            <a:endParaRPr lang="hr-HR" dirty="0"/>
          </a:p>
        </p:txBody>
      </p:sp>
      <p:sp>
        <p:nvSpPr>
          <p:cNvPr id="4" name="Rezervirano mjesto teksta 3"/>
          <p:cNvSpPr>
            <a:spLocks noGrp="1"/>
          </p:cNvSpPr>
          <p:nvPr>
            <p:ph type="body" sz="half" idx="2"/>
          </p:nvPr>
        </p:nvSpPr>
        <p:spPr>
          <a:xfrm>
            <a:off x="513294" y="4876800"/>
            <a:ext cx="2915409"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E45DB463-9402-45EB-92B6-D43B9D1E5F91}" type="datetimeFigureOut">
              <a:rPr lang="sr-Latn-CS" smtClean="0"/>
              <a:pPr/>
              <a:t>5.5.2020</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EAAE50AE-7005-4B7E-881A-5D4501DABA26}" type="slidenum">
              <a:rPr lang="hr-HR" smtClean="0"/>
              <a:pPr/>
              <a:t>‹#›</a:t>
            </a:fld>
            <a:endParaRPr lang="hr-HR"/>
          </a:p>
        </p:txBody>
      </p:sp>
    </p:spTree>
    <p:extLst>
      <p:ext uri="{BB962C8B-B14F-4D97-AF65-F5344CB8AC3E}">
        <p14:creationId xmlns="" xmlns:p14="http://schemas.microsoft.com/office/powerpoint/2010/main" val="3192438265"/>
      </p:ext>
    </p:extLst>
  </p:cSld>
  <p:clrMapOvr>
    <a:masterClrMapping/>
  </p:clrMapOvr>
  <p:transition spd="med">
    <p:diamon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913449" y="274638"/>
            <a:ext cx="7317105" cy="1325562"/>
          </a:xfrm>
          <a:prstGeom prst="rect">
            <a:avLst/>
          </a:prstGeom>
        </p:spPr>
        <p:txBody>
          <a:bodyPr vert="horz" lIns="91440" tIns="45720" rIns="91440" bIns="45720" rtlCol="0" anchor="b">
            <a:normAutofit/>
          </a:bodyPr>
          <a:lstStyle/>
          <a:p>
            <a:r>
              <a:rPr lang="hr-HR" dirty="0" smtClean="0"/>
              <a:t>Uredite stil naslova matrice</a:t>
            </a:r>
            <a:endParaRPr lang="hr-HR" dirty="0"/>
          </a:p>
        </p:txBody>
      </p:sp>
      <p:sp>
        <p:nvSpPr>
          <p:cNvPr id="3" name="Rezervirano mjesto teksta 2"/>
          <p:cNvSpPr>
            <a:spLocks noGrp="1"/>
          </p:cNvSpPr>
          <p:nvPr>
            <p:ph type="body" idx="1"/>
          </p:nvPr>
        </p:nvSpPr>
        <p:spPr>
          <a:xfrm>
            <a:off x="913449" y="1828800"/>
            <a:ext cx="7317105" cy="4343400"/>
          </a:xfrm>
          <a:prstGeom prst="rect">
            <a:avLst/>
          </a:prstGeom>
        </p:spPr>
        <p:txBody>
          <a:bodyPr vert="horz" lIns="91440" tIns="45720" rIns="91440" bIns="45720" rtlCol="0">
            <a:normAutofit/>
          </a:bodyPr>
          <a:lstStyle/>
          <a:p>
            <a:pPr lvl="0"/>
            <a:r>
              <a:rPr lang="hr-HR" dirty="0" smtClean="0"/>
              <a:t>Uredite stilove teksta matrice</a:t>
            </a:r>
          </a:p>
          <a:p>
            <a:pPr lvl="1"/>
            <a:r>
              <a:rPr lang="hr-HR" dirty="0" smtClean="0"/>
              <a:t>Druga razina</a:t>
            </a:r>
          </a:p>
          <a:p>
            <a:pPr lvl="2"/>
            <a:r>
              <a:rPr lang="hr-HR" dirty="0" smtClean="0"/>
              <a:t>Treća razina</a:t>
            </a:r>
          </a:p>
          <a:p>
            <a:pPr lvl="3"/>
            <a:r>
              <a:rPr lang="hr-HR" dirty="0" smtClean="0"/>
              <a:t>Četvrta razina</a:t>
            </a:r>
          </a:p>
          <a:p>
            <a:pPr lvl="4"/>
            <a:r>
              <a:rPr lang="hr-HR" dirty="0" smtClean="0"/>
              <a:t>Peta razina</a:t>
            </a:r>
            <a:endParaRPr lang="hr-HR" dirty="0"/>
          </a:p>
        </p:txBody>
      </p:sp>
      <p:sp>
        <p:nvSpPr>
          <p:cNvPr id="4" name="Rezervirano mjesto datuma 3"/>
          <p:cNvSpPr>
            <a:spLocks noGrp="1"/>
          </p:cNvSpPr>
          <p:nvPr>
            <p:ph type="dt" sz="half" idx="2"/>
          </p:nvPr>
        </p:nvSpPr>
        <p:spPr>
          <a:xfrm>
            <a:off x="6115452" y="6448427"/>
            <a:ext cx="1047467" cy="180974"/>
          </a:xfrm>
          <a:prstGeom prst="rect">
            <a:avLst/>
          </a:prstGeom>
        </p:spPr>
        <p:txBody>
          <a:bodyPr vert="horz" lIns="91440" tIns="45720" rIns="91440" bIns="45720" rtlCol="0" anchor="ctr"/>
          <a:lstStyle>
            <a:lvl1pPr algn="r">
              <a:defRPr sz="1000">
                <a:solidFill>
                  <a:schemeClr val="tx1"/>
                </a:solidFill>
              </a:defRPr>
            </a:lvl1pPr>
          </a:lstStyle>
          <a:p>
            <a:fld id="{E45DB463-9402-45EB-92B6-D43B9D1E5F91}" type="datetimeFigureOut">
              <a:rPr lang="sr-Latn-CS" smtClean="0"/>
              <a:pPr/>
              <a:t>5.5.2020</a:t>
            </a:fld>
            <a:endParaRPr lang="hr-HR"/>
          </a:p>
        </p:txBody>
      </p:sp>
      <p:sp>
        <p:nvSpPr>
          <p:cNvPr id="5" name="Rezervirano mjesto podnožja 4"/>
          <p:cNvSpPr>
            <a:spLocks noGrp="1"/>
          </p:cNvSpPr>
          <p:nvPr>
            <p:ph type="ftr" sz="quarter" idx="3"/>
          </p:nvPr>
        </p:nvSpPr>
        <p:spPr>
          <a:xfrm>
            <a:off x="906863" y="6448427"/>
            <a:ext cx="4979929"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lang="hr-HR"/>
          </a:p>
        </p:txBody>
      </p:sp>
      <p:sp>
        <p:nvSpPr>
          <p:cNvPr id="6" name="Rezervirano mjesto broja slajda 5"/>
          <p:cNvSpPr>
            <a:spLocks noGrp="1"/>
          </p:cNvSpPr>
          <p:nvPr>
            <p:ph type="sldNum" sz="quarter" idx="4"/>
          </p:nvPr>
        </p:nvSpPr>
        <p:spPr>
          <a:xfrm>
            <a:off x="7373079" y="6448427"/>
            <a:ext cx="857474" cy="180974"/>
          </a:xfrm>
          <a:prstGeom prst="rect">
            <a:avLst/>
          </a:prstGeom>
        </p:spPr>
        <p:txBody>
          <a:bodyPr vert="horz" lIns="91440" tIns="45720" rIns="91440" bIns="45720" rtlCol="0" anchor="ctr"/>
          <a:lstStyle>
            <a:lvl1pPr algn="r">
              <a:defRPr sz="1000">
                <a:solidFill>
                  <a:schemeClr val="tx1"/>
                </a:solidFill>
              </a:defRPr>
            </a:lvl1pPr>
          </a:lstStyle>
          <a:p>
            <a:fld id="{EAAE50AE-7005-4B7E-881A-5D4501DABA26}" type="slidenum">
              <a:rPr lang="hr-HR" smtClean="0"/>
              <a:pPr/>
              <a:t>‹#›</a:t>
            </a:fld>
            <a:endParaRPr lang="hr-HR"/>
          </a:p>
        </p:txBody>
      </p:sp>
    </p:spTree>
    <p:extLst>
      <p:ext uri="{BB962C8B-B14F-4D97-AF65-F5344CB8AC3E}">
        <p14:creationId xmlns="" xmlns:p14="http://schemas.microsoft.com/office/powerpoint/2010/main" val="1896335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diamond/>
  </p:transition>
  <p:timing>
    <p:tnLst>
      <p:par>
        <p:cTn id="1" dur="indefinite" restart="never" nodeType="tmRoot"/>
      </p:par>
    </p:tnLst>
  </p:timing>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928662" y="714356"/>
            <a:ext cx="6429420" cy="2714644"/>
          </a:xfrm>
        </p:spPr>
        <p:txBody>
          <a:bodyPr>
            <a:normAutofit/>
          </a:bodyPr>
          <a:lstStyle/>
          <a:p>
            <a:pPr algn="ctr"/>
            <a:r>
              <a:rPr lang="hr-HR" sz="7200" b="1" dirty="0" smtClean="0">
                <a:solidFill>
                  <a:srgbClr val="00B0F0"/>
                </a:solidFill>
                <a:effectLst>
                  <a:outerShdw blurRad="38100" dist="38100" dir="2700000" algn="tl">
                    <a:srgbClr val="000000">
                      <a:alpha val="43137"/>
                    </a:srgbClr>
                  </a:outerShdw>
                </a:effectLst>
              </a:rPr>
              <a:t>Gradska naselja</a:t>
            </a:r>
            <a:endParaRPr lang="hr-HR" sz="7200" b="1" dirty="0">
              <a:solidFill>
                <a:srgbClr val="00B0F0"/>
              </a:solidFill>
              <a:effectLst>
                <a:outerShdw blurRad="38100" dist="38100" dir="2700000" algn="tl">
                  <a:srgbClr val="000000">
                    <a:alpha val="43137"/>
                  </a:srgbClr>
                </a:outerShdw>
              </a:effectLst>
            </a:endParaRPr>
          </a:p>
        </p:txBody>
      </p:sp>
      <p:sp>
        <p:nvSpPr>
          <p:cNvPr id="3" name="Podnaslov 2"/>
          <p:cNvSpPr>
            <a:spLocks noGrp="1"/>
          </p:cNvSpPr>
          <p:nvPr>
            <p:ph type="subTitle" idx="1"/>
          </p:nvPr>
        </p:nvSpPr>
        <p:spPr>
          <a:xfrm>
            <a:off x="500034" y="5143512"/>
            <a:ext cx="8072494" cy="1285884"/>
          </a:xfrm>
        </p:spPr>
        <p:txBody>
          <a:bodyPr>
            <a:normAutofit lnSpcReduction="10000"/>
          </a:bodyPr>
          <a:lstStyle/>
          <a:p>
            <a:pPr algn="r"/>
            <a:r>
              <a:rPr lang="hr-HR" sz="3200" b="1" dirty="0" smtClean="0">
                <a:solidFill>
                  <a:srgbClr val="FFFF00"/>
                </a:solidFill>
                <a:effectLst>
                  <a:outerShdw blurRad="38100" dist="38100" dir="2700000" algn="tl">
                    <a:srgbClr val="000000">
                      <a:alpha val="43137"/>
                    </a:srgbClr>
                  </a:outerShdw>
                </a:effectLst>
              </a:rPr>
              <a:t>Marta </a:t>
            </a:r>
            <a:r>
              <a:rPr lang="hr-HR" sz="3200" b="1" dirty="0" smtClean="0">
                <a:solidFill>
                  <a:srgbClr val="FFFF00"/>
                </a:solidFill>
                <a:effectLst>
                  <a:outerShdw blurRad="38100" dist="38100" dir="2700000" algn="tl">
                    <a:srgbClr val="000000">
                      <a:alpha val="43137"/>
                    </a:srgbClr>
                  </a:outerShdw>
                </a:effectLst>
              </a:rPr>
              <a:t>Primorac</a:t>
            </a:r>
          </a:p>
          <a:p>
            <a:pPr algn="r"/>
            <a:endParaRPr lang="hr-HR" sz="3200" b="1" dirty="0" smtClean="0">
              <a:solidFill>
                <a:srgbClr val="FFFF00"/>
              </a:solidFill>
            </a:endParaRPr>
          </a:p>
          <a:p>
            <a:pPr algn="ctr"/>
            <a:r>
              <a:rPr lang="hr-HR" sz="2400" b="1" dirty="0" smtClean="0">
                <a:solidFill>
                  <a:srgbClr val="FFFF00"/>
                </a:solidFill>
              </a:rPr>
              <a:t>Travanj 2018.</a:t>
            </a:r>
            <a:endParaRPr lang="hr-HR" sz="2400" b="1" dirty="0">
              <a:solidFill>
                <a:srgbClr val="FFFF00"/>
              </a:solidFill>
            </a:endParaRPr>
          </a:p>
        </p:txBody>
      </p:sp>
    </p:spTree>
  </p:cSld>
  <p:clrMapOvr>
    <a:masterClrMapping/>
  </p:clrMapOvr>
  <p:transition spd="med">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3449" y="274638"/>
            <a:ext cx="7317105" cy="45719"/>
          </a:xfrm>
        </p:spPr>
        <p:txBody>
          <a:bodyPr>
            <a:normAutofit fontScale="90000"/>
          </a:bodyPr>
          <a:lstStyle/>
          <a:p>
            <a:r>
              <a:rPr lang="hr-HR" dirty="0" smtClean="0"/>
              <a:t> </a:t>
            </a:r>
            <a:endParaRPr lang="hr-HR" dirty="0"/>
          </a:p>
        </p:txBody>
      </p:sp>
      <p:sp>
        <p:nvSpPr>
          <p:cNvPr id="3" name="Rezervirano mjesto sadržaja 2"/>
          <p:cNvSpPr>
            <a:spLocks noGrp="1"/>
          </p:cNvSpPr>
          <p:nvPr>
            <p:ph idx="1"/>
          </p:nvPr>
        </p:nvSpPr>
        <p:spPr>
          <a:xfrm>
            <a:off x="285720" y="285728"/>
            <a:ext cx="8643997" cy="6215106"/>
          </a:xfrm>
        </p:spPr>
        <p:txBody>
          <a:bodyPr/>
          <a:lstStyle/>
          <a:p>
            <a:pPr>
              <a:buNone/>
            </a:pPr>
            <a:r>
              <a:rPr lang="hr-HR" sz="3200" b="1" dirty="0" smtClean="0">
                <a:solidFill>
                  <a:srgbClr val="FFC000"/>
                </a:solidFill>
                <a:latin typeface="Times New Roman" pitchFamily="18" charset="0"/>
                <a:cs typeface="Times New Roman" pitchFamily="18" charset="0"/>
              </a:rPr>
              <a:t>Motovun  </a:t>
            </a:r>
            <a:r>
              <a:rPr lang="hr-HR" dirty="0" smtClean="0">
                <a:latin typeface="Times New Roman" pitchFamily="18" charset="0"/>
                <a:cs typeface="Times New Roman" pitchFamily="18" charset="0"/>
              </a:rPr>
              <a:t> </a:t>
            </a:r>
            <a:r>
              <a:rPr lang="hr-HR" dirty="0" smtClean="0"/>
              <a:t>                           </a:t>
            </a:r>
          </a:p>
          <a:p>
            <a:pPr>
              <a:buNone/>
            </a:pPr>
            <a:endParaRPr lang="hr-HR" dirty="0" smtClean="0"/>
          </a:p>
          <a:p>
            <a:pPr>
              <a:buNone/>
            </a:pPr>
            <a:endParaRPr lang="hr-HR" dirty="0" smtClean="0"/>
          </a:p>
          <a:p>
            <a:pPr>
              <a:buNone/>
            </a:pPr>
            <a:endParaRPr lang="hr-HR" dirty="0" smtClean="0"/>
          </a:p>
          <a:p>
            <a:pPr>
              <a:buNone/>
            </a:pPr>
            <a:endParaRPr lang="hr-HR" dirty="0" smtClean="0"/>
          </a:p>
          <a:p>
            <a:pPr>
              <a:buNone/>
            </a:pPr>
            <a:r>
              <a:rPr lang="hr-HR" b="1" dirty="0" smtClean="0">
                <a:solidFill>
                  <a:srgbClr val="FFC000"/>
                </a:solidFill>
                <a:latin typeface="Times New Roman" pitchFamily="18" charset="0"/>
                <a:cs typeface="Times New Roman" pitchFamily="18" charset="0"/>
              </a:rPr>
              <a:t>                                                        </a:t>
            </a:r>
            <a:r>
              <a:rPr lang="hr-HR" sz="3200" b="1" dirty="0" smtClean="0">
                <a:solidFill>
                  <a:srgbClr val="FFC000"/>
                </a:solidFill>
                <a:latin typeface="Times New Roman" pitchFamily="18" charset="0"/>
                <a:cs typeface="Times New Roman" pitchFamily="18" charset="0"/>
              </a:rPr>
              <a:t> Buje</a:t>
            </a:r>
          </a:p>
        </p:txBody>
      </p:sp>
      <p:pic>
        <p:nvPicPr>
          <p:cNvPr id="4" name="Slika 3" descr="Motovun.jpg"/>
          <p:cNvPicPr>
            <a:picLocks noChangeAspect="1"/>
          </p:cNvPicPr>
          <p:nvPr/>
        </p:nvPicPr>
        <p:blipFill>
          <a:blip r:embed="rId2"/>
          <a:stretch>
            <a:fillRect/>
          </a:stretch>
        </p:blipFill>
        <p:spPr>
          <a:xfrm>
            <a:off x="142843" y="714356"/>
            <a:ext cx="4476782" cy="3357586"/>
          </a:xfrm>
          <a:prstGeom prst="rect">
            <a:avLst/>
          </a:prstGeom>
        </p:spPr>
      </p:pic>
      <p:pic>
        <p:nvPicPr>
          <p:cNvPr id="5" name="Slika 4" descr="Buje.jpg"/>
          <p:cNvPicPr>
            <a:picLocks noChangeAspect="1"/>
          </p:cNvPicPr>
          <p:nvPr/>
        </p:nvPicPr>
        <p:blipFill>
          <a:blip r:embed="rId3"/>
          <a:stretch>
            <a:fillRect/>
          </a:stretch>
        </p:blipFill>
        <p:spPr>
          <a:xfrm>
            <a:off x="4071934" y="3672386"/>
            <a:ext cx="5072066" cy="3185613"/>
          </a:xfrm>
          <a:prstGeom prst="rect">
            <a:avLst/>
          </a:prstGeom>
        </p:spPr>
      </p:pic>
    </p:spTree>
  </p:cSld>
  <p:clrMapOvr>
    <a:masterClrMapping/>
  </p:clrMapOvr>
  <p:transition spd="med">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28662" y="357166"/>
            <a:ext cx="7317105" cy="82528"/>
          </a:xfrm>
        </p:spPr>
        <p:txBody>
          <a:bodyPr>
            <a:normAutofit fontScale="90000"/>
          </a:bodyPr>
          <a:lstStyle/>
          <a:p>
            <a:r>
              <a:rPr lang="hr-HR" dirty="0" smtClean="0"/>
              <a:t> </a:t>
            </a:r>
            <a:endParaRPr lang="hr-HR" dirty="0"/>
          </a:p>
        </p:txBody>
      </p:sp>
      <p:sp>
        <p:nvSpPr>
          <p:cNvPr id="3" name="Rezervirano mjesto sadržaja 2"/>
          <p:cNvSpPr>
            <a:spLocks noGrp="1"/>
          </p:cNvSpPr>
          <p:nvPr>
            <p:ph idx="1"/>
          </p:nvPr>
        </p:nvSpPr>
        <p:spPr>
          <a:xfrm>
            <a:off x="142844" y="285728"/>
            <a:ext cx="8858312" cy="6429420"/>
          </a:xfrm>
        </p:spPr>
        <p:txBody>
          <a:bodyPr>
            <a:normAutofit/>
          </a:bodyPr>
          <a:lstStyle/>
          <a:p>
            <a:pPr algn="just"/>
            <a:r>
              <a:rPr lang="hr-HR" sz="2800" dirty="0" smtClean="0">
                <a:solidFill>
                  <a:srgbClr val="FFC000"/>
                </a:solidFill>
                <a:latin typeface="Times New Roman" pitchFamily="18" charset="0"/>
                <a:cs typeface="Times New Roman" pitchFamily="18" charset="0"/>
              </a:rPr>
              <a:t>- Geometrijski oblik gdje se ulice sijeku pod pravim kutom, a unutar te mreže su "otoci" (</a:t>
            </a:r>
            <a:r>
              <a:rPr lang="hr-HR" sz="2800" dirty="0" err="1" smtClean="0">
                <a:solidFill>
                  <a:srgbClr val="FFC000"/>
                </a:solidFill>
                <a:latin typeface="Times New Roman" pitchFamily="18" charset="0"/>
                <a:cs typeface="Times New Roman" pitchFamily="18" charset="0"/>
              </a:rPr>
              <a:t>lat</a:t>
            </a:r>
            <a:r>
              <a:rPr lang="hr-HR" sz="2800" dirty="0" smtClean="0">
                <a:solidFill>
                  <a:srgbClr val="FFC000"/>
                </a:solidFill>
                <a:latin typeface="Times New Roman" pitchFamily="18" charset="0"/>
                <a:cs typeface="Times New Roman" pitchFamily="18" charset="0"/>
              </a:rPr>
              <a:t>. </a:t>
            </a:r>
            <a:r>
              <a:rPr lang="hr-HR" sz="2800" dirty="0" err="1" smtClean="0">
                <a:solidFill>
                  <a:srgbClr val="FFC000"/>
                </a:solidFill>
                <a:latin typeface="Times New Roman" pitchFamily="18" charset="0"/>
                <a:cs typeface="Times New Roman" pitchFamily="18" charset="0"/>
              </a:rPr>
              <a:t>insulae</a:t>
            </a:r>
            <a:r>
              <a:rPr lang="hr-HR" sz="2800" dirty="0" smtClean="0">
                <a:solidFill>
                  <a:srgbClr val="FFC000"/>
                </a:solidFill>
                <a:latin typeface="Times New Roman" pitchFamily="18" charset="0"/>
                <a:cs typeface="Times New Roman" pitchFamily="18" charset="0"/>
              </a:rPr>
              <a:t>) stambenih četvrti u obliku kvadrata ili pravokutnika. Takvi su gradovi obično u nizinama, antičkog podrijetla … (</a:t>
            </a:r>
            <a:r>
              <a:rPr lang="hr-HR" sz="2800" dirty="0" err="1" smtClean="0">
                <a:solidFill>
                  <a:srgbClr val="FFC000"/>
                </a:solidFill>
                <a:latin typeface="Times New Roman" pitchFamily="18" charset="0"/>
                <a:cs typeface="Times New Roman" pitchFamily="18" charset="0"/>
              </a:rPr>
              <a:t>npr</a:t>
            </a:r>
            <a:r>
              <a:rPr lang="hr-HR" sz="2800" dirty="0" smtClean="0">
                <a:solidFill>
                  <a:srgbClr val="FFC000"/>
                </a:solidFill>
                <a:latin typeface="Times New Roman" pitchFamily="18" charset="0"/>
                <a:cs typeface="Times New Roman" pitchFamily="18" charset="0"/>
              </a:rPr>
              <a:t>. Poreč, Rab, Zadar, </a:t>
            </a:r>
            <a:r>
              <a:rPr lang="hr-HR" sz="2800" dirty="0" err="1" smtClean="0">
                <a:solidFill>
                  <a:srgbClr val="FFC000"/>
                </a:solidFill>
                <a:latin typeface="Times New Roman" pitchFamily="18" charset="0"/>
                <a:cs typeface="Times New Roman" pitchFamily="18" charset="0"/>
              </a:rPr>
              <a:t>itd</a:t>
            </a:r>
            <a:r>
              <a:rPr lang="hr-HR" sz="2800" dirty="0" smtClean="0">
                <a:solidFill>
                  <a:srgbClr val="FFC000"/>
                </a:solidFill>
                <a:latin typeface="Times New Roman" pitchFamily="18" charset="0"/>
                <a:cs typeface="Times New Roman" pitchFamily="18" charset="0"/>
              </a:rPr>
              <a:t>.), a takvoj shemi se vraćaju urbanisti svih razdoblja.</a:t>
            </a:r>
          </a:p>
          <a:p>
            <a:r>
              <a:rPr lang="hr-HR" sz="2800" dirty="0" smtClean="0">
                <a:solidFill>
                  <a:srgbClr val="FFC000"/>
                </a:solidFill>
              </a:rPr>
              <a:t>                                                 </a:t>
            </a:r>
          </a:p>
          <a:p>
            <a:endParaRPr lang="hr-HR" sz="2800" b="1" dirty="0" smtClean="0">
              <a:solidFill>
                <a:srgbClr val="FFC000"/>
              </a:solidFill>
            </a:endParaRPr>
          </a:p>
          <a:p>
            <a:endParaRPr lang="hr-HR" sz="2800" b="1" dirty="0" smtClean="0">
              <a:solidFill>
                <a:srgbClr val="FFC000"/>
              </a:solidFill>
            </a:endParaRPr>
          </a:p>
          <a:p>
            <a:endParaRPr lang="hr-HR" sz="2800" b="1" dirty="0" smtClean="0">
              <a:solidFill>
                <a:srgbClr val="FFC000"/>
              </a:solidFill>
            </a:endParaRPr>
          </a:p>
          <a:p>
            <a:r>
              <a:rPr lang="hr-HR" sz="2800" b="1" dirty="0" smtClean="0">
                <a:solidFill>
                  <a:srgbClr val="FFC000"/>
                </a:solidFill>
              </a:rPr>
              <a:t>                                                  </a:t>
            </a:r>
          </a:p>
          <a:p>
            <a:r>
              <a:rPr lang="hr-HR" sz="2800" b="1" dirty="0" smtClean="0">
                <a:solidFill>
                  <a:srgbClr val="FFC000"/>
                </a:solidFill>
              </a:rPr>
              <a:t>                                                      </a:t>
            </a:r>
            <a:r>
              <a:rPr lang="hr-HR" sz="2800" b="1" dirty="0" smtClean="0">
                <a:solidFill>
                  <a:srgbClr val="FFC000"/>
                </a:solidFill>
                <a:latin typeface="Times New Roman" pitchFamily="18" charset="0"/>
                <a:cs typeface="Times New Roman" pitchFamily="18" charset="0"/>
              </a:rPr>
              <a:t> Poreč</a:t>
            </a:r>
            <a:endParaRPr lang="hr-HR" sz="2800" b="1" dirty="0">
              <a:solidFill>
                <a:srgbClr val="FFC000"/>
              </a:solidFill>
              <a:latin typeface="Times New Roman" pitchFamily="18" charset="0"/>
              <a:cs typeface="Times New Roman" pitchFamily="18" charset="0"/>
            </a:endParaRPr>
          </a:p>
        </p:txBody>
      </p:sp>
      <p:pic>
        <p:nvPicPr>
          <p:cNvPr id="4" name="Slika 3" descr="Poreč.jpg"/>
          <p:cNvPicPr>
            <a:picLocks noChangeAspect="1"/>
          </p:cNvPicPr>
          <p:nvPr/>
        </p:nvPicPr>
        <p:blipFill>
          <a:blip r:embed="rId2"/>
          <a:stretch>
            <a:fillRect/>
          </a:stretch>
        </p:blipFill>
        <p:spPr>
          <a:xfrm>
            <a:off x="214282" y="3000372"/>
            <a:ext cx="5072098" cy="3643338"/>
          </a:xfrm>
          <a:prstGeom prst="rect">
            <a:avLst/>
          </a:prstGeom>
        </p:spPr>
      </p:pic>
    </p:spTree>
  </p:cSld>
  <p:clrMapOvr>
    <a:masterClrMapping/>
  </p:clrMapOvr>
  <p:transition spd="med">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57159" y="0"/>
            <a:ext cx="7873396" cy="428604"/>
          </a:xfrm>
        </p:spPr>
        <p:txBody>
          <a:bodyPr>
            <a:normAutofit fontScale="90000"/>
          </a:bodyPr>
          <a:lstStyle/>
          <a:p>
            <a:r>
              <a:rPr lang="hr-HR" dirty="0" smtClean="0"/>
              <a:t> </a:t>
            </a:r>
            <a:endParaRPr lang="hr-HR" dirty="0"/>
          </a:p>
        </p:txBody>
      </p:sp>
      <p:sp>
        <p:nvSpPr>
          <p:cNvPr id="3" name="Rezervirano mjesto sadržaja 2"/>
          <p:cNvSpPr>
            <a:spLocks noGrp="1"/>
          </p:cNvSpPr>
          <p:nvPr>
            <p:ph idx="1"/>
          </p:nvPr>
        </p:nvSpPr>
        <p:spPr>
          <a:xfrm>
            <a:off x="214282" y="428604"/>
            <a:ext cx="8501121" cy="6000792"/>
          </a:xfrm>
        </p:spPr>
        <p:txBody>
          <a:bodyPr>
            <a:normAutofit/>
          </a:bodyPr>
          <a:lstStyle/>
          <a:p>
            <a:pPr>
              <a:buNone/>
            </a:pPr>
            <a:r>
              <a:rPr lang="hr-HR" sz="2800" b="1" dirty="0" smtClean="0">
                <a:solidFill>
                  <a:srgbClr val="FFC000"/>
                </a:solidFill>
              </a:rPr>
              <a:t>                                                           </a:t>
            </a:r>
            <a:r>
              <a:rPr lang="hr-HR" sz="2800" b="1" dirty="0" smtClean="0">
                <a:solidFill>
                  <a:srgbClr val="FFC000"/>
                </a:solidFill>
                <a:latin typeface="Times New Roman" pitchFamily="18" charset="0"/>
                <a:cs typeface="Times New Roman" pitchFamily="18" charset="0"/>
              </a:rPr>
              <a:t>Rab</a:t>
            </a:r>
          </a:p>
          <a:p>
            <a:pPr>
              <a:buNone/>
            </a:pPr>
            <a:endParaRPr lang="hr-HR" sz="2800" b="1" dirty="0" smtClean="0">
              <a:solidFill>
                <a:srgbClr val="FFC000"/>
              </a:solidFill>
            </a:endParaRPr>
          </a:p>
          <a:p>
            <a:pPr>
              <a:buNone/>
            </a:pPr>
            <a:endParaRPr lang="hr-HR" sz="2800" b="1" dirty="0" smtClean="0">
              <a:solidFill>
                <a:srgbClr val="FFC000"/>
              </a:solidFill>
            </a:endParaRPr>
          </a:p>
          <a:p>
            <a:pPr>
              <a:buNone/>
            </a:pPr>
            <a:endParaRPr lang="hr-HR" sz="2800" b="1" dirty="0" smtClean="0">
              <a:solidFill>
                <a:srgbClr val="FFC000"/>
              </a:solidFill>
            </a:endParaRPr>
          </a:p>
          <a:p>
            <a:pPr>
              <a:buNone/>
            </a:pPr>
            <a:endParaRPr lang="hr-HR" sz="2800" b="1" dirty="0" smtClean="0">
              <a:solidFill>
                <a:srgbClr val="FFC000"/>
              </a:solidFill>
            </a:endParaRPr>
          </a:p>
          <a:p>
            <a:pPr>
              <a:buNone/>
            </a:pPr>
            <a:endParaRPr lang="hr-HR" sz="2800" b="1" dirty="0" smtClean="0">
              <a:solidFill>
                <a:srgbClr val="FFC000"/>
              </a:solidFill>
            </a:endParaRPr>
          </a:p>
          <a:p>
            <a:pPr>
              <a:buNone/>
            </a:pPr>
            <a:endParaRPr lang="hr-HR" sz="2800" b="1" dirty="0" smtClean="0">
              <a:solidFill>
                <a:srgbClr val="FFC000"/>
              </a:solidFill>
            </a:endParaRPr>
          </a:p>
          <a:p>
            <a:pPr>
              <a:buNone/>
            </a:pPr>
            <a:endParaRPr lang="hr-HR" sz="2800" b="1" dirty="0" smtClean="0">
              <a:solidFill>
                <a:srgbClr val="FFC000"/>
              </a:solidFill>
            </a:endParaRPr>
          </a:p>
          <a:p>
            <a:pPr>
              <a:buNone/>
            </a:pPr>
            <a:endParaRPr lang="hr-HR" sz="2800" b="1" dirty="0" smtClean="0">
              <a:solidFill>
                <a:srgbClr val="FFC000"/>
              </a:solidFill>
            </a:endParaRPr>
          </a:p>
          <a:p>
            <a:pPr>
              <a:buNone/>
            </a:pPr>
            <a:r>
              <a:rPr lang="hr-HR" sz="2800" b="1" dirty="0" smtClean="0">
                <a:solidFill>
                  <a:srgbClr val="FFC000"/>
                </a:solidFill>
              </a:rPr>
              <a:t>                          </a:t>
            </a:r>
            <a:r>
              <a:rPr lang="hr-HR" sz="2800" b="1" dirty="0" smtClean="0">
                <a:solidFill>
                  <a:srgbClr val="FFC000"/>
                </a:solidFill>
                <a:latin typeface="Times New Roman" pitchFamily="18" charset="0"/>
                <a:cs typeface="Times New Roman" pitchFamily="18" charset="0"/>
              </a:rPr>
              <a:t>Zadar</a:t>
            </a:r>
            <a:endParaRPr lang="hr-HR" sz="2800" b="1" dirty="0">
              <a:solidFill>
                <a:srgbClr val="FFC000"/>
              </a:solidFill>
              <a:latin typeface="Times New Roman" pitchFamily="18" charset="0"/>
              <a:cs typeface="Times New Roman" pitchFamily="18" charset="0"/>
            </a:endParaRPr>
          </a:p>
        </p:txBody>
      </p:sp>
      <p:pic>
        <p:nvPicPr>
          <p:cNvPr id="4" name="Slika 3" descr="Rab.jpg"/>
          <p:cNvPicPr>
            <a:picLocks noChangeAspect="1"/>
          </p:cNvPicPr>
          <p:nvPr/>
        </p:nvPicPr>
        <p:blipFill>
          <a:blip r:embed="rId2"/>
          <a:stretch>
            <a:fillRect/>
          </a:stretch>
        </p:blipFill>
        <p:spPr>
          <a:xfrm>
            <a:off x="0" y="0"/>
            <a:ext cx="5429256" cy="3141211"/>
          </a:xfrm>
          <a:prstGeom prst="rect">
            <a:avLst/>
          </a:prstGeom>
        </p:spPr>
      </p:pic>
      <p:pic>
        <p:nvPicPr>
          <p:cNvPr id="5" name="Slika 4" descr="Zadar.jpg"/>
          <p:cNvPicPr>
            <a:picLocks noChangeAspect="1"/>
          </p:cNvPicPr>
          <p:nvPr/>
        </p:nvPicPr>
        <p:blipFill>
          <a:blip r:embed="rId3"/>
          <a:stretch>
            <a:fillRect/>
          </a:stretch>
        </p:blipFill>
        <p:spPr>
          <a:xfrm>
            <a:off x="3703318" y="3214686"/>
            <a:ext cx="5440682" cy="3643314"/>
          </a:xfrm>
          <a:prstGeom prst="rect">
            <a:avLst/>
          </a:prstGeom>
        </p:spPr>
      </p:pic>
    </p:spTree>
  </p:cSld>
  <p:clrMapOvr>
    <a:masterClrMapping/>
  </p:clrMapOvr>
  <p:transition spd="med">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3449" y="0"/>
            <a:ext cx="7317105" cy="785794"/>
          </a:xfrm>
        </p:spPr>
        <p:txBody>
          <a:bodyPr>
            <a:normAutofit/>
          </a:bodyPr>
          <a:lstStyle/>
          <a:p>
            <a:pPr algn="ctr"/>
            <a:r>
              <a:rPr lang="hr-HR" sz="4400" b="1" dirty="0" smtClean="0">
                <a:solidFill>
                  <a:srgbClr val="FFFF00"/>
                </a:solidFill>
                <a:latin typeface="Times New Roman" pitchFamily="18" charset="0"/>
                <a:cs typeface="Times New Roman" pitchFamily="18" charset="0"/>
              </a:rPr>
              <a:t>Glavni</a:t>
            </a:r>
            <a:r>
              <a:rPr lang="hr-HR" sz="4400" b="1" dirty="0" smtClean="0">
                <a:solidFill>
                  <a:srgbClr val="FFFF00"/>
                </a:solidFill>
              </a:rPr>
              <a:t> grad</a:t>
            </a:r>
            <a:endParaRPr lang="hr-HR" sz="4400" b="1" dirty="0">
              <a:solidFill>
                <a:srgbClr val="FFFF00"/>
              </a:solidFill>
            </a:endParaRPr>
          </a:p>
        </p:txBody>
      </p:sp>
      <p:sp>
        <p:nvSpPr>
          <p:cNvPr id="3" name="Rezervirano mjesto sadržaja 2"/>
          <p:cNvSpPr>
            <a:spLocks noGrp="1"/>
          </p:cNvSpPr>
          <p:nvPr>
            <p:ph idx="1"/>
          </p:nvPr>
        </p:nvSpPr>
        <p:spPr>
          <a:xfrm>
            <a:off x="214282" y="1000108"/>
            <a:ext cx="8643997" cy="5643602"/>
          </a:xfrm>
        </p:spPr>
        <p:txBody>
          <a:bodyPr>
            <a:normAutofit lnSpcReduction="10000"/>
          </a:bodyPr>
          <a:lstStyle/>
          <a:p>
            <a:pPr algn="just"/>
            <a:r>
              <a:rPr lang="vi-VN" sz="2800" dirty="0" smtClean="0">
                <a:solidFill>
                  <a:srgbClr val="FFC000"/>
                </a:solidFill>
              </a:rPr>
              <a:t>Glavni grad (koji se ponekad naziva i metropola) određuje se na sljedeće načine:</a:t>
            </a:r>
          </a:p>
          <a:p>
            <a:pPr algn="just"/>
            <a:r>
              <a:rPr lang="hr-HR" sz="2800" dirty="0" smtClean="0">
                <a:solidFill>
                  <a:srgbClr val="FFC000"/>
                </a:solidFill>
                <a:cs typeface="Times New Roman" pitchFamily="18" charset="0"/>
              </a:rPr>
              <a:t>Obično </a:t>
            </a:r>
            <a:r>
              <a:rPr lang="hr-HR" sz="2800" dirty="0" smtClean="0">
                <a:solidFill>
                  <a:srgbClr val="FFC000"/>
                </a:solidFill>
                <a:cs typeface="Times New Roman" pitchFamily="18" charset="0"/>
              </a:rPr>
              <a:t>je glavni grad države ili političkog subjekta onaj grad u kojem je vlada.</a:t>
            </a:r>
          </a:p>
          <a:p>
            <a:pPr algn="just"/>
            <a:r>
              <a:rPr lang="hr-HR" sz="2800" dirty="0" smtClean="0">
                <a:solidFill>
                  <a:srgbClr val="FFC000"/>
                </a:solidFill>
                <a:cs typeface="Times New Roman" pitchFamily="18" charset="0"/>
              </a:rPr>
              <a:t>Obično </a:t>
            </a:r>
            <a:r>
              <a:rPr lang="hr-HR" sz="2800" dirty="0" smtClean="0">
                <a:solidFill>
                  <a:srgbClr val="FFC000"/>
                </a:solidFill>
                <a:cs typeface="Times New Roman" pitchFamily="18" charset="0"/>
              </a:rPr>
              <a:t>se glavni grad navodi u zakonu.</a:t>
            </a:r>
          </a:p>
          <a:p>
            <a:pPr algn="just"/>
            <a:r>
              <a:rPr lang="hr-HR" sz="2800" dirty="0" smtClean="0">
                <a:solidFill>
                  <a:srgbClr val="FFC000"/>
                </a:solidFill>
                <a:cs typeface="Times New Roman" pitchFamily="18" charset="0"/>
              </a:rPr>
              <a:t>Obično </a:t>
            </a:r>
            <a:r>
              <a:rPr lang="hr-HR" sz="2800" dirty="0" smtClean="0">
                <a:solidFill>
                  <a:srgbClr val="FFC000"/>
                </a:solidFill>
                <a:cs typeface="Times New Roman" pitchFamily="18" charset="0"/>
              </a:rPr>
              <a:t>je glavni grad središte važnih djelatnosti.</a:t>
            </a:r>
          </a:p>
          <a:p>
            <a:pPr algn="just"/>
            <a:r>
              <a:rPr lang="hr-HR" sz="2800" dirty="0" smtClean="0">
                <a:solidFill>
                  <a:srgbClr val="FFC000"/>
                </a:solidFill>
                <a:cs typeface="Times New Roman" pitchFamily="18" charset="0"/>
              </a:rPr>
              <a:t>U </a:t>
            </a:r>
            <a:r>
              <a:rPr lang="hr-HR" sz="2800" dirty="0" smtClean="0">
                <a:solidFill>
                  <a:srgbClr val="FFC000"/>
                </a:solidFill>
                <a:cs typeface="Times New Roman" pitchFamily="18" charset="0"/>
              </a:rPr>
              <a:t>kraljevini, glavni grad je obično mjesto kraljevskog dvora (koji se može premještati).</a:t>
            </a:r>
          </a:p>
          <a:p>
            <a:pPr algn="just"/>
            <a:r>
              <a:rPr lang="hr-HR" sz="2800" dirty="0" smtClean="0">
                <a:solidFill>
                  <a:srgbClr val="FFC000"/>
                </a:solidFill>
                <a:cs typeface="Times New Roman" pitchFamily="18" charset="0"/>
              </a:rPr>
              <a:t>Država ili politički subjekt može imati više od jednog službenog glavnog grada. Glavni grad ne mora biti sjedište vlade. Može se čak seliti, ovisno o dobu godine.</a:t>
            </a:r>
          </a:p>
          <a:p>
            <a:endParaRPr lang="hr-HR" dirty="0"/>
          </a:p>
        </p:txBody>
      </p:sp>
    </p:spTree>
  </p:cSld>
  <p:clrMapOvr>
    <a:masterClrMapping/>
  </p:clrMapOvr>
  <p:transition spd="med">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3449" y="274638"/>
            <a:ext cx="7317105" cy="45719"/>
          </a:xfrm>
        </p:spPr>
        <p:txBody>
          <a:bodyPr>
            <a:normAutofit fontScale="90000"/>
          </a:bodyPr>
          <a:lstStyle/>
          <a:p>
            <a:r>
              <a:rPr lang="hr-HR" dirty="0" smtClean="0"/>
              <a:t>  </a:t>
            </a:r>
            <a:endParaRPr lang="hr-HR" dirty="0"/>
          </a:p>
        </p:txBody>
      </p:sp>
      <p:sp>
        <p:nvSpPr>
          <p:cNvPr id="3" name="Rezervirano mjesto sadržaja 2"/>
          <p:cNvSpPr>
            <a:spLocks noGrp="1"/>
          </p:cNvSpPr>
          <p:nvPr>
            <p:ph idx="1"/>
          </p:nvPr>
        </p:nvSpPr>
        <p:spPr>
          <a:xfrm>
            <a:off x="214282" y="500042"/>
            <a:ext cx="8643997" cy="5672158"/>
          </a:xfrm>
        </p:spPr>
        <p:txBody>
          <a:bodyPr>
            <a:normAutofit/>
          </a:bodyPr>
          <a:lstStyle/>
          <a:p>
            <a:pPr algn="just"/>
            <a:r>
              <a:rPr lang="vi-VN" sz="2800" dirty="0" smtClean="0">
                <a:solidFill>
                  <a:srgbClr val="FFC000"/>
                </a:solidFill>
              </a:rPr>
              <a:t>Na primjer, Južnoafrička Republika ima izvršni glavni grad (Pretoria), zakonodavni glavni grad (Cape Town) i sudski glavni grad (Bloemfontein). Do toga je došlo zbog kompromisa između različitih pokrajina koje su se ujedinile u Južnu Afriku 1910. godine.</a:t>
            </a:r>
          </a:p>
          <a:p>
            <a:pPr algn="just"/>
            <a:endParaRPr lang="hr-HR" sz="2800" dirty="0" smtClean="0">
              <a:solidFill>
                <a:srgbClr val="FFC000"/>
              </a:solidFill>
            </a:endParaRPr>
          </a:p>
          <a:p>
            <a:pPr algn="just"/>
            <a:r>
              <a:rPr lang="hr-HR" sz="2800" dirty="0" smtClean="0">
                <a:solidFill>
                  <a:srgbClr val="FFC000"/>
                </a:solidFill>
                <a:latin typeface="Times New Roman" pitchFamily="18" charset="0"/>
                <a:cs typeface="Times New Roman" pitchFamily="18" charset="0"/>
              </a:rPr>
              <a:t>U Čileu, državni se Kongres preselio iz glavnog grada Santiaga u grad </a:t>
            </a:r>
            <a:r>
              <a:rPr lang="hr-HR" sz="2800" dirty="0" err="1" smtClean="0">
                <a:solidFill>
                  <a:srgbClr val="FFC000"/>
                </a:solidFill>
                <a:latin typeface="Times New Roman" pitchFamily="18" charset="0"/>
                <a:cs typeface="Times New Roman" pitchFamily="18" charset="0"/>
              </a:rPr>
              <a:t>Valparaíso</a:t>
            </a:r>
            <a:r>
              <a:rPr lang="hr-HR" sz="2800" dirty="0" smtClean="0">
                <a:solidFill>
                  <a:srgbClr val="FFC000"/>
                </a:solidFill>
                <a:latin typeface="Times New Roman" pitchFamily="18" charset="0"/>
                <a:cs typeface="Times New Roman" pitchFamily="18" charset="0"/>
              </a:rPr>
              <a:t>.</a:t>
            </a:r>
            <a:endParaRPr lang="hr-HR" sz="2800" dirty="0">
              <a:solidFill>
                <a:srgbClr val="FFC000"/>
              </a:solidFill>
              <a:latin typeface="Times New Roman" pitchFamily="18" charset="0"/>
              <a:cs typeface="Times New Roman" pitchFamily="18" charset="0"/>
            </a:endParaRPr>
          </a:p>
        </p:txBody>
      </p:sp>
    </p:spTree>
  </p:cSld>
  <p:clrMapOvr>
    <a:masterClrMapping/>
  </p:clrMapOvr>
  <p:transition spd="med">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3449" y="274638"/>
            <a:ext cx="7317105" cy="45719"/>
          </a:xfrm>
        </p:spPr>
        <p:txBody>
          <a:bodyPr>
            <a:normAutofit fontScale="90000"/>
          </a:bodyPr>
          <a:lstStyle/>
          <a:p>
            <a:r>
              <a:rPr lang="hr-HR" dirty="0" smtClean="0"/>
              <a:t> </a:t>
            </a:r>
            <a:endParaRPr lang="hr-HR" dirty="0"/>
          </a:p>
        </p:txBody>
      </p:sp>
      <p:pic>
        <p:nvPicPr>
          <p:cNvPr id="6" name="Rezervirano mjesto sadržaja 5" descr="Madrid011.png"/>
          <p:cNvPicPr>
            <a:picLocks noGrp="1" noChangeAspect="1"/>
          </p:cNvPicPr>
          <p:nvPr>
            <p:ph idx="1"/>
          </p:nvPr>
        </p:nvPicPr>
        <p:blipFill>
          <a:blip r:embed="rId2"/>
          <a:stretch>
            <a:fillRect/>
          </a:stretch>
        </p:blipFill>
        <p:spPr>
          <a:xfrm>
            <a:off x="142844" y="357166"/>
            <a:ext cx="8845596" cy="6143668"/>
          </a:xfrm>
        </p:spPr>
      </p:pic>
    </p:spTree>
  </p:cSld>
  <p:clrMapOvr>
    <a:masterClrMapping/>
  </p:clrMapOvr>
  <p:transition spd="med">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85787" y="142852"/>
            <a:ext cx="7444768" cy="857256"/>
          </a:xfrm>
        </p:spPr>
        <p:txBody>
          <a:bodyPr>
            <a:normAutofit/>
          </a:bodyPr>
          <a:lstStyle/>
          <a:p>
            <a:pPr algn="ctr"/>
            <a:r>
              <a:rPr lang="hr-HR" sz="4400" b="1" dirty="0" smtClean="0">
                <a:solidFill>
                  <a:srgbClr val="FFFF00"/>
                </a:solidFill>
                <a:latin typeface="Times New Roman" pitchFamily="18" charset="0"/>
                <a:cs typeface="Times New Roman" pitchFamily="18" charset="0"/>
              </a:rPr>
              <a:t>Velegrad</a:t>
            </a:r>
            <a:endParaRPr lang="hr-HR" dirty="0">
              <a:latin typeface="Times New Roman" pitchFamily="18" charset="0"/>
              <a:cs typeface="Times New Roman" pitchFamily="18" charset="0"/>
            </a:endParaRPr>
          </a:p>
        </p:txBody>
      </p:sp>
      <p:sp>
        <p:nvSpPr>
          <p:cNvPr id="3" name="Rezervirano mjesto sadržaja 2"/>
          <p:cNvSpPr>
            <a:spLocks noGrp="1"/>
          </p:cNvSpPr>
          <p:nvPr>
            <p:ph idx="1"/>
          </p:nvPr>
        </p:nvSpPr>
        <p:spPr>
          <a:xfrm>
            <a:off x="285720" y="1071546"/>
            <a:ext cx="8572559" cy="5357850"/>
          </a:xfrm>
        </p:spPr>
        <p:txBody>
          <a:bodyPr>
            <a:normAutofit/>
          </a:bodyPr>
          <a:lstStyle/>
          <a:p>
            <a:pPr algn="just"/>
            <a:r>
              <a:rPr lang="hr-HR" sz="2800" dirty="0" smtClean="0">
                <a:solidFill>
                  <a:srgbClr val="FFC000"/>
                </a:solidFill>
                <a:latin typeface="Times New Roman" pitchFamily="18" charset="0"/>
                <a:cs typeface="Times New Roman" pitchFamily="18" charset="0"/>
              </a:rPr>
              <a:t>Velegrad je naziv za grad s više od milijun stanovnika. Najveći grad na svijetu je japanska prijestolnica - </a:t>
            </a:r>
            <a:r>
              <a:rPr lang="hr-HR" sz="2800" dirty="0" err="1" smtClean="0">
                <a:solidFill>
                  <a:srgbClr val="FFC000"/>
                </a:solidFill>
                <a:latin typeface="Times New Roman" pitchFamily="18" charset="0"/>
                <a:cs typeface="Times New Roman" pitchFamily="18" charset="0"/>
              </a:rPr>
              <a:t>Tokio</a:t>
            </a:r>
            <a:r>
              <a:rPr lang="hr-HR" sz="2800" dirty="0" smtClean="0">
                <a:solidFill>
                  <a:srgbClr val="FFC000"/>
                </a:solidFill>
                <a:latin typeface="Times New Roman" pitchFamily="18" charset="0"/>
                <a:cs typeface="Times New Roman" pitchFamily="18" charset="0"/>
              </a:rPr>
              <a:t>, više od 35 milijuna stanovnika.</a:t>
            </a:r>
          </a:p>
        </p:txBody>
      </p:sp>
      <p:pic>
        <p:nvPicPr>
          <p:cNvPr id="4" name="Slika 3" descr="Tokyo.jpg"/>
          <p:cNvPicPr>
            <a:picLocks noChangeAspect="1"/>
          </p:cNvPicPr>
          <p:nvPr/>
        </p:nvPicPr>
        <p:blipFill>
          <a:blip r:embed="rId2"/>
          <a:stretch>
            <a:fillRect/>
          </a:stretch>
        </p:blipFill>
        <p:spPr>
          <a:xfrm>
            <a:off x="2714612" y="2643182"/>
            <a:ext cx="5857916" cy="3727435"/>
          </a:xfrm>
          <a:prstGeom prst="rect">
            <a:avLst/>
          </a:prstGeom>
        </p:spPr>
      </p:pic>
    </p:spTree>
  </p:cSld>
  <p:clrMapOvr>
    <a:masterClrMapping/>
  </p:clrMapOvr>
  <p:transition spd="med">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57158" y="142852"/>
            <a:ext cx="8501121" cy="928694"/>
          </a:xfrm>
        </p:spPr>
        <p:txBody>
          <a:bodyPr>
            <a:normAutofit/>
          </a:bodyPr>
          <a:lstStyle/>
          <a:p>
            <a:pPr algn="ctr"/>
            <a:r>
              <a:rPr lang="hr-HR" sz="4400" b="1" dirty="0" smtClean="0">
                <a:solidFill>
                  <a:srgbClr val="FFFF00"/>
                </a:solidFill>
                <a:latin typeface="Times New Roman" pitchFamily="18" charset="0"/>
                <a:cs typeface="Times New Roman" pitchFamily="18" charset="0"/>
              </a:rPr>
              <a:t>Arhitektura Velegrada</a:t>
            </a:r>
            <a:endParaRPr lang="hr-HR" sz="4400" dirty="0">
              <a:solidFill>
                <a:srgbClr val="FFFF00"/>
              </a:solidFill>
              <a:latin typeface="Times New Roman" pitchFamily="18" charset="0"/>
              <a:cs typeface="Times New Roman" pitchFamily="18" charset="0"/>
            </a:endParaRPr>
          </a:p>
        </p:txBody>
      </p:sp>
      <p:sp>
        <p:nvSpPr>
          <p:cNvPr id="3" name="Rezervirano mjesto sadržaja 2"/>
          <p:cNvSpPr>
            <a:spLocks noGrp="1"/>
          </p:cNvSpPr>
          <p:nvPr>
            <p:ph idx="1"/>
          </p:nvPr>
        </p:nvSpPr>
        <p:spPr>
          <a:xfrm>
            <a:off x="500034" y="1214422"/>
            <a:ext cx="8072494" cy="5214974"/>
          </a:xfrm>
        </p:spPr>
        <p:txBody>
          <a:bodyPr>
            <a:normAutofit/>
          </a:bodyPr>
          <a:lstStyle/>
          <a:p>
            <a:pPr algn="just"/>
            <a:r>
              <a:rPr lang="vi-VN" sz="2800" dirty="0" smtClean="0">
                <a:solidFill>
                  <a:srgbClr val="FFC000"/>
                </a:solidFill>
              </a:rPr>
              <a:t>Stari dio grada ima uske ulice, striješnjene blokovima kuća. Tu je malo zraka i sunca, malo ili nimalo zelenila, parkova i dječjih igrališta. Taj je dio trgovačko i poslovno središte. </a:t>
            </a:r>
            <a:endParaRPr lang="hr-HR" sz="2800" dirty="0" smtClean="0">
              <a:solidFill>
                <a:srgbClr val="FFC000"/>
              </a:solidFill>
            </a:endParaRPr>
          </a:p>
          <a:p>
            <a:pPr algn="just"/>
            <a:r>
              <a:rPr lang="vi-VN" sz="2800" dirty="0" smtClean="0">
                <a:solidFill>
                  <a:srgbClr val="FFC000"/>
                </a:solidFill>
              </a:rPr>
              <a:t>Industrijska </a:t>
            </a:r>
            <a:r>
              <a:rPr lang="vi-VN" sz="2800" dirty="0" smtClean="0">
                <a:solidFill>
                  <a:srgbClr val="FFC000"/>
                </a:solidFill>
              </a:rPr>
              <a:t>postrojenja niču na periferiji, gdje je lakši odvoz sirovina i dovoz irađene robe. Ali, kako se grad neprestano širio, s vremenom su se stare tvornice našle u izgrađenom i gustom dijelu velegrada. </a:t>
            </a:r>
            <a:endParaRPr lang="hr-HR" sz="2800" dirty="0" smtClean="0">
              <a:solidFill>
                <a:srgbClr val="FFC000"/>
              </a:solidFill>
            </a:endParaRPr>
          </a:p>
          <a:p>
            <a:pPr algn="just"/>
            <a:r>
              <a:rPr lang="vi-VN" sz="2800" dirty="0" smtClean="0">
                <a:solidFill>
                  <a:srgbClr val="FFC000"/>
                </a:solidFill>
              </a:rPr>
              <a:t>Najnoviji </a:t>
            </a:r>
            <a:r>
              <a:rPr lang="vi-VN" sz="2800" dirty="0" smtClean="0">
                <a:solidFill>
                  <a:srgbClr val="FFC000"/>
                </a:solidFill>
              </a:rPr>
              <a:t>dijelovi velegrada podižu se prema zahtjevima suvremene arhitekure i urbanizma.</a:t>
            </a:r>
            <a:endParaRPr lang="hr-HR" sz="2800" dirty="0">
              <a:solidFill>
                <a:srgbClr val="FFC000"/>
              </a:solidFill>
            </a:endParaRPr>
          </a:p>
        </p:txBody>
      </p:sp>
    </p:spTree>
  </p:cSld>
  <p:clrMapOvr>
    <a:masterClrMapping/>
  </p:clrMapOvr>
  <p:transition spd="med">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3449" y="274638"/>
            <a:ext cx="7317105" cy="225404"/>
          </a:xfrm>
        </p:spPr>
        <p:txBody>
          <a:bodyPr>
            <a:normAutofit fontScale="90000"/>
          </a:bodyPr>
          <a:lstStyle/>
          <a:p>
            <a:r>
              <a:rPr lang="hr-HR" dirty="0" smtClean="0"/>
              <a:t> </a:t>
            </a:r>
            <a:endParaRPr lang="hr-HR" dirty="0"/>
          </a:p>
        </p:txBody>
      </p:sp>
      <p:sp>
        <p:nvSpPr>
          <p:cNvPr id="3" name="Rezervirano mjesto sadržaja 2"/>
          <p:cNvSpPr>
            <a:spLocks noGrp="1"/>
          </p:cNvSpPr>
          <p:nvPr>
            <p:ph idx="1"/>
          </p:nvPr>
        </p:nvSpPr>
        <p:spPr>
          <a:xfrm>
            <a:off x="357158" y="500042"/>
            <a:ext cx="8572559" cy="5672158"/>
          </a:xfrm>
        </p:spPr>
        <p:txBody>
          <a:bodyPr>
            <a:normAutofit/>
          </a:bodyPr>
          <a:lstStyle/>
          <a:p>
            <a:pPr algn="just"/>
            <a:r>
              <a:rPr lang="vi-VN" sz="2800" dirty="0" smtClean="0">
                <a:solidFill>
                  <a:srgbClr val="FFC000"/>
                </a:solidFill>
              </a:rPr>
              <a:t>Veike poslovne i stambene zgrade okružene su zelenilom, ulice su ravne i široke, trgovi prostrani. Radi bojeg uređenja i dobivanja mjesta za izgradnju novih zgrada, katkad se ruše stari dijelovi. Pritom ostaju očuvane stare zgrade i ulice koje imaju povijesnu i umjetničku vrijednost. O tome se brinu konzervatorski zavodi.</a:t>
            </a:r>
          </a:p>
          <a:p>
            <a:pPr algn="just"/>
            <a:endParaRPr lang="hr-HR" sz="2800" dirty="0" smtClean="0">
              <a:solidFill>
                <a:srgbClr val="FFC000"/>
              </a:solidFill>
            </a:endParaRPr>
          </a:p>
          <a:p>
            <a:pPr algn="just"/>
            <a:r>
              <a:rPr lang="hr-HR" sz="2800" dirty="0" smtClean="0">
                <a:solidFill>
                  <a:srgbClr val="FFC000"/>
                </a:solidFill>
                <a:latin typeface="Times New Roman" pitchFamily="18" charset="0"/>
                <a:cs typeface="Times New Roman" pitchFamily="18" charset="0"/>
              </a:rPr>
              <a:t>Veliki gradovi imaju veći broj općina i podijeljeni su na četvrti. Neki gradovi imaju toliko ulica da se radi lakšeg snalaženja neke označavaju brojevima, a ne imenima.</a:t>
            </a:r>
            <a:endParaRPr lang="hr-HR" sz="2800" dirty="0">
              <a:solidFill>
                <a:srgbClr val="FFC000"/>
              </a:solidFill>
              <a:latin typeface="Times New Roman" pitchFamily="18" charset="0"/>
              <a:cs typeface="Times New Roman" pitchFamily="18" charset="0"/>
            </a:endParaRPr>
          </a:p>
        </p:txBody>
      </p:sp>
    </p:spTree>
  </p:cSld>
  <p:clrMapOvr>
    <a:masterClrMapping/>
  </p:clrMapOvr>
  <p:transition spd="med">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85786" y="-142900"/>
            <a:ext cx="7317105" cy="714380"/>
          </a:xfrm>
        </p:spPr>
        <p:txBody>
          <a:bodyPr/>
          <a:lstStyle/>
          <a:p>
            <a:r>
              <a:rPr lang="hr-HR" dirty="0" smtClean="0"/>
              <a:t> </a:t>
            </a:r>
            <a:endParaRPr lang="hr-HR" dirty="0"/>
          </a:p>
        </p:txBody>
      </p:sp>
      <p:sp>
        <p:nvSpPr>
          <p:cNvPr id="3" name="Rezervirano mjesto sadržaja 2"/>
          <p:cNvSpPr>
            <a:spLocks noGrp="1"/>
          </p:cNvSpPr>
          <p:nvPr>
            <p:ph idx="1"/>
          </p:nvPr>
        </p:nvSpPr>
        <p:spPr>
          <a:xfrm>
            <a:off x="428596" y="500042"/>
            <a:ext cx="8501121" cy="5672158"/>
          </a:xfrm>
        </p:spPr>
        <p:txBody>
          <a:bodyPr>
            <a:normAutofit/>
          </a:bodyPr>
          <a:lstStyle/>
          <a:p>
            <a:r>
              <a:rPr lang="hr-HR" sz="2800" b="1" dirty="0" err="1" smtClean="0">
                <a:solidFill>
                  <a:srgbClr val="FFC000"/>
                </a:solidFill>
                <a:latin typeface="Times New Roman" pitchFamily="18" charset="0"/>
                <a:cs typeface="Times New Roman" pitchFamily="18" charset="0"/>
              </a:rPr>
              <a:t>Manhattan</a:t>
            </a:r>
            <a:r>
              <a:rPr lang="hr-HR" sz="2800" b="1" dirty="0" smtClean="0">
                <a:solidFill>
                  <a:srgbClr val="FFC000"/>
                </a:solidFill>
                <a:latin typeface="Times New Roman" pitchFamily="18" charset="0"/>
                <a:cs typeface="Times New Roman" pitchFamily="18" charset="0"/>
              </a:rPr>
              <a:t>, New York</a:t>
            </a:r>
            <a:endParaRPr lang="hr-HR" sz="2800" b="1" dirty="0">
              <a:solidFill>
                <a:srgbClr val="FFC000"/>
              </a:solidFill>
              <a:latin typeface="Times New Roman" pitchFamily="18" charset="0"/>
              <a:cs typeface="Times New Roman" pitchFamily="18" charset="0"/>
            </a:endParaRPr>
          </a:p>
        </p:txBody>
      </p:sp>
      <p:pic>
        <p:nvPicPr>
          <p:cNvPr id="5" name="Slika 4" descr="Manhattan.jpg"/>
          <p:cNvPicPr>
            <a:picLocks noChangeAspect="1"/>
          </p:cNvPicPr>
          <p:nvPr/>
        </p:nvPicPr>
        <p:blipFill>
          <a:blip r:embed="rId2"/>
          <a:stretch>
            <a:fillRect/>
          </a:stretch>
        </p:blipFill>
        <p:spPr>
          <a:xfrm>
            <a:off x="571472" y="1285860"/>
            <a:ext cx="7643866" cy="5095911"/>
          </a:xfrm>
          <a:prstGeom prst="rect">
            <a:avLst/>
          </a:prstGeom>
        </p:spPr>
      </p:pic>
    </p:spTree>
  </p:cSld>
  <p:clrMapOvr>
    <a:masterClrMapping/>
  </p:clrMapOvr>
  <p:transition spd="med">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3449" y="274638"/>
            <a:ext cx="7317105" cy="868346"/>
          </a:xfrm>
        </p:spPr>
        <p:txBody>
          <a:bodyPr>
            <a:normAutofit/>
          </a:bodyPr>
          <a:lstStyle/>
          <a:p>
            <a:pPr algn="ctr"/>
            <a:r>
              <a:rPr lang="hr-HR" sz="4400" b="1" dirty="0" smtClean="0">
                <a:solidFill>
                  <a:srgbClr val="FFFF00"/>
                </a:solidFill>
                <a:latin typeface="Times New Roman" pitchFamily="18" charset="0"/>
                <a:cs typeface="Times New Roman" pitchFamily="18" charset="0"/>
              </a:rPr>
              <a:t>Gradovi općenito</a:t>
            </a:r>
            <a:endParaRPr lang="hr-HR" sz="4400" b="1" dirty="0">
              <a:solidFill>
                <a:srgbClr val="FFFF00"/>
              </a:solidFill>
              <a:latin typeface="Times New Roman" pitchFamily="18" charset="0"/>
              <a:cs typeface="Times New Roman" pitchFamily="18" charset="0"/>
            </a:endParaRPr>
          </a:p>
        </p:txBody>
      </p:sp>
      <p:sp>
        <p:nvSpPr>
          <p:cNvPr id="3" name="Rezervirano mjesto sadržaja 2"/>
          <p:cNvSpPr>
            <a:spLocks noGrp="1"/>
          </p:cNvSpPr>
          <p:nvPr>
            <p:ph idx="1"/>
          </p:nvPr>
        </p:nvSpPr>
        <p:spPr>
          <a:xfrm>
            <a:off x="428596" y="1214422"/>
            <a:ext cx="8358245" cy="5214974"/>
          </a:xfrm>
        </p:spPr>
        <p:txBody>
          <a:bodyPr>
            <a:noAutofit/>
          </a:bodyPr>
          <a:lstStyle/>
          <a:p>
            <a:pPr algn="just"/>
            <a:r>
              <a:rPr lang="hr-HR" sz="2800" dirty="0" smtClean="0">
                <a:solidFill>
                  <a:srgbClr val="FFC000"/>
                </a:solidFill>
                <a:latin typeface="Times New Roman" pitchFamily="18" charset="0"/>
                <a:cs typeface="Times New Roman" pitchFamily="18" charset="0"/>
              </a:rPr>
              <a:t>Grad je relativno veliko i stalno urbano naselje u kojem većina populacije živi od industrije, trgovine i servisnih djelatnosti, za razliku od sela gdje je većina ekonomskih aktivnosti zasnovana oko poljoprivrede.</a:t>
            </a:r>
          </a:p>
          <a:p>
            <a:pPr algn="just"/>
            <a:endParaRPr lang="hr-HR" sz="2800" dirty="0" smtClean="0">
              <a:solidFill>
                <a:srgbClr val="FFC000"/>
              </a:solidFill>
              <a:latin typeface="Times New Roman" pitchFamily="18" charset="0"/>
              <a:cs typeface="Times New Roman" pitchFamily="18" charset="0"/>
            </a:endParaRPr>
          </a:p>
          <a:p>
            <a:pPr algn="just"/>
            <a:r>
              <a:rPr lang="vi-VN" sz="2800" dirty="0" smtClean="0">
                <a:solidFill>
                  <a:srgbClr val="FFC000"/>
                </a:solidFill>
                <a:latin typeface="Times New Roman" pitchFamily="18" charset="0"/>
                <a:cs typeface="Times New Roman" pitchFamily="18" charset="0"/>
              </a:rPr>
              <a:t>Između uobičajenog značenja riječi grad i onoga u administrativnoj upotrebi postoji bitna razlika, koja često dovodi do zabuna i nesporazuma. Mnogi gradovi imaju zaseban administrativni, pravni ili povijesni status temeljen na lokalnom zakonu. Zato se ponegdje za ovo drugo značenje koristi sintagma upravni grad.</a:t>
            </a:r>
            <a:endParaRPr lang="hr-HR" sz="2800" dirty="0">
              <a:solidFill>
                <a:srgbClr val="FFC000"/>
              </a:solidFill>
              <a:latin typeface="Times New Roman" pitchFamily="18" charset="0"/>
              <a:cs typeface="Times New Roman" pitchFamily="18" charset="0"/>
            </a:endParaRPr>
          </a:p>
        </p:txBody>
      </p:sp>
    </p:spTree>
  </p:cSld>
  <p:clrMapOvr>
    <a:masterClrMapping/>
  </p:clrMapOvr>
  <p:transition spd="med">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flipV="1">
            <a:off x="714349" y="142852"/>
            <a:ext cx="7516206" cy="131786"/>
          </a:xfrm>
        </p:spPr>
        <p:txBody>
          <a:bodyPr>
            <a:normAutofit fontScale="90000"/>
          </a:bodyPr>
          <a:lstStyle/>
          <a:p>
            <a:r>
              <a:rPr lang="hr-HR" dirty="0" smtClean="0"/>
              <a:t> </a:t>
            </a:r>
            <a:endParaRPr lang="hr-HR" dirty="0"/>
          </a:p>
        </p:txBody>
      </p:sp>
      <p:pic>
        <p:nvPicPr>
          <p:cNvPr id="4" name="Rezervirano mjesto sadržaja 3" descr="Madrid.jpg"/>
          <p:cNvPicPr>
            <a:picLocks noGrp="1" noChangeAspect="1"/>
          </p:cNvPicPr>
          <p:nvPr>
            <p:ph idx="1"/>
          </p:nvPr>
        </p:nvPicPr>
        <p:blipFill>
          <a:blip r:embed="rId2"/>
          <a:stretch>
            <a:fillRect/>
          </a:stretch>
        </p:blipFill>
        <p:spPr>
          <a:xfrm>
            <a:off x="500034" y="142852"/>
            <a:ext cx="8001056" cy="2943785"/>
          </a:xfrm>
        </p:spPr>
      </p:pic>
      <p:pic>
        <p:nvPicPr>
          <p:cNvPr id="5" name="Slika 4" descr="Madrid01.jpg"/>
          <p:cNvPicPr>
            <a:picLocks noChangeAspect="1"/>
          </p:cNvPicPr>
          <p:nvPr/>
        </p:nvPicPr>
        <p:blipFill>
          <a:blip r:embed="rId3"/>
          <a:stretch>
            <a:fillRect/>
          </a:stretch>
        </p:blipFill>
        <p:spPr>
          <a:xfrm>
            <a:off x="571472" y="3143248"/>
            <a:ext cx="7995686" cy="3571876"/>
          </a:xfrm>
          <a:prstGeom prst="rect">
            <a:avLst/>
          </a:prstGeom>
        </p:spPr>
      </p:pic>
    </p:spTree>
  </p:cSld>
  <p:clrMapOvr>
    <a:masterClrMapping/>
  </p:clrMapOvr>
  <p:transition spd="med">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4294967295"/>
          </p:nvPr>
        </p:nvSpPr>
        <p:spPr>
          <a:xfrm>
            <a:off x="357158" y="285728"/>
            <a:ext cx="8572500" cy="6215063"/>
          </a:xfrm>
        </p:spPr>
        <p:txBody>
          <a:bodyPr>
            <a:noAutofit/>
          </a:bodyPr>
          <a:lstStyle/>
          <a:p>
            <a:pPr algn="just"/>
            <a:r>
              <a:rPr lang="vi-VN" sz="2800" dirty="0" smtClean="0">
                <a:solidFill>
                  <a:srgbClr val="FFC000"/>
                </a:solidFill>
              </a:rPr>
              <a:t>Gradovi općenito imaju razvijene sisteme za zdravstvo, infrastrukturu, korištenje zemljišta, stanovanje, urbanizam i transport. Gradovi također imaju definirana industrijska, trgovačka i rezidencijalna područja. Veliki grad površinom i/ili brojem stanovnika postaje metropolis (kao napr. Shanghai), a jednom kad se raširi do susjednog grada i spoji se s njim postaje megalopolis (napr. Tokyo i Yokohama). Gradovi su rasli i razvijali se noseći sa sobom svoje prednosti i mane. Prednosti su uključivale: smanjene troškove transporta, razmjenu dobara i ideja, dijeljenje prirodnih resursa, neograničen pristup tržištu, a kasnije tijekom razvoja i pogodnosti poput vodovoda i kanalizacije. Mane su uključivale: smanjenje stambenog prostora, porast kriminala svih vrsta, povećanu smrtnost, povećane troškove života i zagađenje.</a:t>
            </a:r>
            <a:endParaRPr lang="hr-HR" sz="2800" dirty="0">
              <a:solidFill>
                <a:srgbClr val="FFC000"/>
              </a:solidFill>
            </a:endParaRPr>
          </a:p>
        </p:txBody>
      </p:sp>
    </p:spTree>
  </p:cSld>
  <p:clrMapOvr>
    <a:masterClrMapping/>
  </p:clrMapOvr>
  <p:transition spd="med">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85721" y="214290"/>
            <a:ext cx="7944834" cy="285752"/>
          </a:xfrm>
        </p:spPr>
        <p:txBody>
          <a:bodyPr>
            <a:normAutofit fontScale="90000"/>
          </a:bodyPr>
          <a:lstStyle/>
          <a:p>
            <a:r>
              <a:rPr lang="hr-HR" dirty="0" smtClean="0"/>
              <a:t> </a:t>
            </a:r>
            <a:endParaRPr lang="hr-HR" dirty="0"/>
          </a:p>
        </p:txBody>
      </p:sp>
      <p:pic>
        <p:nvPicPr>
          <p:cNvPr id="4" name="Rezervirano mjesto sadržaja 3" descr="Shanghai-02.jpg"/>
          <p:cNvPicPr>
            <a:picLocks noGrp="1" noChangeAspect="1"/>
          </p:cNvPicPr>
          <p:nvPr>
            <p:ph idx="1"/>
          </p:nvPr>
        </p:nvPicPr>
        <p:blipFill>
          <a:blip r:embed="rId3"/>
          <a:stretch>
            <a:fillRect/>
          </a:stretch>
        </p:blipFill>
        <p:spPr>
          <a:xfrm>
            <a:off x="142844" y="142852"/>
            <a:ext cx="6347107" cy="3299137"/>
          </a:xfrm>
        </p:spPr>
      </p:pic>
      <p:pic>
        <p:nvPicPr>
          <p:cNvPr id="5" name="Slika 4" descr="Tokyo Yokohama.jpg"/>
          <p:cNvPicPr>
            <a:picLocks noChangeAspect="1"/>
          </p:cNvPicPr>
          <p:nvPr/>
        </p:nvPicPr>
        <p:blipFill>
          <a:blip r:embed="rId4"/>
          <a:stretch>
            <a:fillRect/>
          </a:stretch>
        </p:blipFill>
        <p:spPr>
          <a:xfrm>
            <a:off x="3857620" y="3633108"/>
            <a:ext cx="5286380" cy="3224892"/>
          </a:xfrm>
          <a:prstGeom prst="rect">
            <a:avLst/>
          </a:prstGeom>
        </p:spPr>
      </p:pic>
      <p:pic>
        <p:nvPicPr>
          <p:cNvPr id="7" name="Slika 6" descr="Tokyo Yokohama 01.jpg"/>
          <p:cNvPicPr>
            <a:picLocks noChangeAspect="1"/>
          </p:cNvPicPr>
          <p:nvPr/>
        </p:nvPicPr>
        <p:blipFill>
          <a:blip r:embed="rId5"/>
          <a:stretch>
            <a:fillRect/>
          </a:stretch>
        </p:blipFill>
        <p:spPr>
          <a:xfrm>
            <a:off x="-1" y="3786190"/>
            <a:ext cx="3766525" cy="3071810"/>
          </a:xfrm>
          <a:prstGeom prst="rect">
            <a:avLst/>
          </a:prstGeom>
        </p:spPr>
      </p:pic>
    </p:spTree>
  </p:cSld>
  <p:clrMapOvr>
    <a:masterClrMapping/>
  </p:clrMapOvr>
  <p:transition spd="med">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3" y="0"/>
            <a:ext cx="8016272" cy="500042"/>
          </a:xfrm>
        </p:spPr>
        <p:txBody>
          <a:bodyPr>
            <a:normAutofit fontScale="90000"/>
          </a:bodyPr>
          <a:lstStyle/>
          <a:p>
            <a:r>
              <a:rPr lang="hr-HR" dirty="0" smtClean="0"/>
              <a:t> </a:t>
            </a:r>
            <a:endParaRPr lang="hr-HR" dirty="0"/>
          </a:p>
        </p:txBody>
      </p:sp>
      <p:sp>
        <p:nvSpPr>
          <p:cNvPr id="3" name="Rezervirano mjesto sadržaja 2"/>
          <p:cNvSpPr>
            <a:spLocks noGrp="1"/>
          </p:cNvSpPr>
          <p:nvPr>
            <p:ph idx="1"/>
          </p:nvPr>
        </p:nvSpPr>
        <p:spPr>
          <a:xfrm>
            <a:off x="214282" y="142852"/>
            <a:ext cx="8572560" cy="6715148"/>
          </a:xfrm>
        </p:spPr>
        <p:txBody>
          <a:bodyPr>
            <a:noAutofit/>
          </a:bodyPr>
          <a:lstStyle/>
          <a:p>
            <a:pPr algn="just"/>
            <a:r>
              <a:rPr lang="vi-VN" sz="2800" dirty="0" smtClean="0">
                <a:solidFill>
                  <a:srgbClr val="FFC000"/>
                </a:solidFill>
              </a:rPr>
              <a:t>Jedna karakteristika koja razlikuje malo mjesto od velikog grada je organizirana lokalna vlast. Mjesto ili manje naselje postiže svoje zajedničke ciljeve neformalnim dogovorima među susjedima ili pod vodstvom vođe/poglavara/starješine. Gradom upravljaju profesionalni administratori koji donose pravila i 'regulativu', te posebne poreze i takse (hranu ili druge potrepštine kojima se može trgovati) da bi se namirila gradska vlast. Ta gradska vlast mogla je biti temeljena na religiji, nasljednom pravu, vojnoj moći, općekorisnim projektima (npr. izgradnja kanala), poljoprivredi i raspodjeli hrane, zemljoposjedništvu, manufakturi, trgovini, financijama, ili kombinaciji navedenog.</a:t>
            </a:r>
          </a:p>
          <a:p>
            <a:pPr algn="just"/>
            <a:endParaRPr lang="hr-HR" sz="2800" dirty="0" smtClean="0">
              <a:solidFill>
                <a:srgbClr val="FFC000"/>
              </a:solidFill>
              <a:cs typeface="Times New Roman" pitchFamily="18" charset="0"/>
            </a:endParaRPr>
          </a:p>
          <a:p>
            <a:pPr algn="just"/>
            <a:r>
              <a:rPr lang="hr-HR" sz="2800" dirty="0" smtClean="0">
                <a:solidFill>
                  <a:srgbClr val="FFC000"/>
                </a:solidFill>
                <a:cs typeface="Times New Roman" pitchFamily="18" charset="0"/>
              </a:rPr>
              <a:t>Društva i ljudske zajednice koje borave u gradovima često se nazivaju civilizacije.</a:t>
            </a:r>
            <a:endParaRPr lang="hr-HR" sz="2800" dirty="0">
              <a:solidFill>
                <a:srgbClr val="FFC000"/>
              </a:solidFill>
              <a:cs typeface="Times New Roman" pitchFamily="18" charset="0"/>
            </a:endParaRPr>
          </a:p>
        </p:txBody>
      </p:sp>
    </p:spTree>
  </p:cSld>
  <p:clrMapOvr>
    <a:masterClrMapping/>
  </p:clrMapOvr>
  <p:transition spd="med">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85720" y="142852"/>
            <a:ext cx="8501122" cy="1357322"/>
          </a:xfrm>
        </p:spPr>
        <p:txBody>
          <a:bodyPr>
            <a:noAutofit/>
          </a:bodyPr>
          <a:lstStyle/>
          <a:p>
            <a:pPr algn="ctr"/>
            <a:r>
              <a:rPr lang="hr-HR" sz="4400" b="1" dirty="0" smtClean="0">
                <a:solidFill>
                  <a:srgbClr val="FFFF00"/>
                </a:solidFill>
                <a:latin typeface="Times New Roman" pitchFamily="18" charset="0"/>
                <a:cs typeface="Times New Roman" pitchFamily="18" charset="0"/>
              </a:rPr>
              <a:t>Grad kao organizacija prostora</a:t>
            </a:r>
            <a:endParaRPr lang="hr-HR" sz="4400" dirty="0">
              <a:latin typeface="Times New Roman" pitchFamily="18" charset="0"/>
              <a:cs typeface="Times New Roman" pitchFamily="18" charset="0"/>
            </a:endParaRPr>
          </a:p>
        </p:txBody>
      </p:sp>
      <p:sp>
        <p:nvSpPr>
          <p:cNvPr id="3" name="Rezervirano mjesto sadržaja 2"/>
          <p:cNvSpPr>
            <a:spLocks noGrp="1"/>
          </p:cNvSpPr>
          <p:nvPr>
            <p:ph idx="1"/>
          </p:nvPr>
        </p:nvSpPr>
        <p:spPr>
          <a:xfrm>
            <a:off x="142844" y="1428736"/>
            <a:ext cx="8858312" cy="5286412"/>
          </a:xfrm>
        </p:spPr>
        <p:txBody>
          <a:bodyPr>
            <a:noAutofit/>
          </a:bodyPr>
          <a:lstStyle/>
          <a:p>
            <a:pPr algn="just"/>
            <a:r>
              <a:rPr lang="vi-VN" sz="2800" dirty="0" smtClean="0">
                <a:solidFill>
                  <a:srgbClr val="FFC000"/>
                </a:solidFill>
              </a:rPr>
              <a:t>Grad, kao najveća čovjekova tvorevina je ujedno i najsloženija kompozicija oblika (volumen zgrada, kuća, svega sagrađenog) u prostoru (ulice, trgovi, avenije, bulevari, dvorišta i parkovi). Tek u njihovom jedinstvu i skladu postiže se najveće vrijednosti grada.</a:t>
            </a:r>
          </a:p>
          <a:p>
            <a:pPr algn="just"/>
            <a:endParaRPr lang="hr-HR" sz="2800" dirty="0" smtClean="0">
              <a:solidFill>
                <a:srgbClr val="FFC000"/>
              </a:solidFill>
            </a:endParaRPr>
          </a:p>
          <a:p>
            <a:pPr algn="just"/>
            <a:r>
              <a:rPr lang="vi-VN" sz="2800" dirty="0" smtClean="0">
                <a:solidFill>
                  <a:srgbClr val="FFC000"/>
                </a:solidFill>
              </a:rPr>
              <a:t>Brojni su razlozi za osnivanje grada, ali temeljni je potreba da velik broj ljudi živi na malenom prostoru što zahtijeva razvijenu organizaciju života. Grad ima vodeću ulogu u povijesti i razvoju ljudskih zajednica, jer on udovoljava nizu potreba pojedinca i društva. Najvažnije funkcije grada su: stanovanje, rekreacija, industrija i promet</a:t>
            </a:r>
            <a:r>
              <a:rPr lang="hr-HR" sz="2800" dirty="0" smtClean="0">
                <a:solidFill>
                  <a:srgbClr val="FFC000"/>
                </a:solidFill>
              </a:rPr>
              <a:t>.</a:t>
            </a:r>
            <a:endParaRPr lang="hr-HR" sz="2800" dirty="0">
              <a:solidFill>
                <a:srgbClr val="FFC000"/>
              </a:solidFill>
            </a:endParaRPr>
          </a:p>
        </p:txBody>
      </p:sp>
    </p:spTree>
  </p:cSld>
  <p:clrMapOvr>
    <a:masterClrMapping/>
  </p:clrMapOvr>
  <p:transition spd="med">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28596" y="274638"/>
            <a:ext cx="8358245" cy="153966"/>
          </a:xfrm>
        </p:spPr>
        <p:txBody>
          <a:bodyPr>
            <a:normAutofit fontScale="90000"/>
          </a:bodyPr>
          <a:lstStyle/>
          <a:p>
            <a:r>
              <a:rPr lang="hr-HR" dirty="0" smtClean="0"/>
              <a:t> </a:t>
            </a:r>
            <a:endParaRPr lang="hr-HR" dirty="0"/>
          </a:p>
        </p:txBody>
      </p:sp>
      <p:sp>
        <p:nvSpPr>
          <p:cNvPr id="3" name="Rezervirano mjesto sadržaja 2"/>
          <p:cNvSpPr>
            <a:spLocks noGrp="1"/>
          </p:cNvSpPr>
          <p:nvPr>
            <p:ph idx="1"/>
          </p:nvPr>
        </p:nvSpPr>
        <p:spPr>
          <a:xfrm>
            <a:off x="285720" y="571480"/>
            <a:ext cx="8501121" cy="5600720"/>
          </a:xfrm>
        </p:spPr>
        <p:txBody>
          <a:bodyPr/>
          <a:lstStyle/>
          <a:p>
            <a:pPr algn="just"/>
            <a:r>
              <a:rPr lang="vi-VN" sz="2800" dirty="0" smtClean="0">
                <a:solidFill>
                  <a:srgbClr val="FFC000"/>
                </a:solidFill>
              </a:rPr>
              <a:t>S industrijskom revolucijom dolazi i do pojave velegrada. Složeni organizmi gradova sa svekolikim brojnim namjenama (stanovanje, proizvodnja, trgovina, društvene funkcije, sakralne i profane, komunikacije, itd.) spomenici su međuovisnosti i sustvaralaštva svih likovnih umjetnosti – arhitekture, skulpture i slikarstva, parkogradnje i mostogradnje.</a:t>
            </a:r>
          </a:p>
          <a:p>
            <a:endParaRPr lang="hr-HR" sz="2800" dirty="0"/>
          </a:p>
        </p:txBody>
      </p:sp>
    </p:spTree>
  </p:cSld>
  <p:clrMapOvr>
    <a:masterClrMapping/>
  </p:clrMapOvr>
  <p:transition spd="med">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3449" y="274638"/>
            <a:ext cx="7317105" cy="153966"/>
          </a:xfrm>
        </p:spPr>
        <p:txBody>
          <a:bodyPr>
            <a:normAutofit fontScale="90000"/>
          </a:bodyPr>
          <a:lstStyle/>
          <a:p>
            <a:r>
              <a:rPr lang="hr-HR" dirty="0" smtClean="0"/>
              <a:t> </a:t>
            </a:r>
            <a:endParaRPr lang="hr-HR" dirty="0"/>
          </a:p>
        </p:txBody>
      </p:sp>
      <p:sp>
        <p:nvSpPr>
          <p:cNvPr id="3" name="Rezervirano mjesto sadržaja 2"/>
          <p:cNvSpPr>
            <a:spLocks noGrp="1"/>
          </p:cNvSpPr>
          <p:nvPr>
            <p:ph idx="1"/>
          </p:nvPr>
        </p:nvSpPr>
        <p:spPr>
          <a:xfrm>
            <a:off x="285720" y="714356"/>
            <a:ext cx="8572559" cy="5786478"/>
          </a:xfrm>
        </p:spPr>
        <p:txBody>
          <a:bodyPr>
            <a:normAutofit/>
          </a:bodyPr>
          <a:lstStyle/>
          <a:p>
            <a:pPr algn="just"/>
            <a:r>
              <a:rPr lang="pl-PL" sz="2800" dirty="0" smtClean="0">
                <a:solidFill>
                  <a:srgbClr val="FFC000"/>
                </a:solidFill>
                <a:latin typeface="Times New Roman" pitchFamily="18" charset="0"/>
                <a:cs typeface="Times New Roman" pitchFamily="18" charset="0"/>
              </a:rPr>
              <a:t>Po organizaciji prostora (urbanizacija) prostoje dva različita tipa gradova:</a:t>
            </a:r>
          </a:p>
          <a:p>
            <a:pPr algn="just"/>
            <a:endParaRPr lang="hr-HR" sz="2800" dirty="0" smtClean="0">
              <a:solidFill>
                <a:srgbClr val="FFC000"/>
              </a:solidFill>
              <a:latin typeface="Times New Roman" pitchFamily="18" charset="0"/>
              <a:cs typeface="Times New Roman" pitchFamily="18" charset="0"/>
            </a:endParaRPr>
          </a:p>
          <a:p>
            <a:pPr algn="just"/>
            <a:r>
              <a:rPr lang="hr-HR" sz="2800" dirty="0" smtClean="0">
                <a:solidFill>
                  <a:srgbClr val="FFC000"/>
                </a:solidFill>
                <a:latin typeface="Times New Roman" pitchFamily="18" charset="0"/>
                <a:cs typeface="Times New Roman" pitchFamily="18" charset="0"/>
              </a:rPr>
              <a:t>- Organički oblik, uglavnom ima ulice u koncentričnim krugovima ili elipsama (takvi su obično gradovi na brijegu jer ulice povezuju sve točke iste nadmorske visine). Takvi su gradovi nastali u pretpovijesti ili srednjem vijeku (</a:t>
            </a:r>
            <a:r>
              <a:rPr lang="hr-HR" sz="2800" dirty="0" err="1" smtClean="0">
                <a:solidFill>
                  <a:srgbClr val="FFC000"/>
                </a:solidFill>
                <a:latin typeface="Times New Roman" pitchFamily="18" charset="0"/>
                <a:cs typeface="Times New Roman" pitchFamily="18" charset="0"/>
              </a:rPr>
              <a:t>npr</a:t>
            </a:r>
            <a:r>
              <a:rPr lang="hr-HR" sz="2800" dirty="0" smtClean="0">
                <a:solidFill>
                  <a:srgbClr val="FFC000"/>
                </a:solidFill>
                <a:latin typeface="Times New Roman" pitchFamily="18" charset="0"/>
                <a:cs typeface="Times New Roman" pitchFamily="18" charset="0"/>
              </a:rPr>
              <a:t>. Istarski gradovi: Labin, Buje, Motovun …)</a:t>
            </a:r>
          </a:p>
        </p:txBody>
      </p:sp>
    </p:spTree>
  </p:cSld>
  <p:clrMapOvr>
    <a:masterClrMapping/>
  </p:clrMapOvr>
  <p:transition spd="med">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nental_Europe_16x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rh">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pital">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tf02804877</Template>
  <TotalTime>64</TotalTime>
  <Words>1016</Words>
  <Application>Microsoft Office PowerPoint</Application>
  <PresentationFormat>Prikaz na zaslonu (4:3)</PresentationFormat>
  <Paragraphs>76</Paragraphs>
  <Slides>19</Slides>
  <Notes>1</Notes>
  <HiddenSlides>0</HiddenSlides>
  <MMClips>0</MMClips>
  <ScaleCrop>false</ScaleCrop>
  <HeadingPairs>
    <vt:vector size="4" baseType="variant">
      <vt:variant>
        <vt:lpstr>Tema</vt:lpstr>
      </vt:variant>
      <vt:variant>
        <vt:i4>1</vt:i4>
      </vt:variant>
      <vt:variant>
        <vt:lpstr>Naslovi slajdova</vt:lpstr>
      </vt:variant>
      <vt:variant>
        <vt:i4>19</vt:i4>
      </vt:variant>
    </vt:vector>
  </HeadingPairs>
  <TitlesOfParts>
    <vt:vector size="20" baseType="lpstr">
      <vt:lpstr>Continental_Europe_16x9</vt:lpstr>
      <vt:lpstr>Gradska naselja</vt:lpstr>
      <vt:lpstr>Gradovi općenito</vt:lpstr>
      <vt:lpstr> </vt:lpstr>
      <vt:lpstr>Slajd 4</vt:lpstr>
      <vt:lpstr> </vt:lpstr>
      <vt:lpstr> </vt:lpstr>
      <vt:lpstr>Grad kao organizacija prostora</vt:lpstr>
      <vt:lpstr> </vt:lpstr>
      <vt:lpstr> </vt:lpstr>
      <vt:lpstr> </vt:lpstr>
      <vt:lpstr> </vt:lpstr>
      <vt:lpstr> </vt:lpstr>
      <vt:lpstr>Glavni grad</vt:lpstr>
      <vt:lpstr>  </vt:lpstr>
      <vt:lpstr> </vt:lpstr>
      <vt:lpstr>Velegrad</vt:lpstr>
      <vt:lpstr>Arhitektura Velegrada</vt:lpstr>
      <vt:lpstr> </vt:lpstr>
      <vt:lpstr>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Gradsko stanovništvo</dc:title>
  <dc:creator>Pc</dc:creator>
  <cp:lastModifiedBy>Pc</cp:lastModifiedBy>
  <cp:revision>7</cp:revision>
  <dcterms:created xsi:type="dcterms:W3CDTF">2018-01-25T20:51:30Z</dcterms:created>
  <dcterms:modified xsi:type="dcterms:W3CDTF">2020-05-05T12:59:18Z</dcterms:modified>
</cp:coreProperties>
</file>