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1" r:id="rId6"/>
    <p:sldId id="260" r:id="rId7"/>
    <p:sldId id="262" r:id="rId8"/>
    <p:sldId id="263" r:id="rId9"/>
    <p:sldId id="267" r:id="rId10"/>
    <p:sldId id="264" r:id="rId11"/>
    <p:sldId id="265" r:id="rId12"/>
    <p:sldId id="266" r:id="rId13"/>
    <p:sldId id="268" r:id="rId14"/>
    <p:sldId id="269" r:id="rId15"/>
    <p:sldId id="270" r:id="rId16"/>
    <p:sldId id="271" r:id="rId17"/>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C9291D9-F0AD-4F6C-82F2-034ACCAA9729}" type="datetimeFigureOut">
              <a:rPr lang="hr-BA" smtClean="0"/>
              <a:t>14.5.2020.</a:t>
            </a:fld>
            <a:endParaRPr lang="hr-BA"/>
          </a:p>
        </p:txBody>
      </p:sp>
      <p:sp>
        <p:nvSpPr>
          <p:cNvPr id="5" name="Footer Placeholder 4"/>
          <p:cNvSpPr>
            <a:spLocks noGrp="1"/>
          </p:cNvSpPr>
          <p:nvPr>
            <p:ph type="ftr" sz="quarter" idx="11"/>
          </p:nvPr>
        </p:nvSpPr>
        <p:spPr/>
        <p:txBody>
          <a:bodyPr/>
          <a:lstStyle/>
          <a:p>
            <a:endParaRPr lang="hr-BA"/>
          </a:p>
        </p:txBody>
      </p:sp>
      <p:sp>
        <p:nvSpPr>
          <p:cNvPr id="6" name="Slide Number Placeholder 5"/>
          <p:cNvSpPr>
            <a:spLocks noGrp="1"/>
          </p:cNvSpPr>
          <p:nvPr>
            <p:ph type="sldNum" sz="quarter" idx="12"/>
          </p:nvPr>
        </p:nvSpPr>
        <p:spPr/>
        <p:txBody>
          <a:bodyPr/>
          <a:lstStyle/>
          <a:p>
            <a:fld id="{16C72167-0BCC-4C97-B07B-BD698F5C86A4}" type="slidenum">
              <a:rPr lang="hr-BA" smtClean="0"/>
              <a:t>‹#›</a:t>
            </a:fld>
            <a:endParaRPr lang="hr-BA"/>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9291D9-F0AD-4F6C-82F2-034ACCAA9729}" type="datetimeFigureOut">
              <a:rPr lang="hr-BA" smtClean="0"/>
              <a:t>14.5.2020.</a:t>
            </a:fld>
            <a:endParaRPr lang="hr-BA"/>
          </a:p>
        </p:txBody>
      </p:sp>
      <p:sp>
        <p:nvSpPr>
          <p:cNvPr id="5" name="Footer Placeholder 4"/>
          <p:cNvSpPr>
            <a:spLocks noGrp="1"/>
          </p:cNvSpPr>
          <p:nvPr>
            <p:ph type="ftr" sz="quarter" idx="11"/>
          </p:nvPr>
        </p:nvSpPr>
        <p:spPr/>
        <p:txBody>
          <a:bodyPr/>
          <a:lstStyle/>
          <a:p>
            <a:endParaRPr lang="hr-BA"/>
          </a:p>
        </p:txBody>
      </p:sp>
      <p:sp>
        <p:nvSpPr>
          <p:cNvPr id="6" name="Slide Number Placeholder 5"/>
          <p:cNvSpPr>
            <a:spLocks noGrp="1"/>
          </p:cNvSpPr>
          <p:nvPr>
            <p:ph type="sldNum" sz="quarter" idx="12"/>
          </p:nvPr>
        </p:nvSpPr>
        <p:spPr/>
        <p:txBody>
          <a:bodyPr/>
          <a:lstStyle/>
          <a:p>
            <a:fld id="{16C72167-0BCC-4C97-B07B-BD698F5C86A4}" type="slidenum">
              <a:rPr lang="hr-BA" smtClean="0"/>
              <a:t>‹#›</a:t>
            </a:fld>
            <a:endParaRPr lang="hr-BA"/>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C9291D9-F0AD-4F6C-82F2-034ACCAA9729}" type="datetimeFigureOut">
              <a:rPr lang="hr-BA" smtClean="0"/>
              <a:t>14.5.2020.</a:t>
            </a:fld>
            <a:endParaRPr lang="hr-BA"/>
          </a:p>
        </p:txBody>
      </p:sp>
      <p:sp>
        <p:nvSpPr>
          <p:cNvPr id="5" name="Footer Placeholder 4"/>
          <p:cNvSpPr>
            <a:spLocks noGrp="1"/>
          </p:cNvSpPr>
          <p:nvPr>
            <p:ph type="ftr" sz="quarter" idx="11"/>
          </p:nvPr>
        </p:nvSpPr>
        <p:spPr/>
        <p:txBody>
          <a:bodyPr/>
          <a:lstStyle/>
          <a:p>
            <a:endParaRPr lang="hr-BA"/>
          </a:p>
        </p:txBody>
      </p:sp>
      <p:sp>
        <p:nvSpPr>
          <p:cNvPr id="6" name="Slide Number Placeholder 5"/>
          <p:cNvSpPr>
            <a:spLocks noGrp="1"/>
          </p:cNvSpPr>
          <p:nvPr>
            <p:ph type="sldNum" sz="quarter" idx="12"/>
          </p:nvPr>
        </p:nvSpPr>
        <p:spPr/>
        <p:txBody>
          <a:bodyPr/>
          <a:lstStyle/>
          <a:p>
            <a:fld id="{16C72167-0BCC-4C97-B07B-BD698F5C86A4}" type="slidenum">
              <a:rPr lang="hr-BA" smtClean="0"/>
              <a:t>‹#›</a:t>
            </a:fld>
            <a:endParaRPr lang="hr-BA"/>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C9291D9-F0AD-4F6C-82F2-034ACCAA9729}" type="datetimeFigureOut">
              <a:rPr lang="hr-BA" smtClean="0"/>
              <a:t>14.5.2020.</a:t>
            </a:fld>
            <a:endParaRPr lang="hr-BA"/>
          </a:p>
        </p:txBody>
      </p:sp>
      <p:sp>
        <p:nvSpPr>
          <p:cNvPr id="5" name="Footer Placeholder 4"/>
          <p:cNvSpPr>
            <a:spLocks noGrp="1"/>
          </p:cNvSpPr>
          <p:nvPr>
            <p:ph type="ftr" sz="quarter" idx="11"/>
          </p:nvPr>
        </p:nvSpPr>
        <p:spPr/>
        <p:txBody>
          <a:bodyPr/>
          <a:lstStyle/>
          <a:p>
            <a:endParaRPr lang="hr-BA"/>
          </a:p>
        </p:txBody>
      </p:sp>
      <p:sp>
        <p:nvSpPr>
          <p:cNvPr id="6" name="Slide Number Placeholder 5"/>
          <p:cNvSpPr>
            <a:spLocks noGrp="1"/>
          </p:cNvSpPr>
          <p:nvPr>
            <p:ph type="sldNum" sz="quarter" idx="12"/>
          </p:nvPr>
        </p:nvSpPr>
        <p:spPr/>
        <p:txBody>
          <a:bodyPr/>
          <a:lstStyle/>
          <a:p>
            <a:fld id="{16C72167-0BCC-4C97-B07B-BD698F5C86A4}" type="slidenum">
              <a:rPr lang="hr-BA" smtClean="0"/>
              <a:t>‹#›</a:t>
            </a:fld>
            <a:endParaRPr lang="hr-BA"/>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9291D9-F0AD-4F6C-82F2-034ACCAA9729}" type="datetimeFigureOut">
              <a:rPr lang="hr-BA" smtClean="0"/>
              <a:t>14.5.2020.</a:t>
            </a:fld>
            <a:endParaRPr lang="hr-BA"/>
          </a:p>
        </p:txBody>
      </p:sp>
      <p:sp>
        <p:nvSpPr>
          <p:cNvPr id="5" name="Footer Placeholder 4"/>
          <p:cNvSpPr>
            <a:spLocks noGrp="1"/>
          </p:cNvSpPr>
          <p:nvPr>
            <p:ph type="ftr" sz="quarter" idx="11"/>
          </p:nvPr>
        </p:nvSpPr>
        <p:spPr/>
        <p:txBody>
          <a:bodyPr/>
          <a:lstStyle/>
          <a:p>
            <a:endParaRPr lang="hr-BA"/>
          </a:p>
        </p:txBody>
      </p:sp>
      <p:sp>
        <p:nvSpPr>
          <p:cNvPr id="6" name="Slide Number Placeholder 5"/>
          <p:cNvSpPr>
            <a:spLocks noGrp="1"/>
          </p:cNvSpPr>
          <p:nvPr>
            <p:ph type="sldNum" sz="quarter" idx="12"/>
          </p:nvPr>
        </p:nvSpPr>
        <p:spPr/>
        <p:txBody>
          <a:bodyPr/>
          <a:lstStyle/>
          <a:p>
            <a:fld id="{16C72167-0BCC-4C97-B07B-BD698F5C86A4}" type="slidenum">
              <a:rPr lang="hr-BA" smtClean="0"/>
              <a:t>‹#›</a:t>
            </a:fld>
            <a:endParaRPr lang="hr-BA"/>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C9291D9-F0AD-4F6C-82F2-034ACCAA9729}" type="datetimeFigureOut">
              <a:rPr lang="hr-BA" smtClean="0"/>
              <a:t>14.5.2020.</a:t>
            </a:fld>
            <a:endParaRPr lang="hr-BA"/>
          </a:p>
        </p:txBody>
      </p:sp>
      <p:sp>
        <p:nvSpPr>
          <p:cNvPr id="6" name="Footer Placeholder 5"/>
          <p:cNvSpPr>
            <a:spLocks noGrp="1"/>
          </p:cNvSpPr>
          <p:nvPr>
            <p:ph type="ftr" sz="quarter" idx="11"/>
          </p:nvPr>
        </p:nvSpPr>
        <p:spPr/>
        <p:txBody>
          <a:bodyPr/>
          <a:lstStyle/>
          <a:p>
            <a:endParaRPr lang="hr-BA"/>
          </a:p>
        </p:txBody>
      </p:sp>
      <p:sp>
        <p:nvSpPr>
          <p:cNvPr id="7" name="Slide Number Placeholder 6"/>
          <p:cNvSpPr>
            <a:spLocks noGrp="1"/>
          </p:cNvSpPr>
          <p:nvPr>
            <p:ph type="sldNum" sz="quarter" idx="12"/>
          </p:nvPr>
        </p:nvSpPr>
        <p:spPr/>
        <p:txBody>
          <a:bodyPr/>
          <a:lstStyle/>
          <a:p>
            <a:fld id="{16C72167-0BCC-4C97-B07B-BD698F5C86A4}" type="slidenum">
              <a:rPr lang="hr-BA" smtClean="0"/>
              <a:t>‹#›</a:t>
            </a:fld>
            <a:endParaRPr lang="hr-BA"/>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C9291D9-F0AD-4F6C-82F2-034ACCAA9729}" type="datetimeFigureOut">
              <a:rPr lang="hr-BA" smtClean="0"/>
              <a:t>14.5.2020.</a:t>
            </a:fld>
            <a:endParaRPr lang="hr-BA"/>
          </a:p>
        </p:txBody>
      </p:sp>
      <p:sp>
        <p:nvSpPr>
          <p:cNvPr id="8" name="Footer Placeholder 7"/>
          <p:cNvSpPr>
            <a:spLocks noGrp="1"/>
          </p:cNvSpPr>
          <p:nvPr>
            <p:ph type="ftr" sz="quarter" idx="11"/>
          </p:nvPr>
        </p:nvSpPr>
        <p:spPr/>
        <p:txBody>
          <a:bodyPr/>
          <a:lstStyle/>
          <a:p>
            <a:endParaRPr lang="hr-BA"/>
          </a:p>
        </p:txBody>
      </p:sp>
      <p:sp>
        <p:nvSpPr>
          <p:cNvPr id="9" name="Slide Number Placeholder 8"/>
          <p:cNvSpPr>
            <a:spLocks noGrp="1"/>
          </p:cNvSpPr>
          <p:nvPr>
            <p:ph type="sldNum" sz="quarter" idx="12"/>
          </p:nvPr>
        </p:nvSpPr>
        <p:spPr/>
        <p:txBody>
          <a:bodyPr/>
          <a:lstStyle/>
          <a:p>
            <a:fld id="{16C72167-0BCC-4C97-B07B-BD698F5C86A4}" type="slidenum">
              <a:rPr lang="hr-BA" smtClean="0"/>
              <a:t>‹#›</a:t>
            </a:fld>
            <a:endParaRPr lang="hr-BA"/>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C9291D9-F0AD-4F6C-82F2-034ACCAA9729}" type="datetimeFigureOut">
              <a:rPr lang="hr-BA" smtClean="0"/>
              <a:t>14.5.2020.</a:t>
            </a:fld>
            <a:endParaRPr lang="hr-BA"/>
          </a:p>
        </p:txBody>
      </p:sp>
      <p:sp>
        <p:nvSpPr>
          <p:cNvPr id="4" name="Footer Placeholder 3"/>
          <p:cNvSpPr>
            <a:spLocks noGrp="1"/>
          </p:cNvSpPr>
          <p:nvPr>
            <p:ph type="ftr" sz="quarter" idx="11"/>
          </p:nvPr>
        </p:nvSpPr>
        <p:spPr/>
        <p:txBody>
          <a:bodyPr/>
          <a:lstStyle/>
          <a:p>
            <a:endParaRPr lang="hr-BA"/>
          </a:p>
        </p:txBody>
      </p:sp>
      <p:sp>
        <p:nvSpPr>
          <p:cNvPr id="5" name="Slide Number Placeholder 4"/>
          <p:cNvSpPr>
            <a:spLocks noGrp="1"/>
          </p:cNvSpPr>
          <p:nvPr>
            <p:ph type="sldNum" sz="quarter" idx="12"/>
          </p:nvPr>
        </p:nvSpPr>
        <p:spPr/>
        <p:txBody>
          <a:bodyPr/>
          <a:lstStyle/>
          <a:p>
            <a:fld id="{16C72167-0BCC-4C97-B07B-BD698F5C86A4}" type="slidenum">
              <a:rPr lang="hr-BA" smtClean="0"/>
              <a:t>‹#›</a:t>
            </a:fld>
            <a:endParaRPr lang="hr-BA"/>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9291D9-F0AD-4F6C-82F2-034ACCAA9729}" type="datetimeFigureOut">
              <a:rPr lang="hr-BA" smtClean="0"/>
              <a:t>14.5.2020.</a:t>
            </a:fld>
            <a:endParaRPr lang="hr-BA"/>
          </a:p>
        </p:txBody>
      </p:sp>
      <p:sp>
        <p:nvSpPr>
          <p:cNvPr id="3" name="Footer Placeholder 2"/>
          <p:cNvSpPr>
            <a:spLocks noGrp="1"/>
          </p:cNvSpPr>
          <p:nvPr>
            <p:ph type="ftr" sz="quarter" idx="11"/>
          </p:nvPr>
        </p:nvSpPr>
        <p:spPr/>
        <p:txBody>
          <a:bodyPr/>
          <a:lstStyle/>
          <a:p>
            <a:endParaRPr lang="hr-BA"/>
          </a:p>
        </p:txBody>
      </p:sp>
      <p:sp>
        <p:nvSpPr>
          <p:cNvPr id="4" name="Slide Number Placeholder 3"/>
          <p:cNvSpPr>
            <a:spLocks noGrp="1"/>
          </p:cNvSpPr>
          <p:nvPr>
            <p:ph type="sldNum" sz="quarter" idx="12"/>
          </p:nvPr>
        </p:nvSpPr>
        <p:spPr/>
        <p:txBody>
          <a:bodyPr/>
          <a:lstStyle/>
          <a:p>
            <a:fld id="{16C72167-0BCC-4C97-B07B-BD698F5C86A4}" type="slidenum">
              <a:rPr lang="hr-BA" smtClean="0"/>
              <a:t>‹#›</a:t>
            </a:fld>
            <a:endParaRPr lang="hr-BA"/>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9291D9-F0AD-4F6C-82F2-034ACCAA9729}" type="datetimeFigureOut">
              <a:rPr lang="hr-BA" smtClean="0"/>
              <a:t>14.5.2020.</a:t>
            </a:fld>
            <a:endParaRPr lang="hr-BA"/>
          </a:p>
        </p:txBody>
      </p:sp>
      <p:sp>
        <p:nvSpPr>
          <p:cNvPr id="6" name="Footer Placeholder 5"/>
          <p:cNvSpPr>
            <a:spLocks noGrp="1"/>
          </p:cNvSpPr>
          <p:nvPr>
            <p:ph type="ftr" sz="quarter" idx="11"/>
          </p:nvPr>
        </p:nvSpPr>
        <p:spPr/>
        <p:txBody>
          <a:bodyPr/>
          <a:lstStyle/>
          <a:p>
            <a:endParaRPr lang="hr-BA"/>
          </a:p>
        </p:txBody>
      </p:sp>
      <p:sp>
        <p:nvSpPr>
          <p:cNvPr id="7" name="Slide Number Placeholder 6"/>
          <p:cNvSpPr>
            <a:spLocks noGrp="1"/>
          </p:cNvSpPr>
          <p:nvPr>
            <p:ph type="sldNum" sz="quarter" idx="12"/>
          </p:nvPr>
        </p:nvSpPr>
        <p:spPr/>
        <p:txBody>
          <a:bodyPr/>
          <a:lstStyle/>
          <a:p>
            <a:fld id="{16C72167-0BCC-4C97-B07B-BD698F5C86A4}" type="slidenum">
              <a:rPr lang="hr-BA" smtClean="0"/>
              <a:t>‹#›</a:t>
            </a:fld>
            <a:endParaRPr lang="hr-BA"/>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9291D9-F0AD-4F6C-82F2-034ACCAA9729}" type="datetimeFigureOut">
              <a:rPr lang="hr-BA" smtClean="0"/>
              <a:t>14.5.2020.</a:t>
            </a:fld>
            <a:endParaRPr lang="hr-BA"/>
          </a:p>
        </p:txBody>
      </p:sp>
      <p:sp>
        <p:nvSpPr>
          <p:cNvPr id="6" name="Footer Placeholder 5"/>
          <p:cNvSpPr>
            <a:spLocks noGrp="1"/>
          </p:cNvSpPr>
          <p:nvPr>
            <p:ph type="ftr" sz="quarter" idx="11"/>
          </p:nvPr>
        </p:nvSpPr>
        <p:spPr/>
        <p:txBody>
          <a:bodyPr/>
          <a:lstStyle/>
          <a:p>
            <a:endParaRPr lang="hr-BA"/>
          </a:p>
        </p:txBody>
      </p:sp>
      <p:sp>
        <p:nvSpPr>
          <p:cNvPr id="7" name="Slide Number Placeholder 6"/>
          <p:cNvSpPr>
            <a:spLocks noGrp="1"/>
          </p:cNvSpPr>
          <p:nvPr>
            <p:ph type="sldNum" sz="quarter" idx="12"/>
          </p:nvPr>
        </p:nvSpPr>
        <p:spPr/>
        <p:txBody>
          <a:bodyPr/>
          <a:lstStyle/>
          <a:p>
            <a:fld id="{16C72167-0BCC-4C97-B07B-BD698F5C86A4}" type="slidenum">
              <a:rPr lang="hr-BA" smtClean="0"/>
              <a:t>‹#›</a:t>
            </a:fld>
            <a:endParaRPr lang="hr-BA"/>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1C9291D9-F0AD-4F6C-82F2-034ACCAA9729}" type="datetimeFigureOut">
              <a:rPr lang="hr-BA" smtClean="0"/>
              <a:t>14.5.2020.</a:t>
            </a:fld>
            <a:endParaRPr lang="hr-BA"/>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hr-BA"/>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16C72167-0BCC-4C97-B07B-BD698F5C86A4}" type="slidenum">
              <a:rPr lang="hr-BA" smtClean="0"/>
              <a:t>‹#›</a:t>
            </a:fld>
            <a:endParaRPr lang="hr-B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14.jp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spTree>
    <p:extLst>
      <p:ext uri="{BB962C8B-B14F-4D97-AF65-F5344CB8AC3E}">
        <p14:creationId xmlns:p14="http://schemas.microsoft.com/office/powerpoint/2010/main" val="269752235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64704"/>
            <a:ext cx="9144000" cy="5112568"/>
          </a:xfrm>
          <a:prstGeom prst="rect">
            <a:avLst/>
          </a:prstGeom>
        </p:spPr>
      </p:pic>
    </p:spTree>
    <p:extLst>
      <p:ext uri="{BB962C8B-B14F-4D97-AF65-F5344CB8AC3E}">
        <p14:creationId xmlns:p14="http://schemas.microsoft.com/office/powerpoint/2010/main" val="2575249044"/>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Tree>
    <p:extLst>
      <p:ext uri="{BB962C8B-B14F-4D97-AF65-F5344CB8AC3E}">
        <p14:creationId xmlns:p14="http://schemas.microsoft.com/office/powerpoint/2010/main" val="3865250937"/>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3" y="29166"/>
            <a:ext cx="6696743" cy="1112336"/>
          </a:xfrm>
        </p:spPr>
        <p:txBody>
          <a:bodyPr/>
          <a:lstStyle/>
          <a:p>
            <a:pPr marL="0" indent="0">
              <a:buNone/>
            </a:pPr>
            <a:r>
              <a:rPr lang="hr-BA" dirty="0" smtClean="0"/>
              <a:t>ODLAGANJE OTPADA</a:t>
            </a:r>
            <a:endParaRPr lang="hr-BA" dirty="0"/>
          </a:p>
        </p:txBody>
      </p:sp>
      <p:sp>
        <p:nvSpPr>
          <p:cNvPr id="3" name="Text Placeholder 2"/>
          <p:cNvSpPr>
            <a:spLocks noGrp="1"/>
          </p:cNvSpPr>
          <p:nvPr>
            <p:ph type="body" idx="1"/>
          </p:nvPr>
        </p:nvSpPr>
        <p:spPr>
          <a:xfrm>
            <a:off x="17481" y="1484784"/>
            <a:ext cx="8784976" cy="3598147"/>
          </a:xfrm>
        </p:spPr>
        <p:txBody>
          <a:bodyPr>
            <a:noAutofit/>
          </a:bodyPr>
          <a:lstStyle/>
          <a:p>
            <a:pPr algn="l"/>
            <a:r>
              <a:rPr lang="hr-BA" sz="2400" dirty="0" smtClean="0">
                <a:solidFill>
                  <a:schemeClr val="accent3">
                    <a:lumMod val="50000"/>
                  </a:schemeClr>
                </a:solidFill>
              </a:rPr>
              <a:t>Odlaganje</a:t>
            </a:r>
            <a:r>
              <a:rPr lang="hr-BA" sz="2400" dirty="0" smtClean="0">
                <a:solidFill>
                  <a:schemeClr val="tx1"/>
                </a:solidFill>
              </a:rPr>
              <a:t> neiskorištenog ostatka otpada obavlja se na odlagalištima koja treba graditi tako da se spriječe efekti štetni po okoliš. Na deponijama sa organskim otpadom razvija se deponijski gas, sastavljen uglavnom od metana i ugljik dioksida. On se može iskoristiti kao izvor energije. Često se na ovakvim deponijama događaju snažne eksplozije, zbog stvaranja eksplozivnih smjesa gasova. </a:t>
            </a:r>
          </a:p>
          <a:p>
            <a:pPr algn="l"/>
            <a:r>
              <a:rPr lang="hr-BA" sz="2400" dirty="0" smtClean="0">
                <a:solidFill>
                  <a:schemeClr val="tx1"/>
                </a:solidFill>
              </a:rPr>
              <a:t>-Ako odlagalište dođe u vezu s vodom, mogu se pojaviti ocjedne vode. U ocjednim vodama mogu se naći ekološki štetni zagađivači okoliša. Stoga je deponije potrebno praviti propisno.</a:t>
            </a:r>
            <a:endParaRPr lang="hr-BA" sz="2400" dirty="0">
              <a:solidFill>
                <a:schemeClr val="tx1"/>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07904" y="5301206"/>
            <a:ext cx="2409825" cy="1555513"/>
          </a:xfrm>
          <a:prstGeom prst="rect">
            <a:avLst/>
          </a:prstGeom>
        </p:spPr>
      </p:pic>
    </p:spTree>
    <p:extLst>
      <p:ext uri="{BB962C8B-B14F-4D97-AF65-F5344CB8AC3E}">
        <p14:creationId xmlns:p14="http://schemas.microsoft.com/office/powerpoint/2010/main" val="2968450026"/>
      </p:ext>
    </p:extLst>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664" y="5013176"/>
            <a:ext cx="5976664" cy="864096"/>
          </a:xfrm>
        </p:spPr>
        <p:txBody>
          <a:bodyPr/>
          <a:lstStyle/>
          <a:p>
            <a:pPr marL="0" indent="0" algn="ctr">
              <a:buNone/>
            </a:pPr>
            <a:r>
              <a:rPr lang="hr-BA" dirty="0" smtClean="0"/>
              <a:t>Odlagalište</a:t>
            </a:r>
            <a:endParaRPr lang="hr-BA" dirty="0"/>
          </a:p>
        </p:txBody>
      </p:sp>
      <p:pic>
        <p:nvPicPr>
          <p:cNvPr id="4" name="Content Placeholder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755576" y="404664"/>
            <a:ext cx="7560840" cy="4248472"/>
          </a:xfrm>
        </p:spPr>
      </p:pic>
    </p:spTree>
    <p:extLst>
      <p:ext uri="{BB962C8B-B14F-4D97-AF65-F5344CB8AC3E}">
        <p14:creationId xmlns:p14="http://schemas.microsoft.com/office/powerpoint/2010/main" val="2244206911"/>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4372168"/>
            <a:ext cx="8928991" cy="1577112"/>
          </a:xfrm>
        </p:spPr>
        <p:txBody>
          <a:bodyPr/>
          <a:lstStyle/>
          <a:p>
            <a:pPr marL="0" indent="0" algn="ctr">
              <a:buNone/>
            </a:pPr>
            <a:r>
              <a:rPr lang="hr-BA" dirty="0" smtClean="0"/>
              <a:t>Primjeri neodgovornog ponašanja prema okolišu</a:t>
            </a:r>
            <a:endParaRPr lang="hr-BA" dirty="0"/>
          </a:p>
        </p:txBody>
      </p:sp>
      <p:pic>
        <p:nvPicPr>
          <p:cNvPr id="5" name="Content Placeholder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1115616" y="692696"/>
            <a:ext cx="3024584" cy="3456384"/>
          </a:xfrm>
        </p:spPr>
      </p:pic>
      <p:pic>
        <p:nvPicPr>
          <p:cNvPr id="6" name="Content Placeholder 5"/>
          <p:cNvPicPr>
            <a:picLocks noGrp="1" noChangeAspect="1"/>
          </p:cNvPicPr>
          <p:nvPr>
            <p:ph sz="quarter" idx="14"/>
          </p:nvPr>
        </p:nvPicPr>
        <p:blipFill>
          <a:blip r:embed="rId3">
            <a:extLst>
              <a:ext uri="{28A0092B-C50C-407E-A947-70E740481C1C}">
                <a14:useLocalDpi xmlns:a14="http://schemas.microsoft.com/office/drawing/2010/main" val="0"/>
              </a:ext>
            </a:extLst>
          </a:blip>
          <a:stretch>
            <a:fillRect/>
          </a:stretch>
        </p:blipFill>
        <p:spPr>
          <a:xfrm>
            <a:off x="4803774" y="692696"/>
            <a:ext cx="3152601" cy="3456383"/>
          </a:xfrm>
        </p:spPr>
      </p:pic>
    </p:spTree>
    <p:extLst>
      <p:ext uri="{BB962C8B-B14F-4D97-AF65-F5344CB8AC3E}">
        <p14:creationId xmlns:p14="http://schemas.microsoft.com/office/powerpoint/2010/main" val="266074618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24744"/>
            <a:ext cx="9144000" cy="4680520"/>
          </a:xfrm>
          <a:prstGeom prst="rect">
            <a:avLst/>
          </a:prstGeom>
        </p:spPr>
      </p:pic>
    </p:spTree>
    <p:extLst>
      <p:ext uri="{BB962C8B-B14F-4D97-AF65-F5344CB8AC3E}">
        <p14:creationId xmlns:p14="http://schemas.microsoft.com/office/powerpoint/2010/main" val="963864726"/>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950483850"/>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519" y="1700808"/>
            <a:ext cx="8753935" cy="3456384"/>
          </a:xfrm>
        </p:spPr>
        <p:txBody>
          <a:bodyPr/>
          <a:lstStyle/>
          <a:p>
            <a:r>
              <a:rPr lang="hr-BA" sz="2400" dirty="0" smtClean="0">
                <a:solidFill>
                  <a:schemeClr val="tx1"/>
                </a:solidFill>
              </a:rPr>
              <a:t>-</a:t>
            </a:r>
            <a:r>
              <a:rPr lang="hr-BA" sz="2400" dirty="0" smtClean="0">
                <a:solidFill>
                  <a:schemeClr val="accent3">
                    <a:lumMod val="50000"/>
                  </a:schemeClr>
                </a:solidFill>
              </a:rPr>
              <a:t>Otpad</a:t>
            </a:r>
            <a:r>
              <a:rPr lang="hr-BA" sz="2400" dirty="0" smtClean="0">
                <a:solidFill>
                  <a:schemeClr val="tx1"/>
                </a:solidFill>
              </a:rPr>
              <a:t> je skup potrošačkih i proizvodnih ostataka. On je, dakle, produkt materijalnog života ljudi. Po svom porijeklu može biti komunalni i tehnološki (industrijski).</a:t>
            </a:r>
          </a:p>
          <a:p>
            <a:endParaRPr lang="hr-BA" dirty="0"/>
          </a:p>
          <a:p>
            <a:r>
              <a:rPr lang="hr-BA" sz="2400" dirty="0" smtClean="0">
                <a:solidFill>
                  <a:schemeClr val="tx1"/>
                </a:solidFill>
              </a:rPr>
              <a:t>-Gospodarenje otpadom veliki je problem savremenog svijeta, osobito njegov ekološki aspekt. To je tehnološki složena djelatnost koja se sastoji iz niza organizacijskih postupaka.</a:t>
            </a:r>
            <a:endParaRPr lang="hr-BA" sz="2400" dirty="0">
              <a:solidFill>
                <a:schemeClr val="tx1"/>
              </a:solidFill>
            </a:endParaRPr>
          </a:p>
        </p:txBody>
      </p:sp>
      <p:sp>
        <p:nvSpPr>
          <p:cNvPr id="3" name="Title 2"/>
          <p:cNvSpPr>
            <a:spLocks noGrp="1"/>
          </p:cNvSpPr>
          <p:nvPr>
            <p:ph type="ctrTitle"/>
          </p:nvPr>
        </p:nvSpPr>
        <p:spPr>
          <a:xfrm>
            <a:off x="107504" y="116632"/>
            <a:ext cx="8640960" cy="1304822"/>
          </a:xfrm>
        </p:spPr>
        <p:txBody>
          <a:bodyPr/>
          <a:lstStyle/>
          <a:p>
            <a:pPr marL="182880" indent="0">
              <a:buNone/>
            </a:pPr>
            <a:r>
              <a:rPr lang="hr-BA" dirty="0" smtClean="0"/>
              <a:t>  ŠTA JE USTVARI OTPAD?</a:t>
            </a:r>
            <a:endParaRPr lang="hr-BA"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9832" y="4832512"/>
            <a:ext cx="2619375" cy="1743075"/>
          </a:xfrm>
          <a:prstGeom prst="rect">
            <a:avLst/>
          </a:prstGeom>
        </p:spPr>
      </p:pic>
    </p:spTree>
    <p:extLst>
      <p:ext uri="{BB962C8B-B14F-4D97-AF65-F5344CB8AC3E}">
        <p14:creationId xmlns:p14="http://schemas.microsoft.com/office/powerpoint/2010/main" val="3296225327"/>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584164150"/>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7005527" cy="936104"/>
          </a:xfrm>
        </p:spPr>
        <p:txBody>
          <a:bodyPr/>
          <a:lstStyle/>
          <a:p>
            <a:pPr marL="0" indent="0">
              <a:buNone/>
            </a:pPr>
            <a:r>
              <a:rPr lang="hr-BA" dirty="0" smtClean="0"/>
              <a:t>PRIKUPLJANJE OTPADA</a:t>
            </a:r>
            <a:endParaRPr lang="hr-BA" dirty="0"/>
          </a:p>
        </p:txBody>
      </p:sp>
      <p:sp>
        <p:nvSpPr>
          <p:cNvPr id="3" name="Text Placeholder 2"/>
          <p:cNvSpPr>
            <a:spLocks noGrp="1"/>
          </p:cNvSpPr>
          <p:nvPr>
            <p:ph type="body" idx="1"/>
          </p:nvPr>
        </p:nvSpPr>
        <p:spPr>
          <a:xfrm>
            <a:off x="395536" y="1772817"/>
            <a:ext cx="7597396" cy="2016223"/>
          </a:xfrm>
        </p:spPr>
        <p:txBody>
          <a:bodyPr/>
          <a:lstStyle/>
          <a:p>
            <a:pPr algn="l"/>
            <a:r>
              <a:rPr lang="hr-BA" sz="2400" dirty="0" smtClean="0">
                <a:solidFill>
                  <a:schemeClr val="accent3">
                    <a:lumMod val="50000"/>
                  </a:schemeClr>
                </a:solidFill>
              </a:rPr>
              <a:t>Prikupljanje otpada </a:t>
            </a:r>
            <a:r>
              <a:rPr lang="hr-BA" sz="2400" dirty="0" smtClean="0">
                <a:solidFill>
                  <a:schemeClr val="tx1"/>
                </a:solidFill>
              </a:rPr>
              <a:t>organizira se u odlagalištima ili deponijama. To su objekti za trajno i sigurno sakupljanje otpada. Uz prikupljanje otpada obavlja se i njegovo razvrstavanje, pa kažemo da se otpad selektivno odlaže. </a:t>
            </a:r>
            <a:endParaRPr lang="hr-BA" dirty="0">
              <a:solidFill>
                <a:schemeClr val="tx1"/>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607" y="3861048"/>
            <a:ext cx="7056785" cy="2808312"/>
          </a:xfrm>
          <a:prstGeom prst="rect">
            <a:avLst/>
          </a:prstGeom>
        </p:spPr>
      </p:pic>
    </p:spTree>
    <p:extLst>
      <p:ext uri="{BB962C8B-B14F-4D97-AF65-F5344CB8AC3E}">
        <p14:creationId xmlns:p14="http://schemas.microsoft.com/office/powerpoint/2010/main" val="4254873759"/>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Tree>
    <p:extLst>
      <p:ext uri="{BB962C8B-B14F-4D97-AF65-F5344CB8AC3E}">
        <p14:creationId xmlns:p14="http://schemas.microsoft.com/office/powerpoint/2010/main" val="628585086"/>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6632"/>
            <a:ext cx="7244285" cy="1022669"/>
          </a:xfrm>
        </p:spPr>
        <p:txBody>
          <a:bodyPr/>
          <a:lstStyle/>
          <a:p>
            <a:pPr marL="0" indent="0">
              <a:buNone/>
            </a:pPr>
            <a:r>
              <a:rPr lang="hr-BA" dirty="0" smtClean="0"/>
              <a:t>RECIKLIRANJE OTPADA</a:t>
            </a:r>
            <a:endParaRPr lang="hr-BA" dirty="0"/>
          </a:p>
        </p:txBody>
      </p:sp>
      <p:sp>
        <p:nvSpPr>
          <p:cNvPr id="3" name="Text Placeholder 2"/>
          <p:cNvSpPr>
            <a:spLocks noGrp="1"/>
          </p:cNvSpPr>
          <p:nvPr>
            <p:ph type="body" idx="1"/>
          </p:nvPr>
        </p:nvSpPr>
        <p:spPr>
          <a:xfrm>
            <a:off x="323528" y="1847381"/>
            <a:ext cx="8568952" cy="3528392"/>
          </a:xfrm>
        </p:spPr>
        <p:txBody>
          <a:bodyPr>
            <a:normAutofit/>
          </a:bodyPr>
          <a:lstStyle/>
          <a:p>
            <a:pPr algn="l"/>
            <a:r>
              <a:rPr lang="hr-BA" sz="2400" dirty="0" smtClean="0">
                <a:solidFill>
                  <a:schemeClr val="accent3">
                    <a:lumMod val="50000"/>
                  </a:schemeClr>
                </a:solidFill>
              </a:rPr>
              <a:t>Recikliranje</a:t>
            </a:r>
            <a:r>
              <a:rPr lang="hr-BA" sz="2400" dirty="0" smtClean="0">
                <a:solidFill>
                  <a:schemeClr val="tx1"/>
                </a:solidFill>
              </a:rPr>
              <a:t> je izdvajanje upotrebljivih komponenti iz otpada i njihovo ponovno korištenje za izradu novih proizvoda. Otpadni papir se, naprimjer, reciklira i dobije se karton ili papir lošijeg kvaliteta. Isti papir može se recilirati 6 do 7 puta. Staklo se može preoblikovati taljenjem. Postoje tvari koje se ne mogu reciklirati, jer se ne mogu biološki razgrađivati, npr. stiropor.</a:t>
            </a:r>
            <a:endParaRPr lang="hr-BA" sz="2400" dirty="0">
              <a:solidFill>
                <a:schemeClr val="tx1"/>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568" y="4509120"/>
            <a:ext cx="7848872" cy="2348880"/>
          </a:xfrm>
          <a:prstGeom prst="rect">
            <a:avLst/>
          </a:prstGeom>
        </p:spPr>
      </p:pic>
    </p:spTree>
    <p:extLst>
      <p:ext uri="{BB962C8B-B14F-4D97-AF65-F5344CB8AC3E}">
        <p14:creationId xmlns:p14="http://schemas.microsoft.com/office/powerpoint/2010/main" val="1244440853"/>
      </p:ext>
    </p:extLst>
  </p:cSld>
  <p:clrMapOvr>
    <a:masterClrMapping/>
  </p:clrMapOvr>
  <p:transition spd="slow">
    <p:wheel spokes="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412776"/>
            <a:ext cx="9143999" cy="4176464"/>
          </a:xfrm>
          <a:prstGeom prst="rect">
            <a:avLst/>
          </a:prstGeom>
        </p:spPr>
      </p:pic>
    </p:spTree>
    <p:extLst>
      <p:ext uri="{BB962C8B-B14F-4D97-AF65-F5344CB8AC3E}">
        <p14:creationId xmlns:p14="http://schemas.microsoft.com/office/powerpoint/2010/main" val="3455311073"/>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332656"/>
            <a:ext cx="5688632" cy="936104"/>
          </a:xfrm>
        </p:spPr>
        <p:txBody>
          <a:bodyPr/>
          <a:lstStyle/>
          <a:p>
            <a:pPr marL="0" indent="0">
              <a:buNone/>
            </a:pPr>
            <a:r>
              <a:rPr lang="hr-BA" dirty="0" smtClean="0"/>
              <a:t>OBRADA OTPADA</a:t>
            </a:r>
            <a:endParaRPr lang="hr-BA" dirty="0"/>
          </a:p>
        </p:txBody>
      </p:sp>
      <p:sp>
        <p:nvSpPr>
          <p:cNvPr id="3" name="Text Placeholder 2"/>
          <p:cNvSpPr>
            <a:spLocks noGrp="1"/>
          </p:cNvSpPr>
          <p:nvPr>
            <p:ph type="body" idx="1"/>
          </p:nvPr>
        </p:nvSpPr>
        <p:spPr>
          <a:xfrm>
            <a:off x="107504" y="1772816"/>
            <a:ext cx="8568952" cy="2808312"/>
          </a:xfrm>
        </p:spPr>
        <p:txBody>
          <a:bodyPr>
            <a:normAutofit/>
          </a:bodyPr>
          <a:lstStyle/>
          <a:p>
            <a:pPr algn="l"/>
            <a:r>
              <a:rPr lang="hr-BA" sz="2400" dirty="0" smtClean="0">
                <a:solidFill>
                  <a:schemeClr val="accent3">
                    <a:lumMod val="50000"/>
                  </a:schemeClr>
                </a:solidFill>
              </a:rPr>
              <a:t>Obrada otpada </a:t>
            </a:r>
            <a:r>
              <a:rPr lang="hr-BA" sz="2400" dirty="0" smtClean="0">
                <a:solidFill>
                  <a:schemeClr val="tx1"/>
                </a:solidFill>
              </a:rPr>
              <a:t>ima za cilj smanjenje njegove zapremine. Termička obrada (spaljivanje) jedan je od najefikasnijih načina, ali je dosta skup. Obrada biološkog otpada vrši se kompostiranjem, koje se može smatrati i vrstom recikliranja (dobivanje đubriva).</a:t>
            </a:r>
            <a:endParaRPr lang="hr-BA" sz="2400" dirty="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5856" y="3413688"/>
            <a:ext cx="4824536" cy="3327679"/>
          </a:xfrm>
          <a:prstGeom prst="rect">
            <a:avLst/>
          </a:prstGeom>
        </p:spPr>
      </p:pic>
    </p:spTree>
    <p:extLst>
      <p:ext uri="{BB962C8B-B14F-4D97-AF65-F5344CB8AC3E}">
        <p14:creationId xmlns:p14="http://schemas.microsoft.com/office/powerpoint/2010/main" val="1646486011"/>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5656" y="5517232"/>
            <a:ext cx="6512511" cy="1143000"/>
          </a:xfrm>
        </p:spPr>
        <p:txBody>
          <a:bodyPr/>
          <a:lstStyle/>
          <a:p>
            <a:pPr marL="0" indent="0" algn="ctr">
              <a:buNone/>
            </a:pPr>
            <a:r>
              <a:rPr lang="hr-BA" dirty="0" smtClean="0"/>
              <a:t>KOMPOST</a:t>
            </a:r>
            <a:br>
              <a:rPr lang="hr-BA" dirty="0" smtClean="0"/>
            </a:br>
            <a:r>
              <a:rPr lang="hr-BA" sz="2400" dirty="0" smtClean="0"/>
              <a:t>Gospodarenje otpadom</a:t>
            </a:r>
            <a:endParaRPr lang="hr-BA" dirty="0"/>
          </a:p>
        </p:txBody>
      </p:sp>
      <p:pic>
        <p:nvPicPr>
          <p:cNvPr id="4" name="Content Placeholder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1475656" y="116632"/>
            <a:ext cx="6048672" cy="5256584"/>
          </a:xfrm>
        </p:spPr>
      </p:pic>
    </p:spTree>
    <p:extLst>
      <p:ext uri="{BB962C8B-B14F-4D97-AF65-F5344CB8AC3E}">
        <p14:creationId xmlns:p14="http://schemas.microsoft.com/office/powerpoint/2010/main" val="3002759093"/>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201</TotalTime>
  <Words>318</Words>
  <Application>Microsoft Office PowerPoint</Application>
  <PresentationFormat>On-screen Show (4:3)</PresentationFormat>
  <Paragraphs>16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Slipstream</vt:lpstr>
      <vt:lpstr>PowerPoint Presentation</vt:lpstr>
      <vt:lpstr>  ŠTA JE USTVARI OTPAD?</vt:lpstr>
      <vt:lpstr>PowerPoint Presentation</vt:lpstr>
      <vt:lpstr>PRIKUPLJANJE OTPADA</vt:lpstr>
      <vt:lpstr>PowerPoint Presentation</vt:lpstr>
      <vt:lpstr>RECIKLIRANJE OTPADA</vt:lpstr>
      <vt:lpstr>PowerPoint Presentation</vt:lpstr>
      <vt:lpstr>OBRADA OTPADA</vt:lpstr>
      <vt:lpstr>KOMPOST Gospodarenje otpadom</vt:lpstr>
      <vt:lpstr>PowerPoint Presentation</vt:lpstr>
      <vt:lpstr>PowerPoint Presentation</vt:lpstr>
      <vt:lpstr>ODLAGANJE OTPADA</vt:lpstr>
      <vt:lpstr>Odlagalište</vt:lpstr>
      <vt:lpstr>Primjeri neodgovornog ponašanja prema okolišu</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msi i3</dc:creator>
  <cp:lastModifiedBy>msi i3</cp:lastModifiedBy>
  <cp:revision>11</cp:revision>
  <dcterms:created xsi:type="dcterms:W3CDTF">2020-05-14T16:58:48Z</dcterms:created>
  <dcterms:modified xsi:type="dcterms:W3CDTF">2020-05-14T20:20:26Z</dcterms:modified>
</cp:coreProperties>
</file>