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3" r:id="rId8"/>
    <p:sldId id="264" r:id="rId9"/>
    <p:sldId id="265" r:id="rId10"/>
    <p:sldId id="261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7" r:id="rId24"/>
    <p:sldId id="279" r:id="rId25"/>
    <p:sldId id="280" r:id="rId26"/>
    <p:sldId id="281" r:id="rId27"/>
    <p:sldId id="282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05C5EEC-0268-43C8-BA6B-FF88C696360E}" type="datetimeFigureOut">
              <a:rPr lang="en-US" smtClean="0"/>
              <a:pPr/>
              <a:t>5/13/2020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918FEF5-8B10-4FBF-9D34-BB1FFA12313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jpeg"/><Relationship Id="rId4" Type="http://schemas.openxmlformats.org/officeDocument/2006/relationships/image" Target="../media/image64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gif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 smtClean="0"/>
              <a:t>Еколошки мониторинг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Систем узастопних осматрања елемената животне средине у простору и времену.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324600" y="64008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Јелисавета </a:t>
            </a:r>
            <a:r>
              <a:rPr lang="sr-Cyrl-RS" smtClean="0"/>
              <a:t>Керовић </a:t>
            </a:r>
            <a:endParaRPr lang="en-US" dirty="0"/>
          </a:p>
        </p:txBody>
      </p:sp>
      <p:sp>
        <p:nvSpPr>
          <p:cNvPr id="14338" name="AutoShape 2" descr="Ð ÐµÐ·ÑÐ»ÑÐ°Ñ ÑÐ»Ð¸ÐºÐ° Ð·Ð° biomonitoring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340" name="AutoShape 4" descr="Ð ÐµÐ·ÑÐ»ÑÐ°Ñ ÑÐ»Ð¸ÐºÐ° Ð·Ð° biomonitoring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4212"/>
            <a:ext cx="9144000" cy="68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ОТПАД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предмети свакодневне употребе</a:t>
            </a:r>
          </a:p>
          <a:p>
            <a:r>
              <a:rPr lang="sr-Cyrl-RS" dirty="0" smtClean="0"/>
              <a:t>изгубљена употребна вриједност</a:t>
            </a:r>
          </a:p>
          <a:p>
            <a:r>
              <a:rPr lang="sr-Cyrl-RS" dirty="0" smtClean="0"/>
              <a:t>главни проблем савремене цивилизације</a:t>
            </a:r>
          </a:p>
          <a:p>
            <a:r>
              <a:rPr lang="sr-Cyrl-RS" dirty="0" smtClean="0"/>
              <a:t>отпад </a:t>
            </a:r>
            <a:r>
              <a:rPr lang="sr-Cyrl-RS" i="1" dirty="0" smtClean="0"/>
              <a:t>није</a:t>
            </a:r>
            <a:r>
              <a:rPr lang="sr-Cyrl-RS" dirty="0" smtClean="0"/>
              <a:t> смеће</a:t>
            </a:r>
          </a:p>
          <a:p>
            <a:r>
              <a:rPr lang="sr-Cyrl-RS" dirty="0" smtClean="0"/>
              <a:t>мјешавина неодговорно одбачених отпадних ствари</a:t>
            </a:r>
            <a:endParaRPr lang="en-US" dirty="0"/>
          </a:p>
        </p:txBody>
      </p:sp>
      <p:pic>
        <p:nvPicPr>
          <p:cNvPr id="23554" name="Picture 2" descr="Ð ÐµÐ·ÑÐ»ÑÐ°Ñ ÑÐ»Ð¸ÐºÐ° Ð·Ð° otp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76774"/>
            <a:ext cx="3048000" cy="2181226"/>
          </a:xfrm>
          <a:prstGeom prst="rect">
            <a:avLst/>
          </a:prstGeom>
          <a:noFill/>
        </p:spPr>
      </p:pic>
      <p:pic>
        <p:nvPicPr>
          <p:cNvPr id="23556" name="Picture 4" descr="Ð ÐµÐ·ÑÐ»ÑÐ°Ñ ÑÐ»Ð¸ÐºÐ° Ð·Ð° otpa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4327806"/>
            <a:ext cx="3810000" cy="25301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4578" name="Picture 2" descr="Ð ÐµÐ·ÑÐ»ÑÐ°Ñ ÑÐ»Ð¸ÐºÐ° Ð·Ð° smec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4048125" cy="3038476"/>
          </a:xfrm>
          <a:prstGeom prst="rect">
            <a:avLst/>
          </a:prstGeom>
          <a:noFill/>
        </p:spPr>
      </p:pic>
      <p:pic>
        <p:nvPicPr>
          <p:cNvPr id="24580" name="Picture 4" descr="Ð ÐµÐ·ÑÐ»ÑÐ°Ñ ÑÐ»Ð¸ÐºÐ° Ð·Ð° sme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74015" y="762000"/>
            <a:ext cx="4769985" cy="3581399"/>
          </a:xfrm>
          <a:prstGeom prst="rect">
            <a:avLst/>
          </a:prstGeom>
          <a:noFill/>
        </p:spPr>
      </p:pic>
      <p:pic>
        <p:nvPicPr>
          <p:cNvPr id="24582" name="Picture 6" descr="Ð ÐµÐ·ÑÐ»ÑÐ°Ñ ÑÐ»Ð¸ÐºÐ° Ð·Ð° smec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62603"/>
            <a:ext cx="4191000" cy="2795397"/>
          </a:xfrm>
          <a:prstGeom prst="rect">
            <a:avLst/>
          </a:prstGeom>
          <a:noFill/>
        </p:spPr>
      </p:pic>
      <p:pic>
        <p:nvPicPr>
          <p:cNvPr id="24584" name="Picture 8" descr="Ð ÐµÐ·ÑÐ»ÑÐ°Ñ ÑÐ»Ð¸ÐºÐ° Ð·Ð° smec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4419600"/>
            <a:ext cx="4876800" cy="243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ПОДЈЕЛА ОТПАДА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Мјесто настанка:</a:t>
            </a:r>
            <a:r>
              <a:rPr lang="sr-Cyrl-RS" i="1" dirty="0" smtClean="0"/>
              <a:t>комунални</a:t>
            </a:r>
            <a:br>
              <a:rPr lang="sr-Cyrl-RS" i="1" dirty="0" smtClean="0"/>
            </a:br>
            <a:r>
              <a:rPr lang="sr-Cyrl-RS" i="1" dirty="0" smtClean="0"/>
              <a:t>                                индустријски</a:t>
            </a:r>
            <a:br>
              <a:rPr lang="sr-Cyrl-RS" i="1" dirty="0" smtClean="0"/>
            </a:br>
            <a:r>
              <a:rPr lang="sr-Cyrl-RS" i="1" dirty="0" smtClean="0"/>
              <a:t>амбалажни, грађевински, електрични и електронични, отпадна возила и гуме</a:t>
            </a:r>
          </a:p>
          <a:p>
            <a:r>
              <a:rPr lang="sr-Cyrl-RS" dirty="0" smtClean="0"/>
              <a:t>Особине:</a:t>
            </a:r>
            <a:r>
              <a:rPr lang="sr-Cyrl-RS" i="1" dirty="0" smtClean="0"/>
              <a:t>опасни</a:t>
            </a:r>
            <a:br>
              <a:rPr lang="sr-Cyrl-RS" i="1" dirty="0" smtClean="0"/>
            </a:br>
            <a:r>
              <a:rPr lang="sr-Cyrl-RS" i="1" dirty="0" smtClean="0"/>
              <a:t>                   неопасни</a:t>
            </a:r>
            <a:br>
              <a:rPr lang="sr-Cyrl-RS" i="1" dirty="0" smtClean="0"/>
            </a:br>
            <a:r>
              <a:rPr lang="sr-Cyrl-RS" i="1" dirty="0" smtClean="0"/>
              <a:t>                   инертни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626" name="Picture 2" descr="Ð ÐµÐ·ÑÐ»ÑÐ°Ñ ÑÐ»Ð¸ÐºÐ° Ð·Ð° komunalni otp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72100" cy="35814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3581400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Комунални отпад</a:t>
            </a:r>
            <a:endParaRPr lang="en-US" dirty="0"/>
          </a:p>
        </p:txBody>
      </p:sp>
      <p:pic>
        <p:nvPicPr>
          <p:cNvPr id="26628" name="Picture 4" descr="Ð ÐµÐ·ÑÐ»ÑÐ°Ñ ÑÐ»Ð¸ÐºÐ° Ð·Ð° industrijski otpa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0"/>
            <a:ext cx="4114800" cy="30861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34000" y="30480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Индустријски отпад</a:t>
            </a:r>
            <a:endParaRPr lang="en-US" dirty="0"/>
          </a:p>
        </p:txBody>
      </p:sp>
      <p:pic>
        <p:nvPicPr>
          <p:cNvPr id="26630" name="Picture 6" descr="Ð ÐµÐ·ÑÐ»ÑÐ°Ñ ÑÐ»Ð¸ÐºÐ° Ð·Ð° ambalaÅ¾ni otpa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3280832" cy="2362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6400800"/>
            <a:ext cx="3124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Амбалажни отпад</a:t>
            </a:r>
            <a:endParaRPr lang="en-US" dirty="0"/>
          </a:p>
        </p:txBody>
      </p:sp>
      <p:pic>
        <p:nvPicPr>
          <p:cNvPr id="26632" name="Picture 8" descr="Ð ÐµÐ·ÑÐ»ÑÐ°Ñ ÑÐ»Ð¸ÐºÐ° Ð·Ð° gradjevinski otpa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3733800"/>
            <a:ext cx="4267200" cy="2667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114800" y="6477000"/>
            <a:ext cx="3733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Грађевински отпад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7650" name="Picture 2" descr="Ð ÐµÐ·ÑÐ»ÑÐ°Ñ ÑÐ»Ð¸ÐºÐ° Ð·Ð° elektricni otp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00600" cy="274434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2819400"/>
            <a:ext cx="44958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Електрични и електронички</a:t>
            </a:r>
            <a:endParaRPr lang="en-US" dirty="0"/>
          </a:p>
        </p:txBody>
      </p:sp>
      <p:pic>
        <p:nvPicPr>
          <p:cNvPr id="27652" name="Picture 4" descr="Ð ÐµÐ·ÑÐ»ÑÐ°Ñ ÑÐ»Ð¸ÐºÐ° Ð·Ð° otpadna vozil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0"/>
            <a:ext cx="4343400" cy="2895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334000" y="2819400"/>
            <a:ext cx="3810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Отпадна возила</a:t>
            </a:r>
            <a:endParaRPr lang="en-US" dirty="0"/>
          </a:p>
        </p:txBody>
      </p:sp>
      <p:pic>
        <p:nvPicPr>
          <p:cNvPr id="27654" name="Picture 6" descr="Ð ÐµÐ·ÑÐ»ÑÐ°Ñ ÑÐ»Ð¸ÐºÐ° Ð·Ð° otpadne gum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581400"/>
            <a:ext cx="4800600" cy="24003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0" y="6096000"/>
            <a:ext cx="3429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Отпадне гуме</a:t>
            </a:r>
            <a:endParaRPr lang="en-US" dirty="0"/>
          </a:p>
        </p:txBody>
      </p:sp>
      <p:pic>
        <p:nvPicPr>
          <p:cNvPr id="27656" name="Picture 8" descr="Ð ÐµÐ·ÑÐ»ÑÐ°Ñ ÑÐ»Ð¸ÐºÐ° Ð·Ð° otpadna ulj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3505200"/>
            <a:ext cx="3314699" cy="1972781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4953000" y="5486400"/>
            <a:ext cx="2819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Отпадна уља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ОПАСНИ ОТПАД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674" name="AutoShape 2" descr="Ð ÐµÐ·ÑÐ»ÑÐ°Ñ ÑÐ»Ð¸ÐºÐ° Ð·Ð° opasni otp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8676" name="Picture 4" descr="Ð ÐµÐ·ÑÐ»ÑÐ°Ñ ÑÐ»Ð¸ÐºÐ° Ð·Ð° stari akumulator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981200"/>
            <a:ext cx="3255388" cy="2438400"/>
          </a:xfrm>
          <a:prstGeom prst="rect">
            <a:avLst/>
          </a:prstGeom>
          <a:noFill/>
        </p:spPr>
      </p:pic>
      <p:pic>
        <p:nvPicPr>
          <p:cNvPr id="28678" name="Picture 6" descr="Ð ÐµÐ·ÑÐ»ÑÐ°Ñ ÑÐ»Ð¸ÐºÐ° Ð·Ð° stare baterij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1219200"/>
            <a:ext cx="3962400" cy="2641600"/>
          </a:xfrm>
          <a:prstGeom prst="rect">
            <a:avLst/>
          </a:prstGeom>
          <a:noFill/>
        </p:spPr>
      </p:pic>
      <p:pic>
        <p:nvPicPr>
          <p:cNvPr id="28680" name="Picture 8" descr="Ð ÐµÐ·ÑÐ»ÑÐ°Ñ ÑÐ»Ð¸ÐºÐ° Ð·Ð° stari lekov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5800" y="3962400"/>
            <a:ext cx="3752850" cy="2592354"/>
          </a:xfrm>
          <a:prstGeom prst="rect">
            <a:avLst/>
          </a:prstGeom>
          <a:noFill/>
        </p:spPr>
      </p:pic>
      <p:pic>
        <p:nvPicPr>
          <p:cNvPr id="28682" name="Picture 10" descr="Ð ÐµÐ·ÑÐ»ÑÐ°Ñ ÑÐ»Ð¸ÐºÐ° Ð·Ð° motorna ulj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3657600"/>
            <a:ext cx="36576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698" name="AutoShape 2" descr="Ð ÐµÐ·ÑÐ»ÑÐ°Ñ ÑÐ»Ð¸ÐºÐ° Ð·Ð° neopasni otp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9700" name="Picture 4" descr="Ð ÐµÐ·ÑÐ»ÑÐ°Ñ ÑÐ»Ð¸ÐºÐ° Ð·Ð° neopasni otp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3810000" cy="2609851"/>
          </a:xfrm>
          <a:prstGeom prst="rect">
            <a:avLst/>
          </a:prstGeom>
          <a:noFill/>
        </p:spPr>
      </p:pic>
      <p:pic>
        <p:nvPicPr>
          <p:cNvPr id="29702" name="Picture 6" descr="Ð ÐµÐ·ÑÐ»ÑÐ°Ñ ÑÐ»Ð¸ÐºÐ° Ð·Ð° neopasni otpa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3429000"/>
            <a:ext cx="4876800" cy="3251201"/>
          </a:xfrm>
          <a:prstGeom prst="rect">
            <a:avLst/>
          </a:prstGeom>
          <a:noFill/>
        </p:spPr>
      </p:pic>
      <p:pic>
        <p:nvPicPr>
          <p:cNvPr id="29704" name="Picture 8" descr="Ð ÐµÐ·ÑÐ»ÑÐ°Ñ ÑÐ»Ð¸ÐºÐ° Ð·Ð° neopasni otpa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304800"/>
            <a:ext cx="4473469" cy="2976892"/>
          </a:xfrm>
          <a:prstGeom prst="rect">
            <a:avLst/>
          </a:prstGeom>
          <a:noFill/>
        </p:spPr>
      </p:pic>
      <p:pic>
        <p:nvPicPr>
          <p:cNvPr id="29706" name="Picture 10" descr="Ð ÐµÐ·ÑÐ»ÑÐ°Ñ ÑÐ»Ð¸ÐºÐ° Ð·Ð° neopasni otpad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191000"/>
            <a:ext cx="3734086" cy="2487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ИНЕРТНИ ОТПАД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0722" name="AutoShape 2" descr="Ð ÐµÐ·ÑÐ»ÑÐ°Ñ ÑÐ»Ð¸ÐºÐ° Ð·Ð° inertni otpa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33601"/>
            <a:ext cx="9217086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r-Cyrl-RS" dirty="0" smtClean="0"/>
              <a:t>Селективно прикупљање отпада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Одлагање одређене врсте отпада у контејнере предвиђене за ту намјену</a:t>
            </a:r>
          </a:p>
          <a:p>
            <a:r>
              <a:rPr lang="sr-Cyrl-RS" dirty="0" smtClean="0"/>
              <a:t>Најважније мјесто у процесу рециклаже</a:t>
            </a:r>
          </a:p>
          <a:p>
            <a:r>
              <a:rPr lang="sr-Cyrl-RS" dirty="0" smtClean="0"/>
              <a:t>Материјали:</a:t>
            </a:r>
            <a:r>
              <a:rPr lang="sr-Cyrl-RS" i="1" dirty="0" smtClean="0"/>
              <a:t>папир, стакло, пластика, метал</a:t>
            </a:r>
            <a:endParaRPr lang="en-US" dirty="0"/>
          </a:p>
        </p:txBody>
      </p:sp>
      <p:pic>
        <p:nvPicPr>
          <p:cNvPr id="31746" name="Picture 2" descr="Ð ÐµÐ·ÑÐ»ÑÐ°Ñ ÑÐ»Ð¸ÐºÐ° Ð·Ð° selektivno prikupljanje otp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441275"/>
            <a:ext cx="4876800" cy="2416725"/>
          </a:xfrm>
          <a:prstGeom prst="rect">
            <a:avLst/>
          </a:prstGeom>
          <a:noFill/>
        </p:spPr>
      </p:pic>
      <p:pic>
        <p:nvPicPr>
          <p:cNvPr id="31748" name="Picture 4" descr="Ð ÐµÐ·ÑÐ»ÑÐ°Ñ ÑÐ»Ð¸ÐºÐ° Ð·Ð° kontejneri za staklo papir i plastiku bijeljin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4014716"/>
            <a:ext cx="4267200" cy="2843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38800"/>
          </a:xfrm>
        </p:spPr>
        <p:txBody>
          <a:bodyPr/>
          <a:lstStyle/>
          <a:p>
            <a:r>
              <a:rPr lang="sr-Cyrl-RS" dirty="0" smtClean="0"/>
              <a:t>надзорни или аларм систем</a:t>
            </a:r>
            <a:endParaRPr lang="en-US" dirty="0" smtClean="0"/>
          </a:p>
          <a:p>
            <a:r>
              <a:rPr lang="sr-Cyrl-RS" dirty="0" smtClean="0"/>
              <a:t>пракса:објекат праћења</a:t>
            </a:r>
            <a:br>
              <a:rPr lang="sr-Cyrl-RS" dirty="0" smtClean="0"/>
            </a:br>
            <a:r>
              <a:rPr lang="sr-Cyrl-RS" dirty="0" smtClean="0"/>
              <a:t>              тачке на којима се оно врши</a:t>
            </a:r>
            <a:br>
              <a:rPr lang="sr-Cyrl-RS" dirty="0" smtClean="0"/>
            </a:br>
            <a:r>
              <a:rPr lang="sr-Cyrl-RS" dirty="0" smtClean="0"/>
              <a:t>              учесталост њиховог праћења</a:t>
            </a:r>
            <a:br>
              <a:rPr lang="sr-Cyrl-RS" dirty="0" smtClean="0"/>
            </a:br>
            <a:r>
              <a:rPr lang="sr-Cyrl-RS" dirty="0" smtClean="0"/>
              <a:t>              опрема и стручни кадар</a:t>
            </a:r>
            <a:br>
              <a:rPr lang="sr-Cyrl-RS" dirty="0" smtClean="0"/>
            </a:br>
            <a:r>
              <a:rPr lang="sr-Cyrl-RS" dirty="0" smtClean="0"/>
              <a:t>              одређивање тачака</a:t>
            </a:r>
          </a:p>
          <a:p>
            <a:r>
              <a:rPr lang="sr-Cyrl-RS" i="1" dirty="0" smtClean="0"/>
              <a:t>Биолошки или еколошки мониторинг систем</a:t>
            </a:r>
          </a:p>
          <a:p>
            <a:r>
              <a:rPr lang="sr-Cyrl-RS" dirty="0" smtClean="0"/>
              <a:t>Важни дијелови сваког мониторинг система: </a:t>
            </a:r>
            <a:r>
              <a:rPr lang="sr-Cyrl-RS" i="1" dirty="0" smtClean="0"/>
              <a:t>физички и хемијски мониторинг </a:t>
            </a:r>
            <a:endParaRPr lang="sr-Cyrl-RS" dirty="0" smtClean="0"/>
          </a:p>
          <a:p>
            <a:endParaRPr lang="en-US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4572000"/>
            <a:ext cx="4101981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14800" y="4999796"/>
            <a:ext cx="5029200" cy="185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рециклажа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Издвајање материјала из отпада и поновно коришћење</a:t>
            </a:r>
          </a:p>
          <a:p>
            <a:r>
              <a:rPr lang="sr-Cyrl-RS" dirty="0" smtClean="0"/>
              <a:t>Процес сакупљања отпада који је могуће рециклирати</a:t>
            </a:r>
          </a:p>
          <a:p>
            <a:r>
              <a:rPr lang="sr-Cyrl-RS" dirty="0" smtClean="0"/>
              <a:t>Веома важно одвојити отпад</a:t>
            </a:r>
            <a:endParaRPr lang="en-US" dirty="0"/>
          </a:p>
        </p:txBody>
      </p:sp>
      <p:pic>
        <p:nvPicPr>
          <p:cNvPr id="32770" name="Picture 2" descr="https://upload.wikimedia.org/wikipedia/commons/thumb/4/44/Recycle001.svg/144px-Recycle001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4233334"/>
            <a:ext cx="2133600" cy="2015068"/>
          </a:xfrm>
          <a:prstGeom prst="rect">
            <a:avLst/>
          </a:prstGeom>
          <a:noFill/>
        </p:spPr>
      </p:pic>
      <p:pic>
        <p:nvPicPr>
          <p:cNvPr id="32772" name="Picture 4" descr="https://upload.wikimedia.org/wikipedia/commons/thumb/f/fe/Reciklaza.jpg/250px-Reciklaz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4191000"/>
            <a:ext cx="2381250" cy="2162176"/>
          </a:xfrm>
          <a:prstGeom prst="rect">
            <a:avLst/>
          </a:prstGeom>
          <a:noFill/>
        </p:spPr>
      </p:pic>
      <p:pic>
        <p:nvPicPr>
          <p:cNvPr id="32774" name="Picture 6" descr="Ð ÐµÐ·ÑÐ»ÑÐ°Ñ ÑÐ»Ð¸ÐºÐ° Ð·Ð° recycle 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-838200"/>
            <a:ext cx="2971800" cy="2971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3794" name="Picture 2" descr="Ð ÐµÐ·ÑÐ»ÑÐ°Ñ ÑÐ»Ð¸ÐºÐ° Ð·Ð° plastik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19200"/>
            <a:ext cx="3333750" cy="2952751"/>
          </a:xfrm>
          <a:prstGeom prst="rect">
            <a:avLst/>
          </a:prstGeom>
          <a:noFill/>
        </p:spPr>
      </p:pic>
      <p:pic>
        <p:nvPicPr>
          <p:cNvPr id="33796" name="Picture 4" descr="Ð ÐµÐ·ÑÐ»ÑÐ°Ñ ÑÐ»Ð¸ÐºÐ° Ð·Ð° pet ambalaz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7600" y="1143000"/>
            <a:ext cx="2372845" cy="2305051"/>
          </a:xfrm>
          <a:prstGeom prst="rect">
            <a:avLst/>
          </a:prstGeom>
          <a:noFill/>
        </p:spPr>
      </p:pic>
      <p:pic>
        <p:nvPicPr>
          <p:cNvPr id="33798" name="Picture 6" descr="Ð ÐµÐ·ÑÐ»ÑÐ°Ñ ÑÐ»Ð¸ÐºÐ° Ð·Ð° aluminijum recikliran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00" y="1295400"/>
            <a:ext cx="2857500" cy="2143125"/>
          </a:xfrm>
          <a:prstGeom prst="rect">
            <a:avLst/>
          </a:prstGeom>
          <a:noFill/>
        </p:spPr>
      </p:pic>
      <p:sp>
        <p:nvSpPr>
          <p:cNvPr id="33800" name="AutoShape 8" descr="Ð ÐµÐ·ÑÐ»ÑÐ°Ñ ÑÐ»Ð¸ÐºÐ° Ð·Ð° staklo za reciklaz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3802" name="Picture 10" descr="Ð ÐµÐ·ÑÐ»ÑÐ°Ñ ÑÐ»Ð¸ÐºÐ° Ð·Ð° papir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4648200"/>
            <a:ext cx="2381250" cy="1790701"/>
          </a:xfrm>
          <a:prstGeom prst="rect">
            <a:avLst/>
          </a:prstGeom>
          <a:noFill/>
        </p:spPr>
      </p:pic>
      <p:pic>
        <p:nvPicPr>
          <p:cNvPr id="33804" name="Picture 12" descr="Ð ÐµÐ·ÑÐ»ÑÐ°Ñ ÑÐ»Ð¸ÐºÐ° Ð·Ð° staklo za reciklazu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86200" y="4081184"/>
            <a:ext cx="3733800" cy="223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5842" name="Picture 2" descr="Ð ÐµÐ·ÑÐ»ÑÐ°Ñ ÑÐ»Ð¸ÐºÐ° Ð·Ð° baterije za reciklaÅ¾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95400"/>
            <a:ext cx="3810000" cy="2143125"/>
          </a:xfrm>
          <a:prstGeom prst="rect">
            <a:avLst/>
          </a:prstGeom>
          <a:noFill/>
        </p:spPr>
      </p:pic>
      <p:pic>
        <p:nvPicPr>
          <p:cNvPr id="35844" name="Picture 4" descr="Ð ÐµÐ·ÑÐ»ÑÐ°Ñ ÑÐ»Ð¸ÐºÐ° Ð·Ð° elektricni otpa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066800"/>
            <a:ext cx="4762500" cy="5572126"/>
          </a:xfrm>
          <a:prstGeom prst="rect">
            <a:avLst/>
          </a:prstGeom>
          <a:noFill/>
        </p:spPr>
      </p:pic>
      <p:pic>
        <p:nvPicPr>
          <p:cNvPr id="35846" name="Picture 6" descr="Ð ÐµÐ·ÑÐ»ÑÐ°Ñ ÑÐ»Ð¸ÐºÐ° Ð·Ð° elektronski otpa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038600"/>
            <a:ext cx="4238232" cy="2819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4818" name="Picture 2" descr="Ð¡ÑÐ¾Ð´Ð½Ð° ÑÐ»Ð¸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45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компостовање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Аеробна разградња биоотпада</a:t>
            </a:r>
          </a:p>
          <a:p>
            <a:r>
              <a:rPr lang="sr-Cyrl-RS" dirty="0" smtClean="0"/>
              <a:t>Производи:</a:t>
            </a:r>
            <a:r>
              <a:rPr lang="sr-Cyrl-RS" i="1" dirty="0" smtClean="0"/>
              <a:t>угљен-диоксин СО2</a:t>
            </a:r>
            <a:br>
              <a:rPr lang="sr-Cyrl-RS" i="1" dirty="0" smtClean="0"/>
            </a:br>
            <a:r>
              <a:rPr lang="sr-Cyrl-RS" i="1" dirty="0" smtClean="0"/>
              <a:t>                      вода НО2</a:t>
            </a:r>
            <a:br>
              <a:rPr lang="sr-Cyrl-RS" i="1" dirty="0" smtClean="0"/>
            </a:br>
            <a:r>
              <a:rPr lang="sr-Cyrl-RS" i="1" dirty="0" smtClean="0"/>
              <a:t>                      топлота</a:t>
            </a:r>
            <a:br>
              <a:rPr lang="sr-Cyrl-RS" i="1" dirty="0" smtClean="0"/>
            </a:br>
            <a:r>
              <a:rPr lang="sr-Cyrl-RS" i="1" dirty="0" smtClean="0"/>
              <a:t>                      компост</a:t>
            </a:r>
          </a:p>
          <a:p>
            <a:r>
              <a:rPr lang="sr-Cyrl-RS" dirty="0" smtClean="0"/>
              <a:t>Особине:чист, јефтин, безбједан</a:t>
            </a:r>
          </a:p>
          <a:p>
            <a:r>
              <a:rPr lang="sr-Cyrl-RS" dirty="0" smtClean="0"/>
              <a:t>Предности:задржава воду, храни биљке, осигурава прозрачност земљишта</a:t>
            </a:r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86400" cy="373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6869" name="Picture 5" descr="Ð ÐµÐ·ÑÐ»ÑÐ°Ñ ÑÐ»Ð¸ÐºÐ° Ð·Ð° kompostiranj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305298"/>
            <a:ext cx="5105400" cy="2552702"/>
          </a:xfrm>
          <a:prstGeom prst="rect">
            <a:avLst/>
          </a:prstGeom>
          <a:noFill/>
        </p:spPr>
      </p:pic>
      <p:pic>
        <p:nvPicPr>
          <p:cNvPr id="36871" name="Picture 7" descr="Ð ÐµÐ·ÑÐ»ÑÐ°Ñ ÑÐ»Ð¸ÐºÐ° Ð·Ð° kompostiran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92930" y="3581400"/>
            <a:ext cx="5208360" cy="3276600"/>
          </a:xfrm>
          <a:prstGeom prst="rect">
            <a:avLst/>
          </a:prstGeom>
          <a:noFill/>
        </p:spPr>
      </p:pic>
      <p:pic>
        <p:nvPicPr>
          <p:cNvPr id="36873" name="Picture 9" descr="Ð¡ÑÐ¾Ð´Ð½Ð° ÑÐ»Ð¸ÐºÐ°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91847" y="0"/>
            <a:ext cx="3852153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0"/>
            <a:ext cx="7391400" cy="6876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7743417" y="-352018"/>
            <a:ext cx="1048565" cy="1752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-105181" y="-352018"/>
            <a:ext cx="1048565" cy="1752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2185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9938" name="Picture 2" descr="Ð ÐµÐ·ÑÐ»ÑÐ°Ñ ÑÐ»Ð¸ÐºÐ° Ð·Ð° recycle 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14400" y="-76200"/>
            <a:ext cx="6934200" cy="6934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подјела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Еколошки мониторинг загађености ваздуха</a:t>
            </a:r>
          </a:p>
          <a:p>
            <a:r>
              <a:rPr lang="sr-Cyrl-RS" dirty="0" smtClean="0"/>
              <a:t>Еколошки мониторинг загађености водене средине</a:t>
            </a:r>
          </a:p>
          <a:p>
            <a:r>
              <a:rPr lang="sr-Cyrl-RS" dirty="0" smtClean="0"/>
              <a:t>Еколошки мониторинг загађености земљишта</a:t>
            </a:r>
            <a:endParaRPr lang="en-US" dirty="0"/>
          </a:p>
        </p:txBody>
      </p:sp>
      <p:pic>
        <p:nvPicPr>
          <p:cNvPr id="2050" name="Picture 2" descr="Ð ÐµÐ·ÑÐ»ÑÐ°Ñ ÑÐ»Ð¸ÐºÐ° Ð·Ð° water biomonitori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977640"/>
            <a:ext cx="4800600" cy="2880360"/>
          </a:xfrm>
          <a:prstGeom prst="rect">
            <a:avLst/>
          </a:prstGeom>
          <a:noFill/>
        </p:spPr>
      </p:pic>
      <p:pic>
        <p:nvPicPr>
          <p:cNvPr id="2052" name="Picture 4" descr="Ð¡ÑÐ¾Ð´Ð½Ð° ÑÐ»Ð¸Ðº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69180" y="4572000"/>
            <a:ext cx="427482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0" name="Picture 2" descr="Ð ÐµÐ·ÑÐ»ÑÐ°Ñ ÑÐ»Ð¸ÐºÐ° Ð·Ð° bioindikatori vazduh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07820" y="0"/>
            <a:ext cx="935182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индикатори</a:t>
            </a:r>
            <a:endParaRPr lang="en-US" dirty="0"/>
          </a:p>
        </p:txBody>
      </p:sp>
      <p:pic>
        <p:nvPicPr>
          <p:cNvPr id="16386" name="Picture 2" descr="https://upload.wikimedia.org/wikipedia/commons/thumb/d/da/Lobaria_pulmonaria_010108c.jpg/250px-Lobaria_pulmonaria_01010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905000"/>
            <a:ext cx="2381250" cy="177165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28600" y="36576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лишајеви</a:t>
            </a:r>
            <a:endParaRPr lang="en-US" dirty="0"/>
          </a:p>
        </p:txBody>
      </p:sp>
      <p:pic>
        <p:nvPicPr>
          <p:cNvPr id="16388" name="Picture 4" descr="https://upload.wikimedia.org/wikipedia/commons/thumb/c/cc/Moos_5769.jpg/250px-Moos_576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1905000"/>
            <a:ext cx="2381250" cy="17907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971800" y="36576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маховина</a:t>
            </a:r>
            <a:endParaRPr lang="en-US" dirty="0"/>
          </a:p>
        </p:txBody>
      </p:sp>
      <p:pic>
        <p:nvPicPr>
          <p:cNvPr id="16390" name="Picture 6" descr="https://upload.wikimedia.org/wikipedia/commons/thumb/f/ff/Parthenos_sylvia_philippensis.jpg/250px-Parthenos_sylvia_philippensi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1200" y="1981200"/>
            <a:ext cx="2381250" cy="159067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5791200" y="3581400"/>
            <a:ext cx="1981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ноћни лептир</a:t>
            </a:r>
            <a:endParaRPr lang="en-US" dirty="0"/>
          </a:p>
        </p:txBody>
      </p:sp>
      <p:pic>
        <p:nvPicPr>
          <p:cNvPr id="16392" name="Picture 8" descr="Ð ÐµÐ·ÑÐ»ÑÐ°Ñ ÑÐ»Ð¸ÐºÐ° Ð·Ð° dnevni leptiri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4114801"/>
            <a:ext cx="2459044" cy="20574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28600" y="6172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дневни  лептир</a:t>
            </a:r>
            <a:endParaRPr lang="en-US" dirty="0"/>
          </a:p>
        </p:txBody>
      </p:sp>
      <p:sp>
        <p:nvSpPr>
          <p:cNvPr id="16394" name="AutoShape 10" descr="Ð ÐµÐ·ÑÐ»ÑÐ°Ñ ÑÐ»Ð¸ÐºÐ° Ð·Ð° bioindikatori pti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96" name="AutoShape 12" descr="Ð ÐµÐ·ÑÐ»ÑÐ°Ñ ÑÐ»Ð¸ÐºÐ° Ð·Ð° bioindikatori ptic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95600" y="4267200"/>
            <a:ext cx="3352800" cy="1785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TextBox 14"/>
          <p:cNvSpPr txBox="1"/>
          <p:nvPr/>
        </p:nvSpPr>
        <p:spPr>
          <a:xfrm>
            <a:off x="2895600" y="6096000"/>
            <a:ext cx="31242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птице</a:t>
            </a:r>
            <a:endParaRPr lang="en-US" dirty="0"/>
          </a:p>
        </p:txBody>
      </p:sp>
      <p:pic>
        <p:nvPicPr>
          <p:cNvPr id="16399" name="Picture 15" descr="https://upload.wikimedia.org/wikipedia/commons/thumb/d/d7/Trichoptera_caddisfly_1.jpg/250px-Trichoptera_caddisfly_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00800" y="4343400"/>
            <a:ext cx="2381250" cy="1543051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6400800" y="60198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Trichoptera</a:t>
            </a:r>
            <a:r>
              <a:rPr lang="en-US" i="1" dirty="0" smtClean="0"/>
              <a:t> </a:t>
            </a:r>
            <a:r>
              <a:rPr lang="en-US" i="1" dirty="0" err="1" smtClean="0"/>
              <a:t>caddisfly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990600"/>
            <a:ext cx="4667250" cy="252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381000" y="3581400"/>
            <a:ext cx="1752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штука</a:t>
            </a:r>
            <a:endParaRPr lang="en-US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13120" y="685801"/>
            <a:ext cx="292608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943600" y="34290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сом</a:t>
            </a:r>
            <a:endParaRPr lang="en-US" dirty="0"/>
          </a:p>
        </p:txBody>
      </p:sp>
      <p:pic>
        <p:nvPicPr>
          <p:cNvPr id="19461" name="Picture 5" descr="Ð ÐµÐ·ÑÐ»ÑÐ°Ñ ÑÐ»Ð¸ÐºÐ° Ð·Ð° sara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3962400"/>
            <a:ext cx="2590800" cy="25908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81000" y="6477000"/>
            <a:ext cx="22860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шаран</a:t>
            </a:r>
            <a:endParaRPr lang="en-US" dirty="0"/>
          </a:p>
        </p:txBody>
      </p:sp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05200" y="4038600"/>
            <a:ext cx="4810125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3657600" y="60960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пастрмка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482" name="Picture 2" descr="Ð ÐµÐ·ÑÐ»ÑÐ°Ñ ÑÐ»Ð¸ÐºÐ° Ð·Ð° bioindikatori vod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95401"/>
            <a:ext cx="9186492" cy="556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506" name="Picture 2" descr="Ð¡ÑÐ¾Ð´Ð½Ð° ÑÐ»Ð¸ÐºÐ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2400" y="0"/>
            <a:ext cx="973393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2530" name="AutoShape 2" descr="Ð ÐµÐ·ÑÐ»ÑÐ°Ñ ÑÐ»Ð¸ÐºÐ° Ð·Ð° bioindicator exampl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377707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0" y="36576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глисте</a:t>
            </a:r>
            <a:endParaRPr lang="en-US" dirty="0"/>
          </a:p>
        </p:txBody>
      </p:sp>
      <p:pic>
        <p:nvPicPr>
          <p:cNvPr id="22533" name="Picture 5" descr="Ð ÐµÐ·ÑÐ»ÑÐ°Ñ ÑÐ»Ð¸ÐºÐ° Ð·Ð° vaskularne biljk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91000" y="1066800"/>
            <a:ext cx="2286000" cy="305181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810000" y="41910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 </a:t>
            </a:r>
            <a:r>
              <a:rPr lang="en-US" dirty="0" err="1" smtClean="0"/>
              <a:t>Lycopodium</a:t>
            </a:r>
            <a:r>
              <a:rPr lang="en-US" dirty="0" smtClean="0"/>
              <a:t> </a:t>
            </a:r>
            <a:r>
              <a:rPr lang="en-US" dirty="0" err="1" smtClean="0"/>
              <a:t>deuterodensum</a:t>
            </a:r>
            <a:endParaRPr lang="en-US" dirty="0"/>
          </a:p>
        </p:txBody>
      </p:sp>
      <p:pic>
        <p:nvPicPr>
          <p:cNvPr id="22535" name="Picture 7" descr="https://upload.wikimedia.org/wikipedia/commons/thumb/4/46/Japonolirion_osense_1.JPG/200px-Japonolirion_osense_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1800" y="1219200"/>
            <a:ext cx="2438400" cy="18288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858000" y="32004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Japonolirion osense</a:t>
            </a:r>
            <a:endParaRPr lang="en-US" dirty="0"/>
          </a:p>
        </p:txBody>
      </p:sp>
      <p:pic>
        <p:nvPicPr>
          <p:cNvPr id="22537" name="Picture 9" descr="https://upload.wikimedia.org/wikipedia/commons/thumb/b/b6/Cyclanthus_bipartitus_kz1.jpg/200px-Cyclanthus_bipartitus_kz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8200" y="3657600"/>
            <a:ext cx="1905000" cy="2638426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28600" y="63246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Cyclanthus bipartitus</a:t>
            </a:r>
            <a:endParaRPr lang="en-US" dirty="0"/>
          </a:p>
        </p:txBody>
      </p:sp>
      <p:pic>
        <p:nvPicPr>
          <p:cNvPr id="22539" name="Picture 11" descr="Ð ÐµÐ·ÑÐ»ÑÐ°Ñ ÑÐ»Ð¸ÐºÐ° Ð·Ð° acoral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58000" y="3581400"/>
            <a:ext cx="2057400" cy="3277651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724400" y="6477000"/>
            <a:ext cx="21336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dirty="0" smtClean="0"/>
              <a:t>Acorales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4">
      <a:dk1>
        <a:sysClr val="windowText" lastClr="000000"/>
      </a:dk1>
      <a:lt1>
        <a:sysClr val="window" lastClr="FFFFFF"/>
      </a:lt1>
      <a:dk2>
        <a:srgbClr val="387025"/>
      </a:dk2>
      <a:lt2>
        <a:srgbClr val="54A838"/>
      </a:lt2>
      <a:accent1>
        <a:srgbClr val="54A838"/>
      </a:accent1>
      <a:accent2>
        <a:srgbClr val="B0DFA0"/>
      </a:accent2>
      <a:accent3>
        <a:srgbClr val="CAE9C0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433</TotalTime>
  <Words>149</Words>
  <Application>Microsoft Office PowerPoint</Application>
  <PresentationFormat>On-screen Show (4:3)</PresentationFormat>
  <Paragraphs>59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Flow</vt:lpstr>
      <vt:lpstr>Еколошки мониторинг</vt:lpstr>
      <vt:lpstr>Slide 2</vt:lpstr>
      <vt:lpstr>подјела</vt:lpstr>
      <vt:lpstr>Slide 4</vt:lpstr>
      <vt:lpstr>индикатори</vt:lpstr>
      <vt:lpstr>Slide 6</vt:lpstr>
      <vt:lpstr>Slide 7</vt:lpstr>
      <vt:lpstr>Slide 8</vt:lpstr>
      <vt:lpstr>Slide 9</vt:lpstr>
      <vt:lpstr>Slide 10</vt:lpstr>
      <vt:lpstr>ОТПАД</vt:lpstr>
      <vt:lpstr>Slide 12</vt:lpstr>
      <vt:lpstr>ПОДЈЕЛА ОТПАДА</vt:lpstr>
      <vt:lpstr>Slide 14</vt:lpstr>
      <vt:lpstr>Slide 15</vt:lpstr>
      <vt:lpstr>ОПАСНИ ОТПАД</vt:lpstr>
      <vt:lpstr>Slide 17</vt:lpstr>
      <vt:lpstr>ИНЕРТНИ ОТПАД</vt:lpstr>
      <vt:lpstr>Селективно прикупљање отпада</vt:lpstr>
      <vt:lpstr>рециклажа</vt:lpstr>
      <vt:lpstr>Slide 21</vt:lpstr>
      <vt:lpstr>Slide 22</vt:lpstr>
      <vt:lpstr>Slide 23</vt:lpstr>
      <vt:lpstr>компостовање</vt:lpstr>
      <vt:lpstr>Slide 25</vt:lpstr>
      <vt:lpstr>Slide 26</vt:lpstr>
      <vt:lpstr>Slide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Еколошки мониторинг</dc:title>
  <dc:creator>X</dc:creator>
  <cp:lastModifiedBy>Korisnik</cp:lastModifiedBy>
  <cp:revision>46</cp:revision>
  <dcterms:created xsi:type="dcterms:W3CDTF">2019-05-18T08:26:48Z</dcterms:created>
  <dcterms:modified xsi:type="dcterms:W3CDTF">2020-05-13T10:37:45Z</dcterms:modified>
</cp:coreProperties>
</file>