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5C5EEC-0268-43C8-BA6B-FF88C696360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18FEF5-8B10-4FBF-9D34-BB1FFA12313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Еколошки мониторинг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Систем узастопних осматрања елемената животне средине у простору и времену.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640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Јелисавета </a:t>
            </a:r>
            <a:r>
              <a:rPr lang="sr-Cyrl-RS" smtClean="0"/>
              <a:t>Керовић </a:t>
            </a:r>
            <a:endParaRPr lang="en-US" dirty="0"/>
          </a:p>
        </p:txBody>
      </p:sp>
      <p:sp>
        <p:nvSpPr>
          <p:cNvPr id="14338" name="AutoShape 2" descr="Ð ÐµÐ·ÑÐ»ÑÐ°Ñ ÑÐ»Ð¸ÐºÐ° Ð·Ð° biomonitor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Ð ÐµÐ·ÑÐ»ÑÐ°Ñ ÑÐ»Ð¸ÐºÐ° Ð·Ð° biomonitor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212"/>
            <a:ext cx="9144000" cy="68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ОТПАД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предмети свакодневне употребе</a:t>
            </a:r>
          </a:p>
          <a:p>
            <a:r>
              <a:rPr lang="sr-Cyrl-RS" dirty="0" smtClean="0"/>
              <a:t>изгубљена употребна вриједност</a:t>
            </a:r>
          </a:p>
          <a:p>
            <a:r>
              <a:rPr lang="sr-Cyrl-RS" dirty="0" smtClean="0"/>
              <a:t>главни проблем савремене цивилизације</a:t>
            </a:r>
          </a:p>
          <a:p>
            <a:r>
              <a:rPr lang="sr-Cyrl-RS" dirty="0" smtClean="0"/>
              <a:t>отпад </a:t>
            </a:r>
            <a:r>
              <a:rPr lang="sr-Cyrl-RS" i="1" dirty="0" smtClean="0"/>
              <a:t>није</a:t>
            </a:r>
            <a:r>
              <a:rPr lang="sr-Cyrl-RS" dirty="0" smtClean="0"/>
              <a:t> смеће</a:t>
            </a:r>
          </a:p>
          <a:p>
            <a:r>
              <a:rPr lang="sr-Cyrl-RS" dirty="0" smtClean="0"/>
              <a:t>мјешавина неодговорно одбачених отпадних ствари</a:t>
            </a:r>
            <a:endParaRPr lang="en-US" dirty="0"/>
          </a:p>
        </p:txBody>
      </p:sp>
      <p:pic>
        <p:nvPicPr>
          <p:cNvPr id="23554" name="Picture 2" descr="Ð ÐµÐ·ÑÐ»ÑÐ°Ñ ÑÐ»Ð¸ÐºÐ° Ð·Ð° otp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76774"/>
            <a:ext cx="3048000" cy="2181226"/>
          </a:xfrm>
          <a:prstGeom prst="rect">
            <a:avLst/>
          </a:prstGeom>
          <a:noFill/>
        </p:spPr>
      </p:pic>
      <p:pic>
        <p:nvPicPr>
          <p:cNvPr id="23556" name="Picture 4" descr="Ð ÐµÐ·ÑÐ»ÑÐ°Ñ ÑÐ»Ð¸ÐºÐ° Ð·Ð° otp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327806"/>
            <a:ext cx="3810000" cy="2530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Ð ÐµÐ·ÑÐ»ÑÐ°Ñ ÑÐ»Ð¸ÐºÐ° Ð·Ð° sm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048125" cy="3038476"/>
          </a:xfrm>
          <a:prstGeom prst="rect">
            <a:avLst/>
          </a:prstGeom>
          <a:noFill/>
        </p:spPr>
      </p:pic>
      <p:pic>
        <p:nvPicPr>
          <p:cNvPr id="24580" name="Picture 4" descr="Ð ÐµÐ·ÑÐ»ÑÐ°Ñ ÑÐ»Ð¸ÐºÐ° Ð·Ð° sme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015" y="762000"/>
            <a:ext cx="4769985" cy="3581399"/>
          </a:xfrm>
          <a:prstGeom prst="rect">
            <a:avLst/>
          </a:prstGeom>
          <a:noFill/>
        </p:spPr>
      </p:pic>
      <p:pic>
        <p:nvPicPr>
          <p:cNvPr id="24582" name="Picture 6" descr="Ð ÐµÐ·ÑÐ»ÑÐ°Ñ ÑÐ»Ð¸ÐºÐ° Ð·Ð° sme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62603"/>
            <a:ext cx="4191000" cy="2795397"/>
          </a:xfrm>
          <a:prstGeom prst="rect">
            <a:avLst/>
          </a:prstGeom>
          <a:noFill/>
        </p:spPr>
      </p:pic>
      <p:pic>
        <p:nvPicPr>
          <p:cNvPr id="24584" name="Picture 8" descr="Ð ÐµÐ·ÑÐ»ÑÐ°Ñ ÑÐ»Ð¸ÐºÐ° Ð·Ð° sme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419600"/>
            <a:ext cx="4876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ПОДЈЕЛА ОТПАДА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Мјесто настанка:</a:t>
            </a:r>
            <a:r>
              <a:rPr lang="sr-Cyrl-RS" i="1" dirty="0" smtClean="0"/>
              <a:t>комунални</a:t>
            </a:r>
            <a:br>
              <a:rPr lang="sr-Cyrl-RS" i="1" dirty="0" smtClean="0"/>
            </a:br>
            <a:r>
              <a:rPr lang="sr-Cyrl-RS" i="1" dirty="0" smtClean="0"/>
              <a:t>                                индустријски</a:t>
            </a:r>
            <a:br>
              <a:rPr lang="sr-Cyrl-RS" i="1" dirty="0" smtClean="0"/>
            </a:br>
            <a:r>
              <a:rPr lang="sr-Cyrl-RS" i="1" dirty="0" smtClean="0"/>
              <a:t>амбалажни, грађевински, електрични и електронични, отпадна возила и гуме</a:t>
            </a:r>
          </a:p>
          <a:p>
            <a:r>
              <a:rPr lang="sr-Cyrl-RS" dirty="0" smtClean="0"/>
              <a:t>Особине:</a:t>
            </a:r>
            <a:r>
              <a:rPr lang="sr-Cyrl-RS" i="1" dirty="0" smtClean="0"/>
              <a:t>опасни</a:t>
            </a:r>
            <a:br>
              <a:rPr lang="sr-Cyrl-RS" i="1" dirty="0" smtClean="0"/>
            </a:br>
            <a:r>
              <a:rPr lang="sr-Cyrl-RS" i="1" dirty="0" smtClean="0"/>
              <a:t>                   неопасни</a:t>
            </a:r>
            <a:br>
              <a:rPr lang="sr-Cyrl-RS" i="1" dirty="0" smtClean="0"/>
            </a:br>
            <a:r>
              <a:rPr lang="sr-Cyrl-RS" i="1" dirty="0" smtClean="0"/>
              <a:t>                   инертни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Ð ÐµÐ·ÑÐ»ÑÐ°Ñ ÑÐ»Ð¸ÐºÐ° Ð·Ð° komunalni otp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21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81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Комунални отпад</a:t>
            </a:r>
            <a:endParaRPr lang="en-US" dirty="0"/>
          </a:p>
        </p:txBody>
      </p:sp>
      <p:pic>
        <p:nvPicPr>
          <p:cNvPr id="26628" name="Picture 4" descr="Ð ÐµÐ·ÑÐ»ÑÐ°Ñ ÑÐ»Ð¸ÐºÐ° Ð·Ð° industrijski otp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4114800" cy="30861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3048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Индустријски отпад</a:t>
            </a:r>
            <a:endParaRPr lang="en-US" dirty="0"/>
          </a:p>
        </p:txBody>
      </p:sp>
      <p:pic>
        <p:nvPicPr>
          <p:cNvPr id="26630" name="Picture 6" descr="Ð ÐµÐ·ÑÐ»ÑÐ°Ñ ÑÐ»Ð¸ÐºÐ° Ð·Ð° ambalaÅ¾ni ot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3280832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400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Амбалажни отпад</a:t>
            </a:r>
            <a:endParaRPr lang="en-US" dirty="0"/>
          </a:p>
        </p:txBody>
      </p:sp>
      <p:pic>
        <p:nvPicPr>
          <p:cNvPr id="26632" name="Picture 8" descr="Ð ÐµÐ·ÑÐ»ÑÐ°Ñ ÑÐ»Ð¸ÐºÐ° Ð·Ð° gradjevinski otp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733800"/>
            <a:ext cx="4267200" cy="2667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14800" y="64770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Грађевински отпад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Ð ÐµÐ·ÑÐ»ÑÐ°Ñ ÑÐ»Ð¸ÐºÐ° Ð·Ð° elektricni otp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2744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194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Електрични и електронички</a:t>
            </a:r>
            <a:endParaRPr lang="en-US" dirty="0"/>
          </a:p>
        </p:txBody>
      </p:sp>
      <p:pic>
        <p:nvPicPr>
          <p:cNvPr id="27652" name="Picture 4" descr="Ð ÐµÐ·ÑÐ»ÑÐ°Ñ ÑÐ»Ð¸ÐºÐ° Ð·Ð° otpadna vozi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28194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Отпадна возила</a:t>
            </a:r>
            <a:endParaRPr lang="en-US" dirty="0"/>
          </a:p>
        </p:txBody>
      </p:sp>
      <p:pic>
        <p:nvPicPr>
          <p:cNvPr id="27654" name="Picture 6" descr="Ð ÐµÐ·ÑÐ»ÑÐ°Ñ ÑÐ»Ð¸ÐºÐ° Ð·Ð° otpadne gu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800600" cy="2400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Отпадне гуме</a:t>
            </a:r>
            <a:endParaRPr lang="en-US" dirty="0"/>
          </a:p>
        </p:txBody>
      </p:sp>
      <p:pic>
        <p:nvPicPr>
          <p:cNvPr id="27656" name="Picture 8" descr="Ð ÐµÐ·ÑÐ»ÑÐ°Ñ ÑÐ»Ð¸ÐºÐ° Ð·Ð° otpadna ul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3314699" cy="19727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53000" y="548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Отпадна уља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ОПАСНИ ОТПАД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AutoShape 2" descr="Ð ÐµÐ·ÑÐ»ÑÐ°Ñ ÑÐ»Ð¸ÐºÐ° Ð·Ð° opasni otp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Ð ÐµÐ·ÑÐ»ÑÐ°Ñ ÑÐ»Ð¸ÐºÐ° Ð·Ð° stari akumulat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3255388" cy="2438400"/>
          </a:xfrm>
          <a:prstGeom prst="rect">
            <a:avLst/>
          </a:prstGeom>
          <a:noFill/>
        </p:spPr>
      </p:pic>
      <p:pic>
        <p:nvPicPr>
          <p:cNvPr id="28678" name="Picture 6" descr="Ð ÐµÐ·ÑÐ»ÑÐ°Ñ ÑÐ»Ð¸ÐºÐ° Ð·Ð° stare bateri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962400" cy="2641600"/>
          </a:xfrm>
          <a:prstGeom prst="rect">
            <a:avLst/>
          </a:prstGeom>
          <a:noFill/>
        </p:spPr>
      </p:pic>
      <p:pic>
        <p:nvPicPr>
          <p:cNvPr id="28680" name="Picture 8" descr="Ð ÐµÐ·ÑÐ»ÑÐ°Ñ ÑÐ»Ð¸ÐºÐ° Ð·Ð° stari lekov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962400"/>
            <a:ext cx="3752850" cy="2592354"/>
          </a:xfrm>
          <a:prstGeom prst="rect">
            <a:avLst/>
          </a:prstGeom>
          <a:noFill/>
        </p:spPr>
      </p:pic>
      <p:pic>
        <p:nvPicPr>
          <p:cNvPr id="28682" name="Picture 10" descr="Ð ÐµÐ·ÑÐ»ÑÐ°Ñ ÑÐ»Ð¸ÐºÐ° Ð·Ð° motorna ul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576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8" name="AutoShape 2" descr="Ð ÐµÐ·ÑÐ»ÑÐ°Ñ ÑÐ»Ð¸ÐºÐ° Ð·Ð° neopasni otp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Ð ÐµÐ·ÑÐ»ÑÐ°Ñ ÑÐ»Ð¸ÐºÐ° Ð·Ð° neopasni otp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3810000" cy="2609851"/>
          </a:xfrm>
          <a:prstGeom prst="rect">
            <a:avLst/>
          </a:prstGeom>
          <a:noFill/>
        </p:spPr>
      </p:pic>
      <p:pic>
        <p:nvPicPr>
          <p:cNvPr id="29702" name="Picture 6" descr="Ð ÐµÐ·ÑÐ»ÑÐ°Ñ ÑÐ»Ð¸ÐºÐ° Ð·Ð° neopasni otp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29000"/>
            <a:ext cx="4876800" cy="3251201"/>
          </a:xfrm>
          <a:prstGeom prst="rect">
            <a:avLst/>
          </a:prstGeom>
          <a:noFill/>
        </p:spPr>
      </p:pic>
      <p:pic>
        <p:nvPicPr>
          <p:cNvPr id="29704" name="Picture 8" descr="Ð ÐµÐ·ÑÐ»ÑÐ°Ñ ÑÐ»Ð¸ÐºÐ° Ð·Ð° neopasni ot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"/>
            <a:ext cx="4473469" cy="2976892"/>
          </a:xfrm>
          <a:prstGeom prst="rect">
            <a:avLst/>
          </a:prstGeom>
          <a:noFill/>
        </p:spPr>
      </p:pic>
      <p:pic>
        <p:nvPicPr>
          <p:cNvPr id="29706" name="Picture 10" descr="Ð ÐµÐ·ÑÐ»ÑÐ°Ñ ÑÐ»Ð¸ÐºÐ° Ð·Ð° neopasni otp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3734086" cy="2487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ИНЕРТНИ ОТПАД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AutoShape 2" descr="Ð ÐµÐ·ÑÐ»ÑÐ°Ñ ÑÐ»Ð¸ÐºÐ° Ð·Ð° inertni otp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1"/>
            <a:ext cx="921708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Селективно прикупљање отпада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Одлагање одређене врсте отпада у контејнере предвиђене за ту намјену</a:t>
            </a:r>
          </a:p>
          <a:p>
            <a:r>
              <a:rPr lang="sr-Cyrl-RS" dirty="0" smtClean="0"/>
              <a:t>Најважније мјесто у процесу рециклаже</a:t>
            </a:r>
          </a:p>
          <a:p>
            <a:r>
              <a:rPr lang="sr-Cyrl-RS" dirty="0" smtClean="0"/>
              <a:t>Материјали:</a:t>
            </a:r>
            <a:r>
              <a:rPr lang="sr-Cyrl-RS" i="1" dirty="0" smtClean="0"/>
              <a:t>папир, стакло, пластика, метал</a:t>
            </a:r>
            <a:endParaRPr lang="en-US" dirty="0"/>
          </a:p>
        </p:txBody>
      </p:sp>
      <p:pic>
        <p:nvPicPr>
          <p:cNvPr id="31746" name="Picture 2" descr="Ð ÐµÐ·ÑÐ»ÑÐ°Ñ ÑÐ»Ð¸ÐºÐ° Ð·Ð° selektivno prikupljanje otp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1275"/>
            <a:ext cx="4876800" cy="2416725"/>
          </a:xfrm>
          <a:prstGeom prst="rect">
            <a:avLst/>
          </a:prstGeom>
          <a:noFill/>
        </p:spPr>
      </p:pic>
      <p:pic>
        <p:nvPicPr>
          <p:cNvPr id="31748" name="Picture 4" descr="Ð ÐµÐ·ÑÐ»ÑÐ°Ñ ÑÐ»Ð¸ÐºÐ° Ð·Ð° kontejneri za staklo papir i plastiku bijelj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4716"/>
            <a:ext cx="4267200" cy="2843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sr-Cyrl-RS" dirty="0" smtClean="0"/>
              <a:t>надзорни или аларм систем</a:t>
            </a:r>
            <a:endParaRPr lang="en-US" dirty="0" smtClean="0"/>
          </a:p>
          <a:p>
            <a:r>
              <a:rPr lang="sr-Cyrl-RS" dirty="0" smtClean="0"/>
              <a:t>пракса:објекат праћења</a:t>
            </a:r>
            <a:br>
              <a:rPr lang="sr-Cyrl-RS" dirty="0" smtClean="0"/>
            </a:br>
            <a:r>
              <a:rPr lang="sr-Cyrl-RS" dirty="0" smtClean="0"/>
              <a:t>              тачке на којима се оно врши</a:t>
            </a:r>
            <a:br>
              <a:rPr lang="sr-Cyrl-RS" dirty="0" smtClean="0"/>
            </a:br>
            <a:r>
              <a:rPr lang="sr-Cyrl-RS" dirty="0" smtClean="0"/>
              <a:t>              учесталост њиховог праћења</a:t>
            </a:r>
            <a:br>
              <a:rPr lang="sr-Cyrl-RS" dirty="0" smtClean="0"/>
            </a:br>
            <a:r>
              <a:rPr lang="sr-Cyrl-RS" dirty="0" smtClean="0"/>
              <a:t>              опрема и стручни кадар</a:t>
            </a:r>
            <a:br>
              <a:rPr lang="sr-Cyrl-RS" dirty="0" smtClean="0"/>
            </a:br>
            <a:r>
              <a:rPr lang="sr-Cyrl-RS" dirty="0" smtClean="0"/>
              <a:t>              одређивање тачака</a:t>
            </a:r>
          </a:p>
          <a:p>
            <a:r>
              <a:rPr lang="sr-Cyrl-RS" i="1" dirty="0" smtClean="0"/>
              <a:t>Биолошки или еколошки мониторинг систем</a:t>
            </a:r>
          </a:p>
          <a:p>
            <a:r>
              <a:rPr lang="sr-Cyrl-RS" dirty="0" smtClean="0"/>
              <a:t>Важни дијелови сваког мониторинг система: </a:t>
            </a:r>
            <a:r>
              <a:rPr lang="sr-Cyrl-RS" i="1" dirty="0" smtClean="0"/>
              <a:t>физички и хемијски мониторинг </a:t>
            </a:r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572000"/>
            <a:ext cx="41019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999796"/>
            <a:ext cx="5029200" cy="18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рециклажа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Издвајање материјала из отпада и поновно коришћење</a:t>
            </a:r>
          </a:p>
          <a:p>
            <a:r>
              <a:rPr lang="sr-Cyrl-RS" dirty="0" smtClean="0"/>
              <a:t>Процес сакупљања отпада који је могуће рециклирати</a:t>
            </a:r>
          </a:p>
          <a:p>
            <a:r>
              <a:rPr lang="sr-Cyrl-RS" dirty="0" smtClean="0"/>
              <a:t>Веома важно одвојити отпад</a:t>
            </a:r>
            <a:endParaRPr lang="en-US" dirty="0"/>
          </a:p>
        </p:txBody>
      </p:sp>
      <p:pic>
        <p:nvPicPr>
          <p:cNvPr id="32770" name="Picture 2" descr="https://upload.wikimedia.org/wikipedia/commons/thumb/4/44/Recycle001.svg/144px-Recycle001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233334"/>
            <a:ext cx="2133600" cy="2015068"/>
          </a:xfrm>
          <a:prstGeom prst="rect">
            <a:avLst/>
          </a:prstGeom>
          <a:noFill/>
        </p:spPr>
      </p:pic>
      <p:pic>
        <p:nvPicPr>
          <p:cNvPr id="32772" name="Picture 4" descr="https://upload.wikimedia.org/wikipedia/commons/thumb/f/fe/Reciklaza.jpg/250px-Recikla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191000"/>
            <a:ext cx="2381250" cy="2162176"/>
          </a:xfrm>
          <a:prstGeom prst="rect">
            <a:avLst/>
          </a:prstGeom>
          <a:noFill/>
        </p:spPr>
      </p:pic>
      <p:pic>
        <p:nvPicPr>
          <p:cNvPr id="32774" name="Picture 6" descr="Ð ÐµÐ·ÑÐ»ÑÐ°Ñ ÑÐ»Ð¸ÐºÐ° Ð·Ð° recycl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-838200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Ð ÐµÐ·ÑÐ»ÑÐ°Ñ ÑÐ»Ð¸ÐºÐ° Ð·Ð° plast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333750" cy="2952751"/>
          </a:xfrm>
          <a:prstGeom prst="rect">
            <a:avLst/>
          </a:prstGeom>
          <a:noFill/>
        </p:spPr>
      </p:pic>
      <p:pic>
        <p:nvPicPr>
          <p:cNvPr id="33796" name="Picture 4" descr="Ð ÐµÐ·ÑÐ»ÑÐ°Ñ ÑÐ»Ð¸ÐºÐ° Ð·Ð° pet ambala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143000"/>
            <a:ext cx="2372845" cy="2305051"/>
          </a:xfrm>
          <a:prstGeom prst="rect">
            <a:avLst/>
          </a:prstGeom>
          <a:noFill/>
        </p:spPr>
      </p:pic>
      <p:pic>
        <p:nvPicPr>
          <p:cNvPr id="33798" name="Picture 6" descr="Ð ÐµÐ·ÑÐ»ÑÐ°Ñ ÑÐ»Ð¸ÐºÐ° Ð·Ð° aluminijum recikliranj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295400"/>
            <a:ext cx="2857500" cy="2143125"/>
          </a:xfrm>
          <a:prstGeom prst="rect">
            <a:avLst/>
          </a:prstGeom>
          <a:noFill/>
        </p:spPr>
      </p:pic>
      <p:sp>
        <p:nvSpPr>
          <p:cNvPr id="33800" name="AutoShape 8" descr="Ð ÐµÐ·ÑÐ»ÑÐ°Ñ ÑÐ»Ð¸ÐºÐ° Ð·Ð° staklo za reciklaz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 descr="Ð ÐµÐ·ÑÐ»ÑÐ°Ñ ÑÐ»Ð¸ÐºÐ° Ð·Ð° papi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648200"/>
            <a:ext cx="2381250" cy="1790701"/>
          </a:xfrm>
          <a:prstGeom prst="rect">
            <a:avLst/>
          </a:prstGeom>
          <a:noFill/>
        </p:spPr>
      </p:pic>
      <p:pic>
        <p:nvPicPr>
          <p:cNvPr id="33804" name="Picture 12" descr="Ð ÐµÐ·ÑÐ»ÑÐ°Ñ ÑÐ»Ð¸ÐºÐ° Ð·Ð° staklo za reciklaz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081184"/>
            <a:ext cx="3733800" cy="223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Ð ÐµÐ·ÑÐ»ÑÐ°Ñ ÑÐ»Ð¸ÐºÐ° Ð·Ð° baterije za reciklaÅ¾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810000" cy="2143125"/>
          </a:xfrm>
          <a:prstGeom prst="rect">
            <a:avLst/>
          </a:prstGeom>
          <a:noFill/>
        </p:spPr>
      </p:pic>
      <p:pic>
        <p:nvPicPr>
          <p:cNvPr id="35844" name="Picture 4" descr="Ð ÐµÐ·ÑÐ»ÑÐ°Ñ ÑÐ»Ð¸ÐºÐ° Ð·Ð° elektricni otp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066800"/>
            <a:ext cx="4762500" cy="5572126"/>
          </a:xfrm>
          <a:prstGeom prst="rect">
            <a:avLst/>
          </a:prstGeom>
          <a:noFill/>
        </p:spPr>
      </p:pic>
      <p:pic>
        <p:nvPicPr>
          <p:cNvPr id="35846" name="Picture 6" descr="Ð ÐµÐ·ÑÐ»ÑÐ°Ñ ÑÐ»Ð¸ÐºÐ° Ð·Ð° elektronski ot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4238232" cy="281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компостовање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Аеробна разградња биоотпада</a:t>
            </a:r>
          </a:p>
          <a:p>
            <a:r>
              <a:rPr lang="sr-Cyrl-RS" dirty="0" smtClean="0"/>
              <a:t>Производи:</a:t>
            </a:r>
            <a:r>
              <a:rPr lang="sr-Cyrl-RS" i="1" dirty="0" smtClean="0"/>
              <a:t>угљен-диоксин СО2</a:t>
            </a:r>
            <a:br>
              <a:rPr lang="sr-Cyrl-RS" i="1" dirty="0" smtClean="0"/>
            </a:br>
            <a:r>
              <a:rPr lang="sr-Cyrl-RS" i="1" dirty="0" smtClean="0"/>
              <a:t>                      вода НО2</a:t>
            </a:r>
            <a:br>
              <a:rPr lang="sr-Cyrl-RS" i="1" dirty="0" smtClean="0"/>
            </a:br>
            <a:r>
              <a:rPr lang="sr-Cyrl-RS" i="1" dirty="0" smtClean="0"/>
              <a:t>                      топлота</a:t>
            </a:r>
            <a:br>
              <a:rPr lang="sr-Cyrl-RS" i="1" dirty="0" smtClean="0"/>
            </a:br>
            <a:r>
              <a:rPr lang="sr-Cyrl-RS" i="1" dirty="0" smtClean="0"/>
              <a:t>                      компост</a:t>
            </a:r>
          </a:p>
          <a:p>
            <a:r>
              <a:rPr lang="sr-Cyrl-RS" dirty="0" smtClean="0"/>
              <a:t>Особине:чист, јефтин, безбједан</a:t>
            </a:r>
          </a:p>
          <a:p>
            <a:r>
              <a:rPr lang="sr-Cyrl-RS" dirty="0" smtClean="0"/>
              <a:t>Предности:задржава воду, храни биљке, осигурава прозрачност земљишта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37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Ð ÐµÐ·ÑÐ»ÑÐ°Ñ ÑÐ»Ð¸ÐºÐ° Ð·Ð° kompostiran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05298"/>
            <a:ext cx="5105400" cy="2552702"/>
          </a:xfrm>
          <a:prstGeom prst="rect">
            <a:avLst/>
          </a:prstGeom>
          <a:noFill/>
        </p:spPr>
      </p:pic>
      <p:pic>
        <p:nvPicPr>
          <p:cNvPr id="36871" name="Picture 7" descr="Ð ÐµÐ·ÑÐ»ÑÐ°Ñ ÑÐ»Ð¸ÐºÐ° Ð·Ð° kompostiranj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2930" y="3581400"/>
            <a:ext cx="5208360" cy="3276600"/>
          </a:xfrm>
          <a:prstGeom prst="rect">
            <a:avLst/>
          </a:prstGeom>
          <a:noFill/>
        </p:spPr>
      </p:pic>
      <p:pic>
        <p:nvPicPr>
          <p:cNvPr id="36873" name="Picture 9" descr="Ð¡ÑÐ¾Ð´Ð½Ð° ÑÐ»Ð¸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1847" y="0"/>
            <a:ext cx="385215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6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743417" y="-352018"/>
            <a:ext cx="1048565" cy="175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5181" y="-352018"/>
            <a:ext cx="1048565" cy="175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8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Ð ÐµÐ·ÑÐ»ÑÐ°Ñ ÑÐ»Ð¸ÐºÐ° Ð·Ð° recycle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-76200"/>
            <a:ext cx="69342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подјела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Еколошки мониторинг загађености ваздуха</a:t>
            </a:r>
          </a:p>
          <a:p>
            <a:r>
              <a:rPr lang="sr-Cyrl-RS" dirty="0" smtClean="0"/>
              <a:t>Еколошки мониторинг загађености водене средине</a:t>
            </a:r>
          </a:p>
          <a:p>
            <a:r>
              <a:rPr lang="sr-Cyrl-RS" dirty="0" smtClean="0"/>
              <a:t>Еколошки мониторинг загађености земљишта</a:t>
            </a:r>
            <a:endParaRPr lang="en-US" dirty="0"/>
          </a:p>
        </p:txBody>
      </p:sp>
      <p:pic>
        <p:nvPicPr>
          <p:cNvPr id="2050" name="Picture 2" descr="Ð ÐµÐ·ÑÐ»ÑÐ°Ñ ÑÐ»Ð¸ÐºÐ° Ð·Ð° water biomonito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77640"/>
            <a:ext cx="4800600" cy="2880360"/>
          </a:xfrm>
          <a:prstGeom prst="rect">
            <a:avLst/>
          </a:prstGeom>
          <a:noFill/>
        </p:spPr>
      </p:pic>
      <p:pic>
        <p:nvPicPr>
          <p:cNvPr id="2052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9180" y="4572000"/>
            <a:ext cx="427482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Ð ÐµÐ·ÑÐ»ÑÐ°Ñ ÑÐ»Ð¸ÐºÐ° Ð·Ð° bioindikatori vazdu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820" y="0"/>
            <a:ext cx="935182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индикатори</a:t>
            </a:r>
            <a:endParaRPr lang="en-US" dirty="0"/>
          </a:p>
        </p:txBody>
      </p:sp>
      <p:pic>
        <p:nvPicPr>
          <p:cNvPr id="16386" name="Picture 2" descr="https://upload.wikimedia.org/wikipedia/commons/thumb/d/da/Lobaria_pulmonaria_010108c.jpg/250px-Lobaria_pulmonaria_01010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2381250" cy="1771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657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лишајеви</a:t>
            </a:r>
            <a:endParaRPr lang="en-US" dirty="0"/>
          </a:p>
        </p:txBody>
      </p:sp>
      <p:pic>
        <p:nvPicPr>
          <p:cNvPr id="16388" name="Picture 4" descr="https://upload.wikimedia.org/wikipedia/commons/thumb/c/cc/Moos_5769.jpg/250px-Moos_5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05000"/>
            <a:ext cx="2381250" cy="17907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3657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маховина</a:t>
            </a:r>
            <a:endParaRPr lang="en-US" dirty="0"/>
          </a:p>
        </p:txBody>
      </p:sp>
      <p:pic>
        <p:nvPicPr>
          <p:cNvPr id="16390" name="Picture 6" descr="https://upload.wikimedia.org/wikipedia/commons/thumb/f/ff/Parthenos_sylvia_philippensis.jpg/250px-Parthenos_sylvia_philippens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81200"/>
            <a:ext cx="2381250" cy="15906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1200" y="3581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ноћни лептир</a:t>
            </a:r>
            <a:endParaRPr lang="en-US" dirty="0"/>
          </a:p>
        </p:txBody>
      </p:sp>
      <p:pic>
        <p:nvPicPr>
          <p:cNvPr id="16392" name="Picture 8" descr="Ð ÐµÐ·ÑÐ»ÑÐ°Ñ ÑÐ»Ð¸ÐºÐ° Ð·Ð° dnevni lepti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14801"/>
            <a:ext cx="2459044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дневни  лептир</a:t>
            </a:r>
            <a:endParaRPr lang="en-US" dirty="0"/>
          </a:p>
        </p:txBody>
      </p:sp>
      <p:sp>
        <p:nvSpPr>
          <p:cNvPr id="16394" name="AutoShape 10" descr="Ð ÐµÐ·ÑÐ»ÑÐ°Ñ ÑÐ»Ð¸ÐºÐ° Ð·Ð° bioindikatori pt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2" descr="Ð ÐµÐ·ÑÐ»ÑÐ°Ñ ÑÐ»Ð¸ÐºÐ° Ð·Ð° bioindikatori pt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267200"/>
            <a:ext cx="3352800" cy="17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895600" y="6096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птице</a:t>
            </a:r>
            <a:endParaRPr lang="en-US" dirty="0"/>
          </a:p>
        </p:txBody>
      </p:sp>
      <p:pic>
        <p:nvPicPr>
          <p:cNvPr id="16399" name="Picture 15" descr="https://upload.wikimedia.org/wikipedia/commons/thumb/d/d7/Trichoptera_caddisfly_1.jpg/250px-Trichoptera_caddisfly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343400"/>
            <a:ext cx="2381250" cy="15430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008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Trichoptera</a:t>
            </a:r>
            <a:r>
              <a:rPr lang="en-US" i="1" dirty="0" smtClean="0"/>
              <a:t> </a:t>
            </a:r>
            <a:r>
              <a:rPr lang="en-US" i="1" dirty="0" err="1" smtClean="0"/>
              <a:t>caddisfly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667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штука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120" y="685801"/>
            <a:ext cx="29260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43600" y="3429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сом</a:t>
            </a:r>
            <a:endParaRPr lang="en-US" dirty="0"/>
          </a:p>
        </p:txBody>
      </p:sp>
      <p:pic>
        <p:nvPicPr>
          <p:cNvPr id="19461" name="Picture 5" descr="Ð ÐµÐ·ÑÐ»ÑÐ°Ñ ÑÐ»Ð¸ÐºÐ° Ð·Ð° sar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25908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6477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шаран</a:t>
            </a:r>
            <a:endParaRPr 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038600"/>
            <a:ext cx="4810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6576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пастрмка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Ð ÐµÐ·ÑÐ»ÑÐ°Ñ ÑÐ»Ð¸ÐºÐ° Ð·Ð° bioindikatori v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1"/>
            <a:ext cx="9186492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7339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AutoShape 2" descr="Ð ÐµÐ·ÑÐ»ÑÐ°Ñ ÑÐ»Ð¸ÐºÐ° Ð·Ð° bioindicator exam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37770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657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глисте</a:t>
            </a:r>
            <a:endParaRPr lang="en-US" dirty="0"/>
          </a:p>
        </p:txBody>
      </p:sp>
      <p:pic>
        <p:nvPicPr>
          <p:cNvPr id="22533" name="Picture 5" descr="Ð ÐµÐ·ÑÐ»ÑÐ°Ñ ÑÐ»Ð¸ÐºÐ° Ð·Ð° vaskularne bilj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066800"/>
            <a:ext cx="2286000" cy="30518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Lycopodium</a:t>
            </a:r>
            <a:r>
              <a:rPr lang="en-US" dirty="0" smtClean="0"/>
              <a:t> </a:t>
            </a:r>
            <a:r>
              <a:rPr lang="en-US" dirty="0" err="1" smtClean="0"/>
              <a:t>deuterodensum</a:t>
            </a:r>
            <a:endParaRPr lang="en-US" dirty="0"/>
          </a:p>
        </p:txBody>
      </p:sp>
      <p:pic>
        <p:nvPicPr>
          <p:cNvPr id="22535" name="Picture 7" descr="https://upload.wikimedia.org/wikipedia/commons/thumb/4/46/Japonolirion_osense_1.JPG/200px-Japonolirion_osens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219200"/>
            <a:ext cx="2438400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0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Japonolirion osense</a:t>
            </a:r>
            <a:endParaRPr lang="en-US" dirty="0"/>
          </a:p>
        </p:txBody>
      </p:sp>
      <p:pic>
        <p:nvPicPr>
          <p:cNvPr id="22537" name="Picture 9" descr="https://upload.wikimedia.org/wikipedia/commons/thumb/b/b6/Cyclanthus_bipartitus_kz1.jpg/200px-Cyclanthus_bipartitus_kz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657600"/>
            <a:ext cx="1905000" cy="26384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Cyclanthus bipartitus</a:t>
            </a:r>
            <a:endParaRPr lang="en-US" dirty="0"/>
          </a:p>
        </p:txBody>
      </p:sp>
      <p:pic>
        <p:nvPicPr>
          <p:cNvPr id="22539" name="Picture 11" descr="Ð ÐµÐ·ÑÐ»ÑÐ°Ñ ÑÐ»Ð¸ÐºÐ° Ð·Ð° acora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81400"/>
            <a:ext cx="2057400" cy="32776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6477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Acorales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387025"/>
      </a:dk2>
      <a:lt2>
        <a:srgbClr val="54A838"/>
      </a:lt2>
      <a:accent1>
        <a:srgbClr val="54A838"/>
      </a:accent1>
      <a:accent2>
        <a:srgbClr val="B0DFA0"/>
      </a:accent2>
      <a:accent3>
        <a:srgbClr val="CAE9C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149</Words>
  <Application>Microsoft Office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Еколошки мониторинг</vt:lpstr>
      <vt:lpstr>Slide 2</vt:lpstr>
      <vt:lpstr>подјела</vt:lpstr>
      <vt:lpstr>Slide 4</vt:lpstr>
      <vt:lpstr>индикатори</vt:lpstr>
      <vt:lpstr>Slide 6</vt:lpstr>
      <vt:lpstr>Slide 7</vt:lpstr>
      <vt:lpstr>Slide 8</vt:lpstr>
      <vt:lpstr>Slide 9</vt:lpstr>
      <vt:lpstr>Slide 10</vt:lpstr>
      <vt:lpstr>ОТПАД</vt:lpstr>
      <vt:lpstr>Slide 12</vt:lpstr>
      <vt:lpstr>ПОДЈЕЛА ОТПАДА</vt:lpstr>
      <vt:lpstr>Slide 14</vt:lpstr>
      <vt:lpstr>Slide 15</vt:lpstr>
      <vt:lpstr>ОПАСНИ ОТПАД</vt:lpstr>
      <vt:lpstr>Slide 17</vt:lpstr>
      <vt:lpstr>ИНЕРТНИ ОТПАД</vt:lpstr>
      <vt:lpstr>Селективно прикупљање отпада</vt:lpstr>
      <vt:lpstr>рециклажа</vt:lpstr>
      <vt:lpstr>Slide 21</vt:lpstr>
      <vt:lpstr>Slide 22</vt:lpstr>
      <vt:lpstr>Slide 23</vt:lpstr>
      <vt:lpstr>компостовање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Еколошки мониторинг</dc:title>
  <dc:creator>X</dc:creator>
  <cp:lastModifiedBy>Korisnik</cp:lastModifiedBy>
  <cp:revision>46</cp:revision>
  <dcterms:created xsi:type="dcterms:W3CDTF">2019-05-18T08:26:48Z</dcterms:created>
  <dcterms:modified xsi:type="dcterms:W3CDTF">2020-05-13T10:37:45Z</dcterms:modified>
</cp:coreProperties>
</file>