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6" r:id="rId9"/>
    <p:sldId id="262" r:id="rId10"/>
    <p:sldId id="267" r:id="rId11"/>
    <p:sldId id="263" r:id="rId12"/>
    <p:sldId id="268" r:id="rId13"/>
    <p:sldId id="264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95" autoAdjust="0"/>
    <p:restoredTop sz="99899" autoAdjust="0"/>
  </p:normalViewPr>
  <p:slideViewPr>
    <p:cSldViewPr>
      <p:cViewPr varScale="1">
        <p:scale>
          <a:sx n="133" d="100"/>
          <a:sy n="133" d="100"/>
        </p:scale>
        <p:origin x="-99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55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3054E3-E7B3-4D73-889C-15D25607BD1A}" type="datetimeFigureOut">
              <a:rPr lang="sr-Latn-CS" smtClean="0"/>
              <a:pPr/>
              <a:t>16.9.2019</a:t>
            </a:fld>
            <a:endParaRPr lang="bs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s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43685-0C0E-45FC-9FE1-618E7BCCE408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s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43685-0C0E-45FC-9FE1-618E7BCCE408}" type="slidenum">
              <a:rPr lang="bs-Latn-BA" smtClean="0"/>
              <a:pPr/>
              <a:t>1</a:t>
            </a:fld>
            <a:endParaRPr lang="bs-Latn-B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s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43685-0C0E-45FC-9FE1-618E7BCCE408}" type="slidenum">
              <a:rPr lang="bs-Latn-BA" smtClean="0"/>
              <a:pPr/>
              <a:t>2</a:t>
            </a:fld>
            <a:endParaRPr lang="bs-Latn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A2AB8-9FE5-496F-8FA2-1C7442A0358C}" type="datetimeFigureOut">
              <a:rPr lang="sr-Latn-CS" smtClean="0"/>
              <a:pPr/>
              <a:t>16.9.2019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965D-C952-42C1-952C-D37A8D4CB8BD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A2AB8-9FE5-496F-8FA2-1C7442A0358C}" type="datetimeFigureOut">
              <a:rPr lang="sr-Latn-CS" smtClean="0"/>
              <a:pPr/>
              <a:t>16.9.2019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965D-C952-42C1-952C-D37A8D4CB8B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A2AB8-9FE5-496F-8FA2-1C7442A0358C}" type="datetimeFigureOut">
              <a:rPr lang="sr-Latn-CS" smtClean="0"/>
              <a:pPr/>
              <a:t>16.9.2019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965D-C952-42C1-952C-D37A8D4CB8B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A2AB8-9FE5-496F-8FA2-1C7442A0358C}" type="datetimeFigureOut">
              <a:rPr lang="sr-Latn-CS" smtClean="0"/>
              <a:pPr/>
              <a:t>16.9.2019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965D-C952-42C1-952C-D37A8D4CB8B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A2AB8-9FE5-496F-8FA2-1C7442A0358C}" type="datetimeFigureOut">
              <a:rPr lang="sr-Latn-CS" smtClean="0"/>
              <a:pPr/>
              <a:t>16.9.2019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428965D-C952-42C1-952C-D37A8D4CB8B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A2AB8-9FE5-496F-8FA2-1C7442A0358C}" type="datetimeFigureOut">
              <a:rPr lang="sr-Latn-CS" smtClean="0"/>
              <a:pPr/>
              <a:t>16.9.2019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965D-C952-42C1-952C-D37A8D4CB8B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A2AB8-9FE5-496F-8FA2-1C7442A0358C}" type="datetimeFigureOut">
              <a:rPr lang="sr-Latn-CS" smtClean="0"/>
              <a:pPr/>
              <a:t>16.9.2019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965D-C952-42C1-952C-D37A8D4CB8B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A2AB8-9FE5-496F-8FA2-1C7442A0358C}" type="datetimeFigureOut">
              <a:rPr lang="sr-Latn-CS" smtClean="0"/>
              <a:pPr/>
              <a:t>16.9.2019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965D-C952-42C1-952C-D37A8D4CB8B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A2AB8-9FE5-496F-8FA2-1C7442A0358C}" type="datetimeFigureOut">
              <a:rPr lang="sr-Latn-CS" smtClean="0"/>
              <a:pPr/>
              <a:t>16.9.2019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965D-C952-42C1-952C-D37A8D4CB8B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A2AB8-9FE5-496F-8FA2-1C7442A0358C}" type="datetimeFigureOut">
              <a:rPr lang="sr-Latn-CS" smtClean="0"/>
              <a:pPr/>
              <a:t>16.9.2019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965D-C952-42C1-952C-D37A8D4CB8B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A2AB8-9FE5-496F-8FA2-1C7442A0358C}" type="datetimeFigureOut">
              <a:rPr lang="sr-Latn-CS" smtClean="0"/>
              <a:pPr/>
              <a:t>16.9.2019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8965D-C952-42C1-952C-D37A8D4CB8B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81A2AB8-9FE5-496F-8FA2-1C7442A0358C}" type="datetimeFigureOut">
              <a:rPr lang="sr-Latn-CS" smtClean="0"/>
              <a:pPr/>
              <a:t>16.9.2019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28965D-C952-42C1-952C-D37A8D4CB8BD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bs.wikipedia.org/wiki/Rusija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boskosabazovic.files.wordpress.com/2014/05/quartz-milky.jp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bs.wikipedia.org/wiki/Sjaj_(mineralogija)" TargetMode="External"/><Relationship Id="rId3" Type="http://schemas.openxmlformats.org/officeDocument/2006/relationships/hyperlink" Target="https://bs.wikipedia.org/wiki/Mineral" TargetMode="External"/><Relationship Id="rId7" Type="http://schemas.openxmlformats.org/officeDocument/2006/relationships/hyperlink" Target="https://bs.wikipedia.org/wiki/Ogreb_(mineralogija)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s.wikipedia.org/wiki/Mohsova_skala_tvrdo%C4%87e" TargetMode="External"/><Relationship Id="rId5" Type="http://schemas.openxmlformats.org/officeDocument/2006/relationships/hyperlink" Target="https://bs.wikipedia.org/wiki/Zemljina_kora" TargetMode="External"/><Relationship Id="rId4" Type="http://schemas.openxmlformats.org/officeDocument/2006/relationships/hyperlink" Target="https://bs.wikipedia.org/wiki/Silika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s.wikipedia.org/wiki/Silicij" TargetMode="External"/><Relationship Id="rId2" Type="http://schemas.openxmlformats.org/officeDocument/2006/relationships/hyperlink" Target="https://bs.wikipedia.org/wiki/Njema%C4%8Dki_jezi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s.wikipedia.org/wiki/Kisik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s.wikipedia.org/wiki/Brazil" TargetMode="External"/><Relationship Id="rId2" Type="http://schemas.openxmlformats.org/officeDocument/2006/relationships/hyperlink" Target="https://bs.wikipedia.org/wiki/%C5%BDeljezo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s.wikipedia.org/wiki/Mangan" TargetMode="External"/><Relationship Id="rId2" Type="http://schemas.openxmlformats.org/officeDocument/2006/relationships/hyperlink" Target="https://bs.wikipedia.org/wiki/Titanij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bs.wikipedia.org/wiki/Aluminij" TargetMode="External"/><Relationship Id="rId4" Type="http://schemas.openxmlformats.org/officeDocument/2006/relationships/hyperlink" Target="https://bs.wikipedia.org/wiki/Fosfat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s-Latn-BA" sz="8000" dirty="0" smtClean="0">
                <a:latin typeface="Aharoni" pitchFamily="2" charset="-79"/>
                <a:cs typeface="Aharoni" pitchFamily="2" charset="-79"/>
              </a:rPr>
              <a:t>KVARC</a:t>
            </a:r>
            <a:endParaRPr lang="bs-Latn-BA" sz="80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6357950" y="1214422"/>
            <a:ext cx="1500198" cy="107157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985854"/>
          </a:xfrm>
        </p:spPr>
        <p:txBody>
          <a:bodyPr>
            <a:normAutofit/>
          </a:bodyPr>
          <a:lstStyle/>
          <a:p>
            <a:r>
              <a:rPr lang="bs-Latn-BA" sz="4800" dirty="0" smtClean="0"/>
              <a:t>Ametist</a:t>
            </a:r>
            <a:endParaRPr lang="bs-Latn-BA" sz="4800" dirty="0"/>
          </a:p>
        </p:txBody>
      </p:sp>
      <p:pic>
        <p:nvPicPr>
          <p:cNvPr id="31746" name="Picture 2" descr="Povezana slika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2085" r="2085"/>
          <a:stretch>
            <a:fillRect/>
          </a:stretch>
        </p:blipFill>
        <p:spPr bwMode="auto">
          <a:xfrm>
            <a:off x="1928794" y="428604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6000" b="1" dirty="0">
                <a:latin typeface="Arial Black" pitchFamily="34" charset="0"/>
              </a:rPr>
              <a:t>Dimni </a:t>
            </a:r>
            <a:r>
              <a:rPr lang="bs-Latn-BA" sz="6000" b="1" dirty="0" smtClean="0">
                <a:latin typeface="Arial Black" pitchFamily="34" charset="0"/>
              </a:rPr>
              <a:t>kvarc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Dimni kvarc je siva, prozirna verzija kvarca.</a:t>
            </a:r>
            <a:r>
              <a:rPr lang="bs-Latn-BA" dirty="0">
                <a:solidFill>
                  <a:schemeClr val="bg1"/>
                </a:solidFill>
                <a:latin typeface="Arial Black" pitchFamily="34" charset="0"/>
              </a:rPr>
              <a:t> </a:t>
            </a:r>
            <a:endParaRPr lang="bs-Latn-BA" dirty="0" smtClean="0">
              <a:solidFill>
                <a:schemeClr val="bg1"/>
              </a:solidFill>
              <a:latin typeface="Arial Black" pitchFamily="34" charset="0"/>
            </a:endParaRPr>
          </a:p>
          <a:p>
            <a:r>
              <a:rPr lang="bs-Latn-BA" dirty="0" smtClean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On je </a:t>
            </a:r>
            <a:r>
              <a:rPr lang="vi-VN" dirty="0" smtClean="0">
                <a:solidFill>
                  <a:schemeClr val="bg1"/>
                </a:solidFill>
              </a:rPr>
              <a:t>smeđe-sive </a:t>
            </a:r>
            <a:r>
              <a:rPr lang="vi-VN" dirty="0">
                <a:solidFill>
                  <a:schemeClr val="bg1"/>
                </a:solidFill>
              </a:rPr>
              <a:t>boje kristala koji je gotovo neproziran. Neki također može biti i crn.</a:t>
            </a:r>
            <a:endParaRPr lang="bs-Latn-BA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Vertical Scroll 4"/>
          <p:cNvSpPr/>
          <p:nvPr/>
        </p:nvSpPr>
        <p:spPr>
          <a:xfrm>
            <a:off x="7286644" y="428604"/>
            <a:ext cx="928694" cy="85725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356" y="5643578"/>
            <a:ext cx="5486400" cy="461946"/>
          </a:xfrm>
        </p:spPr>
        <p:txBody>
          <a:bodyPr>
            <a:noAutofit/>
          </a:bodyPr>
          <a:lstStyle/>
          <a:p>
            <a:r>
              <a:rPr lang="bs-Latn-BA" sz="4800" dirty="0" smtClean="0"/>
              <a:t>Dimni kvarc</a:t>
            </a:r>
            <a:endParaRPr lang="bs-Latn-BA" sz="4800" dirty="0"/>
          </a:p>
        </p:txBody>
      </p:sp>
      <p:pic>
        <p:nvPicPr>
          <p:cNvPr id="32770" name="Picture 2" descr="Povezana slika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3846" r="3846"/>
          <a:stretch>
            <a:fillRect/>
          </a:stretch>
        </p:blipFill>
        <p:spPr bwMode="auto">
          <a:xfrm>
            <a:off x="1785918" y="1142984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b="1" dirty="0"/>
              <a:t>Mliječni kvarc</a:t>
            </a:r>
            <a:br>
              <a:rPr lang="bs-Latn-BA" b="1" dirty="0"/>
            </a:b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>
                <a:solidFill>
                  <a:schemeClr val="bg1"/>
                </a:solidFill>
              </a:rPr>
              <a:t>Mliječni </a:t>
            </a:r>
            <a:r>
              <a:rPr lang="bs-Latn-BA" dirty="0">
                <a:solidFill>
                  <a:schemeClr val="bg1"/>
                </a:solidFill>
              </a:rPr>
              <a:t>kvarc može biti najčešći izbor kristalnog kvarca i može se naći gotovo bilo gdje. </a:t>
            </a:r>
            <a:endParaRPr lang="bs-Latn-BA" dirty="0" smtClean="0">
              <a:solidFill>
                <a:schemeClr val="bg1"/>
              </a:solidFill>
            </a:endParaRPr>
          </a:p>
          <a:p>
            <a:r>
              <a:rPr lang="bs-Latn-BA" dirty="0" smtClean="0">
                <a:solidFill>
                  <a:schemeClr val="bg1"/>
                </a:solidFill>
              </a:rPr>
              <a:t>Bijela </a:t>
            </a:r>
            <a:r>
              <a:rPr lang="bs-Latn-BA" dirty="0">
                <a:solidFill>
                  <a:schemeClr val="bg1"/>
                </a:solidFill>
              </a:rPr>
              <a:t>boja može biti uzrokovana tekućinom ili plinom zarobljenim tokom formiranja </a:t>
            </a:r>
            <a:r>
              <a:rPr lang="bs-Latn-BA" dirty="0" smtClean="0">
                <a:solidFill>
                  <a:schemeClr val="bg1"/>
                </a:solidFill>
              </a:rPr>
              <a:t>kristala.</a:t>
            </a:r>
          </a:p>
          <a:p>
            <a:r>
              <a:rPr lang="bs-Latn-BA" dirty="0" smtClean="0">
                <a:solidFill>
                  <a:schemeClr val="bg1"/>
                </a:solidFill>
              </a:rPr>
              <a:t>Najveća nalazišta </a:t>
            </a:r>
            <a:r>
              <a:rPr lang="bs-Latn-BA" dirty="0">
                <a:solidFill>
                  <a:schemeClr val="bg1"/>
                </a:solidFill>
              </a:rPr>
              <a:t>ove vrste kvarca nalaze se u </a:t>
            </a:r>
            <a:r>
              <a:rPr lang="bs-Latn-BA" dirty="0">
                <a:solidFill>
                  <a:schemeClr val="bg1"/>
                </a:solidFill>
                <a:hlinkClick r:id="rId2" tooltip="Rusija"/>
              </a:rPr>
              <a:t>Rusiji</a:t>
            </a:r>
            <a:r>
              <a:rPr lang="bs-Latn-BA" dirty="0">
                <a:solidFill>
                  <a:schemeClr val="bg1"/>
                </a:solidFill>
              </a:rPr>
              <a:t> i Brazilu.</a:t>
            </a:r>
          </a:p>
        </p:txBody>
      </p:sp>
      <p:sp>
        <p:nvSpPr>
          <p:cNvPr id="4" name="5-Point Star 3"/>
          <p:cNvSpPr/>
          <p:nvPr/>
        </p:nvSpPr>
        <p:spPr>
          <a:xfrm>
            <a:off x="6357950" y="214290"/>
            <a:ext cx="857256" cy="64294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sp>
        <p:nvSpPr>
          <p:cNvPr id="5" name="5-Point Star 4"/>
          <p:cNvSpPr/>
          <p:nvPr/>
        </p:nvSpPr>
        <p:spPr>
          <a:xfrm>
            <a:off x="1928794" y="214290"/>
            <a:ext cx="857256" cy="64294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356" y="5357826"/>
            <a:ext cx="5486400" cy="522288"/>
          </a:xfrm>
        </p:spPr>
        <p:txBody>
          <a:bodyPr>
            <a:noAutofit/>
          </a:bodyPr>
          <a:lstStyle/>
          <a:p>
            <a:r>
              <a:rPr lang="bs-Latn-BA" sz="4800" dirty="0" smtClean="0"/>
              <a:t>Mliječni kvarc</a:t>
            </a:r>
            <a:endParaRPr lang="bs-Latn-BA" sz="4800" dirty="0"/>
          </a:p>
        </p:txBody>
      </p:sp>
      <p:pic>
        <p:nvPicPr>
          <p:cNvPr id="33794" name="Picture 2" descr="http://jewellery.org.ua/price/YML-photo2008/mineral426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7186" r="7186"/>
          <a:stretch>
            <a:fillRect/>
          </a:stretch>
        </p:blipFill>
        <p:spPr bwMode="auto">
          <a:xfrm>
            <a:off x="1785918" y="642918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bs-Latn-BA" dirty="0" smtClean="0"/>
              <a:t>     </a:t>
            </a:r>
            <a:r>
              <a:rPr lang="bs-Latn-BA" dirty="0" smtClean="0">
                <a:solidFill>
                  <a:schemeClr val="bg1"/>
                </a:solidFill>
                <a:latin typeface="+mj-lt"/>
              </a:rPr>
              <a:t>Mliječni </a:t>
            </a:r>
            <a:r>
              <a:rPr lang="bs-Latn-BA" dirty="0">
                <a:solidFill>
                  <a:schemeClr val="bg1"/>
                </a:solidFill>
                <a:latin typeface="+mj-lt"/>
              </a:rPr>
              <a:t>kvarc je raznolik od makrokristalnog kvarca. </a:t>
            </a:r>
            <a:r>
              <a:rPr lang="bs-Latn-BA" dirty="0" smtClean="0">
                <a:solidFill>
                  <a:schemeClr val="bg1"/>
                </a:solidFill>
                <a:latin typeface="+mj-lt"/>
              </a:rPr>
              <a:t>Dolazi u rijetkoj </a:t>
            </a:r>
            <a:r>
              <a:rPr lang="bs-Latn-BA" dirty="0">
                <a:solidFill>
                  <a:schemeClr val="bg1"/>
                </a:solidFill>
                <a:latin typeface="+mj-lt"/>
              </a:rPr>
              <a:t>bijeloj </a:t>
            </a:r>
            <a:r>
              <a:rPr lang="bs-Latn-BA" dirty="0" smtClean="0">
                <a:solidFill>
                  <a:schemeClr val="bg1"/>
                </a:solidFill>
                <a:latin typeface="+mj-lt"/>
              </a:rPr>
              <a:t>boji.Pastelna </a:t>
            </a:r>
            <a:r>
              <a:rPr lang="bs-Latn-BA" dirty="0">
                <a:solidFill>
                  <a:schemeClr val="bg1"/>
                </a:solidFill>
                <a:latin typeface="+mj-lt"/>
              </a:rPr>
              <a:t>boja bijele ili </a:t>
            </a:r>
            <a:r>
              <a:rPr lang="bs-Latn-BA" dirty="0" smtClean="0">
                <a:solidFill>
                  <a:schemeClr val="bg1"/>
                </a:solidFill>
                <a:latin typeface="+mj-lt"/>
              </a:rPr>
              <a:t>svijetlo </a:t>
            </a:r>
            <a:r>
              <a:rPr lang="bs-Latn-BA" dirty="0">
                <a:solidFill>
                  <a:schemeClr val="bg1"/>
                </a:solidFill>
                <a:latin typeface="+mj-lt"/>
              </a:rPr>
              <a:t>bezbojno-bijela. </a:t>
            </a:r>
            <a:r>
              <a:rPr lang="bs-Latn-BA" dirty="0" smtClean="0">
                <a:solidFill>
                  <a:schemeClr val="bg1"/>
                </a:solidFill>
                <a:latin typeface="+mj-lt"/>
              </a:rPr>
              <a:t>Kvarc </a:t>
            </a:r>
            <a:r>
              <a:rPr lang="vi-VN" dirty="0">
                <a:solidFill>
                  <a:schemeClr val="bg1"/>
                </a:solidFill>
                <a:latin typeface="+mj-lt"/>
              </a:rPr>
              <a:t>bele boje, skoro neproziran, zbog brojnih gasova zarobljenih u njegovoj </a:t>
            </a:r>
            <a:r>
              <a:rPr lang="vi-VN" dirty="0" smtClean="0">
                <a:solidFill>
                  <a:schemeClr val="bg1"/>
                </a:solidFill>
                <a:latin typeface="+mj-lt"/>
              </a:rPr>
              <a:t>strukturi.Ti </a:t>
            </a:r>
            <a:r>
              <a:rPr lang="vi-VN" dirty="0">
                <a:solidFill>
                  <a:schemeClr val="bg1"/>
                </a:solidFill>
                <a:latin typeface="+mj-lt"/>
              </a:rPr>
              <a:t>gasovi su ostali zarobljeni u procesu stvaranja kvarca, ometajući njegovo normalno kristalisanje, pa se dešava da su primerci mlečnog kristala deformisani. Za razliku od ostalih vrsta, mlečni kvarc je prilično čest u prirodi, i može se naći skoro svuda. Najčešće su to primerci sa nekim nečistoćama u sebi, ili su nepravilnog oblika. Kristali su u obliku šestostrane prizme sa šestostranom piramidom na vrhu, međutim, gasovi koji uđu u strukturu tokom kristalizacije, mogu da deformišu kristal, najčešće se iskrivi ili dolazi do pojave bližnjenja dva ili više kristala</a:t>
            </a:r>
            <a:r>
              <a:rPr lang="vi-VN" dirty="0" smtClean="0">
                <a:solidFill>
                  <a:schemeClr val="bg1"/>
                </a:solidFill>
                <a:latin typeface="+mj-lt"/>
              </a:rPr>
              <a:t>.</a:t>
            </a:r>
            <a:r>
              <a:rPr lang="vi-VN" dirty="0">
                <a:solidFill>
                  <a:schemeClr val="bg1"/>
                </a:solidFill>
                <a:latin typeface="+mj-lt"/>
                <a:hlinkClick r:id="rId2"/>
              </a:rPr>
              <a:t/>
            </a:r>
            <a:br>
              <a:rPr lang="vi-VN" dirty="0">
                <a:solidFill>
                  <a:schemeClr val="bg1"/>
                </a:solidFill>
                <a:latin typeface="+mj-lt"/>
                <a:hlinkClick r:id="rId2"/>
              </a:rPr>
            </a:br>
            <a:endParaRPr lang="bs-Latn-BA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Heart 3"/>
          <p:cNvSpPr/>
          <p:nvPr/>
        </p:nvSpPr>
        <p:spPr>
          <a:xfrm>
            <a:off x="7358082" y="5715016"/>
            <a:ext cx="1428760" cy="1000132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Autofit/>
          </a:bodyPr>
          <a:lstStyle/>
          <a:p>
            <a:r>
              <a:rPr lang="bs-Latn-BA" sz="3600" dirty="0">
                <a:solidFill>
                  <a:schemeClr val="bg1"/>
                </a:solidFill>
              </a:rPr>
              <a:t>Interesantna pojava kod ove vrste kvarca je to što mlečni kvarc nema uvek kristalni sjaj, dešava se da neki primerci izgledaju kao da su presvučeni voskom. Takvi </a:t>
            </a:r>
            <a:r>
              <a:rPr lang="bs-Latn-BA" sz="3600" dirty="0" smtClean="0">
                <a:solidFill>
                  <a:schemeClr val="bg1"/>
                </a:solidFill>
              </a:rPr>
              <a:t>primerci nisu </a:t>
            </a:r>
            <a:r>
              <a:rPr lang="bs-Latn-BA" sz="3600" dirty="0">
                <a:solidFill>
                  <a:schemeClr val="bg1"/>
                </a:solidFill>
              </a:rPr>
              <a:t>naročito lepi, a i  kolekcionari ih najčešće izbegavaju. Što se tiče upotrebe, lepi i čisti primerci se koriste za nakit i ukrasne predmete, dok se ostali koriste za pravljenje kvarcnog </a:t>
            </a:r>
            <a:r>
              <a:rPr lang="bs-Latn-BA" sz="3600" dirty="0" smtClean="0">
                <a:solidFill>
                  <a:schemeClr val="bg1"/>
                </a:solidFill>
              </a:rPr>
              <a:t>peska.</a:t>
            </a:r>
            <a:endParaRPr lang="bs-Latn-BA" sz="3600" dirty="0">
              <a:solidFill>
                <a:schemeClr val="bg1"/>
              </a:solidFill>
            </a:endParaRPr>
          </a:p>
        </p:txBody>
      </p:sp>
      <p:sp>
        <p:nvSpPr>
          <p:cNvPr id="4" name="Moon 3"/>
          <p:cNvSpPr/>
          <p:nvPr/>
        </p:nvSpPr>
        <p:spPr>
          <a:xfrm>
            <a:off x="8072462" y="5715016"/>
            <a:ext cx="642942" cy="1000132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Povezana slika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4477" b="14477"/>
          <a:stretch>
            <a:fillRect/>
          </a:stretch>
        </p:blipFill>
        <p:spPr bwMode="auto">
          <a:xfrm>
            <a:off x="1857356" y="1000108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09318"/>
          </a:xfrm>
        </p:spPr>
        <p:txBody>
          <a:bodyPr/>
          <a:lstStyle/>
          <a:p>
            <a:endParaRPr lang="bs-Latn-BA" dirty="0" smtClean="0"/>
          </a:p>
          <a:p>
            <a:endParaRPr lang="bs-Latn-BA" dirty="0" smtClean="0"/>
          </a:p>
          <a:p>
            <a:endParaRPr lang="bs-Latn-BA" dirty="0" smtClean="0"/>
          </a:p>
          <a:p>
            <a:endParaRPr lang="bs-Latn-BA" dirty="0" smtClean="0"/>
          </a:p>
          <a:p>
            <a:pPr>
              <a:buNone/>
            </a:pPr>
            <a:r>
              <a:rPr lang="bs-Latn-BA" dirty="0" smtClean="0"/>
              <a:t>                              </a:t>
            </a:r>
            <a:r>
              <a:rPr lang="bs-Latn-BA" sz="9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lgerian" pitchFamily="82" charset="0"/>
              </a:rPr>
              <a:t>END</a:t>
            </a:r>
            <a:endParaRPr lang="bs-Latn-BA" sz="9600" dirty="0">
              <a:solidFill>
                <a:schemeClr val="bg1">
                  <a:lumMod val="95000"/>
                  <a:lumOff val="5000"/>
                </a:schemeClr>
              </a:solidFill>
              <a:latin typeface="Algerian" pitchFamily="82" charset="0"/>
            </a:endParaRPr>
          </a:p>
        </p:txBody>
      </p:sp>
      <p:sp>
        <p:nvSpPr>
          <p:cNvPr id="4" name="Heart 3"/>
          <p:cNvSpPr/>
          <p:nvPr/>
        </p:nvSpPr>
        <p:spPr>
          <a:xfrm>
            <a:off x="5715008" y="3071810"/>
            <a:ext cx="1143008" cy="857256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sp>
        <p:nvSpPr>
          <p:cNvPr id="5" name="Heart 4"/>
          <p:cNvSpPr/>
          <p:nvPr/>
        </p:nvSpPr>
        <p:spPr>
          <a:xfrm>
            <a:off x="2071670" y="3071810"/>
            <a:ext cx="1143008" cy="857256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5400" dirty="0" smtClean="0">
                <a:latin typeface="Aharoni" pitchFamily="2" charset="-79"/>
                <a:cs typeface="Aharoni" pitchFamily="2" charset="-79"/>
              </a:rPr>
              <a:t>Kvarc</a:t>
            </a:r>
            <a:endParaRPr lang="bs-Latn-BA" sz="54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b="1" dirty="0" smtClean="0">
                <a:solidFill>
                  <a:schemeClr val="bg1"/>
                </a:solidFill>
              </a:rPr>
              <a:t>Kvarc</a:t>
            </a:r>
            <a:r>
              <a:rPr lang="vi-VN" dirty="0" smtClean="0">
                <a:solidFill>
                  <a:schemeClr val="bg1"/>
                </a:solidFill>
              </a:rPr>
              <a:t> (SiO</a:t>
            </a:r>
            <a:r>
              <a:rPr lang="vi-VN" baseline="-25000" dirty="0" smtClean="0">
                <a:solidFill>
                  <a:schemeClr val="bg1"/>
                </a:solidFill>
              </a:rPr>
              <a:t>2</a:t>
            </a:r>
            <a:r>
              <a:rPr lang="vi-VN" dirty="0" smtClean="0">
                <a:solidFill>
                  <a:schemeClr val="bg1"/>
                </a:solidFill>
              </a:rPr>
              <a:t>) je </a:t>
            </a:r>
            <a:r>
              <a:rPr lang="vi-VN" dirty="0" smtClean="0">
                <a:solidFill>
                  <a:schemeClr val="bg1"/>
                </a:solidFill>
                <a:hlinkClick r:id="rId3" tooltip="Mineral"/>
              </a:rPr>
              <a:t>mineral</a:t>
            </a:r>
            <a:r>
              <a:rPr lang="vi-VN" dirty="0" smtClean="0">
                <a:solidFill>
                  <a:schemeClr val="bg1"/>
                </a:solidFill>
              </a:rPr>
              <a:t> koji spada u </a:t>
            </a:r>
            <a:r>
              <a:rPr lang="vi-VN" dirty="0" smtClean="0">
                <a:solidFill>
                  <a:schemeClr val="bg1"/>
                </a:solidFill>
                <a:hlinkClick r:id="rId4" tooltip="Silikat"/>
              </a:rPr>
              <a:t>silikate</a:t>
            </a:r>
            <a:r>
              <a:rPr lang="vi-VN" dirty="0" smtClean="0">
                <a:solidFill>
                  <a:schemeClr val="bg1"/>
                </a:solidFill>
              </a:rPr>
              <a:t>.</a:t>
            </a:r>
          </a:p>
          <a:p>
            <a:r>
              <a:rPr lang="vi-VN" dirty="0" smtClean="0">
                <a:solidFill>
                  <a:schemeClr val="bg1"/>
                </a:solidFill>
              </a:rPr>
              <a:t>Kvarc je drugi po redu (po učestalosti) mineral koji se pojavljuje u prirodi i sam čini 12% </a:t>
            </a:r>
            <a:r>
              <a:rPr lang="vi-VN" dirty="0" smtClean="0">
                <a:solidFill>
                  <a:schemeClr val="bg1"/>
                </a:solidFill>
                <a:hlinkClick r:id="rId5" tooltip="Zemljina kora"/>
              </a:rPr>
              <a:t>Zemljine kore</a:t>
            </a:r>
            <a:r>
              <a:rPr lang="vi-VN" dirty="0" smtClean="0">
                <a:solidFill>
                  <a:schemeClr val="bg1"/>
                </a:solidFill>
              </a:rPr>
              <a:t>. </a:t>
            </a:r>
            <a:endParaRPr lang="bs-Latn-BA" dirty="0" smtClean="0">
              <a:solidFill>
                <a:schemeClr val="bg1"/>
              </a:solidFill>
              <a:latin typeface="Algerian" pitchFamily="82" charset="0"/>
            </a:endParaRPr>
          </a:p>
          <a:p>
            <a:r>
              <a:rPr lang="vi-VN" dirty="0" smtClean="0">
                <a:solidFill>
                  <a:schemeClr val="bg1"/>
                </a:solidFill>
              </a:rPr>
              <a:t>Pojavljuje se u čistom obliku ili zajedno s drugim elementima kao silikat. </a:t>
            </a:r>
            <a:endParaRPr lang="bs-Latn-BA" dirty="0" smtClean="0">
              <a:solidFill>
                <a:schemeClr val="bg1"/>
              </a:solidFill>
              <a:latin typeface="Algerian" pitchFamily="82" charset="0"/>
            </a:endParaRPr>
          </a:p>
          <a:p>
            <a:r>
              <a:rPr lang="vi-VN" dirty="0" smtClean="0">
                <a:solidFill>
                  <a:schemeClr val="bg1"/>
                </a:solidFill>
              </a:rPr>
              <a:t>Kvarc ima tvrdoću 7 na </a:t>
            </a:r>
            <a:r>
              <a:rPr lang="vi-VN" dirty="0" smtClean="0">
                <a:solidFill>
                  <a:schemeClr val="bg1"/>
                </a:solidFill>
                <a:hlinkClick r:id="rId6" tooltip="Mohsova skala tvrdoće"/>
              </a:rPr>
              <a:t>Mohsovoj skali</a:t>
            </a:r>
            <a:r>
              <a:rPr lang="vi-VN" dirty="0" smtClean="0">
                <a:solidFill>
                  <a:schemeClr val="bg1"/>
                </a:solidFill>
              </a:rPr>
              <a:t>.</a:t>
            </a:r>
            <a:endParaRPr lang="bs-Latn-BA" dirty="0" smtClean="0">
              <a:solidFill>
                <a:schemeClr val="bg1"/>
              </a:solidFill>
              <a:latin typeface="Algerian" pitchFamily="82" charset="0"/>
            </a:endParaRPr>
          </a:p>
          <a:p>
            <a:r>
              <a:rPr lang="vi-VN" dirty="0" smtClean="0">
                <a:solidFill>
                  <a:schemeClr val="bg1"/>
                </a:solidFill>
              </a:rPr>
              <a:t> Ima bijeli </a:t>
            </a:r>
            <a:r>
              <a:rPr lang="vi-VN" dirty="0" smtClean="0">
                <a:solidFill>
                  <a:schemeClr val="bg1"/>
                </a:solidFill>
                <a:hlinkClick r:id="rId7" tooltip="Ogreb (mineralogija)"/>
              </a:rPr>
              <a:t>ogreb</a:t>
            </a:r>
            <a:r>
              <a:rPr lang="vi-VN" dirty="0" smtClean="0">
                <a:solidFill>
                  <a:schemeClr val="bg1"/>
                </a:solidFill>
              </a:rPr>
              <a:t> i staklast </a:t>
            </a:r>
            <a:r>
              <a:rPr lang="vi-VN" dirty="0" smtClean="0">
                <a:solidFill>
                  <a:schemeClr val="bg1"/>
                </a:solidFill>
                <a:hlinkClick r:id="rId8" tooltip="Sjaj (mineralogija)"/>
              </a:rPr>
              <a:t>sjaj</a:t>
            </a:r>
            <a:r>
              <a:rPr lang="vi-VN" dirty="0" smtClean="0">
                <a:solidFill>
                  <a:schemeClr val="bg1"/>
                </a:solidFill>
              </a:rPr>
              <a:t>. </a:t>
            </a:r>
            <a:endParaRPr lang="bs-Latn-BA" dirty="0" smtClean="0">
              <a:solidFill>
                <a:schemeClr val="bg1"/>
              </a:solidFill>
              <a:latin typeface="Algerian" pitchFamily="82" charset="0"/>
            </a:endParaRPr>
          </a:p>
          <a:p>
            <a:r>
              <a:rPr lang="vi-VN" dirty="0" smtClean="0">
                <a:solidFill>
                  <a:schemeClr val="bg1"/>
                </a:solidFill>
              </a:rPr>
              <a:t>Ima vrlo široku primjenu i nezamjenjiv je u mnogim sferama ljudskog života.</a:t>
            </a:r>
          </a:p>
          <a:p>
            <a:endParaRPr lang="bs-Latn-BA" dirty="0"/>
          </a:p>
        </p:txBody>
      </p:sp>
      <p:sp>
        <p:nvSpPr>
          <p:cNvPr id="4" name="5-Point Star 3"/>
          <p:cNvSpPr/>
          <p:nvPr/>
        </p:nvSpPr>
        <p:spPr>
          <a:xfrm>
            <a:off x="5715008" y="571480"/>
            <a:ext cx="500066" cy="50006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s-Latn-BA" sz="5400" dirty="0" smtClean="0"/>
              <a:t>Etimologija</a:t>
            </a:r>
            <a:endParaRPr lang="bs-Latn-BA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dirty="0">
                <a:solidFill>
                  <a:schemeClr val="bg1"/>
                </a:solidFill>
                <a:latin typeface="+mj-lt"/>
              </a:rPr>
              <a:t>Riječ "kvarc" je izvedena iz </a:t>
            </a:r>
            <a:r>
              <a:rPr lang="bs-Latn-BA" dirty="0">
                <a:solidFill>
                  <a:schemeClr val="bg1"/>
                </a:solidFill>
                <a:latin typeface="+mj-lt"/>
                <a:hlinkClick r:id="rId2" tooltip="Njemački jezik"/>
              </a:rPr>
              <a:t>njemačke </a:t>
            </a:r>
            <a:r>
              <a:rPr lang="bs-Latn-BA" dirty="0" smtClean="0">
                <a:solidFill>
                  <a:schemeClr val="bg1"/>
                </a:solidFill>
                <a:latin typeface="+mj-lt"/>
                <a:hlinkClick r:id="rId2" tooltip="Njemački jezik"/>
              </a:rPr>
              <a:t>riječi</a:t>
            </a:r>
            <a:endParaRPr lang="bs-Latn-BA" dirty="0" smtClean="0">
              <a:solidFill>
                <a:schemeClr val="bg1"/>
              </a:solidFill>
              <a:latin typeface="+mj-lt"/>
            </a:endParaRPr>
          </a:p>
          <a:p>
            <a:pPr>
              <a:buNone/>
            </a:pPr>
            <a:r>
              <a:rPr lang="bs-Latn-BA" dirty="0" smtClean="0">
                <a:solidFill>
                  <a:schemeClr val="bg1"/>
                </a:solidFill>
                <a:latin typeface="+mj-lt"/>
              </a:rPr>
              <a:t>    " quarz"iz </a:t>
            </a:r>
            <a:r>
              <a:rPr lang="bs-Latn-BA" dirty="0">
                <a:solidFill>
                  <a:schemeClr val="bg1"/>
                </a:solidFill>
                <a:latin typeface="+mj-lt"/>
              </a:rPr>
              <a:t>srednjovjekovnog njemačkog </a:t>
            </a:r>
            <a:r>
              <a:rPr lang="bs-Latn-BA" dirty="0" smtClean="0">
                <a:solidFill>
                  <a:schemeClr val="bg1"/>
                </a:solidFill>
                <a:latin typeface="+mj-lt"/>
              </a:rPr>
              <a:t>jezika.Hemijska formula</a:t>
            </a:r>
            <a:r>
              <a:rPr lang="pl-PL" dirty="0">
                <a:solidFill>
                  <a:schemeClr val="bg1"/>
                </a:solidFill>
                <a:latin typeface="+mj-lt"/>
              </a:rPr>
              <a:t> kvarca se sastoji od okvira </a:t>
            </a:r>
            <a:r>
              <a:rPr lang="pl-PL" dirty="0">
                <a:solidFill>
                  <a:schemeClr val="bg1"/>
                </a:solidFill>
                <a:latin typeface="+mj-lt"/>
                <a:hlinkClick r:id="rId3" tooltip="Silicij"/>
              </a:rPr>
              <a:t>silicija</a:t>
            </a:r>
            <a:r>
              <a:rPr lang="pl-PL" dirty="0">
                <a:solidFill>
                  <a:schemeClr val="bg1"/>
                </a:solidFill>
                <a:latin typeface="+mj-lt"/>
              </a:rPr>
              <a:t> i </a:t>
            </a:r>
            <a:r>
              <a:rPr lang="pl-PL" dirty="0">
                <a:solidFill>
                  <a:schemeClr val="bg1"/>
                </a:solidFill>
                <a:latin typeface="+mj-lt"/>
                <a:hlinkClick r:id="rId4" tooltip="Kisik"/>
              </a:rPr>
              <a:t>kisika</a:t>
            </a:r>
            <a:r>
              <a:rPr lang="pl-PL" dirty="0">
                <a:solidFill>
                  <a:schemeClr val="bg1"/>
                </a:solidFill>
                <a:latin typeface="+mj-lt"/>
              </a:rPr>
              <a:t> </a:t>
            </a:r>
            <a:r>
              <a:rPr lang="bs-Latn-BA" dirty="0">
                <a:solidFill>
                  <a:schemeClr val="bg1"/>
                </a:solidFill>
                <a:latin typeface="+mj-lt"/>
              </a:rPr>
              <a:t> SiO</a:t>
            </a:r>
            <a:r>
              <a:rPr lang="bs-Latn-BA" baseline="-25000" dirty="0">
                <a:solidFill>
                  <a:schemeClr val="bg1"/>
                </a:solidFill>
                <a:latin typeface="+mj-lt"/>
              </a:rPr>
              <a:t>4</a:t>
            </a:r>
            <a:r>
              <a:rPr lang="bs-Latn-BA" dirty="0">
                <a:solidFill>
                  <a:schemeClr val="bg1"/>
                </a:solidFill>
                <a:latin typeface="+mj-lt"/>
              </a:rPr>
              <a:t>, sa svakim silicijem dijeli dva kisika pa daje ukupnu formulu SiO</a:t>
            </a:r>
            <a:r>
              <a:rPr lang="bs-Latn-BA" baseline="-25000" dirty="0">
                <a:solidFill>
                  <a:schemeClr val="bg1"/>
                </a:solidFill>
                <a:latin typeface="+mj-lt"/>
              </a:rPr>
              <a:t>2</a:t>
            </a:r>
            <a:r>
              <a:rPr lang="bs-Latn-BA" dirty="0">
                <a:solidFill>
                  <a:schemeClr val="bg1"/>
                </a:solidFill>
                <a:latin typeface="+mj-lt"/>
              </a:rPr>
              <a:t>. </a:t>
            </a:r>
            <a:r>
              <a:rPr lang="bs-Latn-BA" dirty="0" smtClean="0">
                <a:solidFill>
                  <a:schemeClr val="bg1"/>
                </a:solidFill>
                <a:latin typeface="+mj-lt"/>
              </a:rPr>
              <a:t>U </a:t>
            </a:r>
            <a:r>
              <a:rPr lang="bs-Latn-BA" dirty="0">
                <a:solidFill>
                  <a:schemeClr val="bg1"/>
                </a:solidFill>
                <a:latin typeface="+mj-lt"/>
              </a:rPr>
              <a:t>prirodi kvarcni kristali su često dvostruki, iskrivljeni, i tako srasli sa susjednim kristalima kvarca ili drugih minerala.</a:t>
            </a:r>
          </a:p>
        </p:txBody>
      </p:sp>
      <p:sp>
        <p:nvSpPr>
          <p:cNvPr id="5" name="Lightning Bolt 4"/>
          <p:cNvSpPr/>
          <p:nvPr/>
        </p:nvSpPr>
        <p:spPr>
          <a:xfrm>
            <a:off x="857224" y="142852"/>
            <a:ext cx="1357322" cy="857256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sp>
        <p:nvSpPr>
          <p:cNvPr id="6" name="Lightning Bolt 5"/>
          <p:cNvSpPr/>
          <p:nvPr/>
        </p:nvSpPr>
        <p:spPr>
          <a:xfrm flipH="1">
            <a:off x="6715140" y="0"/>
            <a:ext cx="1428760" cy="92867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6000" dirty="0" smtClean="0">
                <a:latin typeface="Algerian" pitchFamily="82" charset="0"/>
                <a:cs typeface="Aharoni" pitchFamily="2" charset="-79"/>
              </a:rPr>
              <a:t>Podjela</a:t>
            </a:r>
            <a:endParaRPr lang="bs-Latn-BA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>
                <a:solidFill>
                  <a:schemeClr val="bg1"/>
                </a:solidFill>
                <a:cs typeface="Aharoni" pitchFamily="2" charset="-79"/>
              </a:rPr>
              <a:t>Podjela kvarca na osnovu boje:</a:t>
            </a:r>
          </a:p>
          <a:p>
            <a:r>
              <a:rPr lang="bs-Latn-BA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1.</a:t>
            </a:r>
            <a:r>
              <a:rPr lang="vi-VN" dirty="0" smtClean="0">
                <a:solidFill>
                  <a:schemeClr val="bg1"/>
                </a:solidFill>
                <a:cs typeface="Aharoni" pitchFamily="2" charset="-79"/>
              </a:rPr>
              <a:t>Čisti </a:t>
            </a:r>
            <a:r>
              <a:rPr lang="vi-VN" dirty="0">
                <a:solidFill>
                  <a:schemeClr val="bg1"/>
                </a:solidFill>
                <a:cs typeface="Aharoni" pitchFamily="2" charset="-79"/>
              </a:rPr>
              <a:t>kvarc (tradicionalnog naziva gorski kristal)</a:t>
            </a:r>
          </a:p>
          <a:p>
            <a:r>
              <a:rPr lang="bs-Latn-BA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2.Citrin </a:t>
            </a:r>
          </a:p>
          <a:p>
            <a:r>
              <a:rPr lang="bs-Latn-BA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3.</a:t>
            </a:r>
            <a:r>
              <a:rPr lang="vi-VN" dirty="0" smtClean="0">
                <a:solidFill>
                  <a:schemeClr val="bg1"/>
                </a:solidFill>
                <a:cs typeface="Aharoni" pitchFamily="2" charset="-79"/>
              </a:rPr>
              <a:t>Rozi </a:t>
            </a:r>
            <a:r>
              <a:rPr lang="vi-VN" dirty="0">
                <a:solidFill>
                  <a:schemeClr val="bg1"/>
                </a:solidFill>
                <a:cs typeface="Aharoni" pitchFamily="2" charset="-79"/>
              </a:rPr>
              <a:t>kvarc (ružičnjak)</a:t>
            </a:r>
          </a:p>
          <a:p>
            <a:r>
              <a:rPr lang="bs-Latn-BA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4.Ametis </a:t>
            </a:r>
          </a:p>
          <a:p>
            <a:r>
              <a:rPr lang="bs-Latn-BA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5.</a:t>
            </a:r>
            <a:r>
              <a:rPr lang="vi-VN" dirty="0" smtClean="0">
                <a:solidFill>
                  <a:schemeClr val="bg1"/>
                </a:solidFill>
                <a:cs typeface="Aharoni" pitchFamily="2" charset="-79"/>
              </a:rPr>
              <a:t>Dimni </a:t>
            </a:r>
            <a:r>
              <a:rPr lang="vi-VN" dirty="0">
                <a:solidFill>
                  <a:schemeClr val="bg1"/>
                </a:solidFill>
                <a:cs typeface="Aharoni" pitchFamily="2" charset="-79"/>
              </a:rPr>
              <a:t>kvarc (čađavac)</a:t>
            </a:r>
          </a:p>
          <a:p>
            <a:r>
              <a:rPr lang="bs-Latn-BA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6.</a:t>
            </a:r>
            <a:r>
              <a:rPr lang="vi-VN" dirty="0" smtClean="0">
                <a:solidFill>
                  <a:schemeClr val="bg1"/>
                </a:solidFill>
                <a:cs typeface="Aharoni" pitchFamily="2" charset="-79"/>
              </a:rPr>
              <a:t>Mliječni </a:t>
            </a:r>
            <a:r>
              <a:rPr lang="vi-VN" dirty="0">
                <a:solidFill>
                  <a:schemeClr val="bg1"/>
                </a:solidFill>
                <a:cs typeface="Aharoni" pitchFamily="2" charset="-79"/>
              </a:rPr>
              <a:t>kvarc</a:t>
            </a:r>
          </a:p>
          <a:p>
            <a:endParaRPr lang="bs-Latn-BA" dirty="0"/>
          </a:p>
        </p:txBody>
      </p:sp>
      <p:sp>
        <p:nvSpPr>
          <p:cNvPr id="4" name="Sun 3"/>
          <p:cNvSpPr/>
          <p:nvPr/>
        </p:nvSpPr>
        <p:spPr>
          <a:xfrm>
            <a:off x="6286512" y="428604"/>
            <a:ext cx="1071570" cy="857256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5400" b="1" dirty="0" smtClean="0">
                <a:latin typeface="Algerian" pitchFamily="82" charset="0"/>
              </a:rPr>
              <a:t>Citrin</a:t>
            </a:r>
            <a:endParaRPr lang="bs-Latn-BA" sz="5400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dirty="0">
                <a:solidFill>
                  <a:schemeClr val="bg1"/>
                </a:solidFill>
                <a:cs typeface="Aharoni" pitchFamily="2" charset="-79"/>
              </a:rPr>
              <a:t>Citrin je naziv za kvarc čija boja varira od blijedo žute do smeđe. </a:t>
            </a:r>
            <a:endParaRPr lang="bs-Latn-BA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vi-VN" dirty="0" smtClean="0">
                <a:solidFill>
                  <a:schemeClr val="bg1"/>
                </a:solidFill>
                <a:cs typeface="Aharoni" pitchFamily="2" charset="-79"/>
              </a:rPr>
              <a:t>U </a:t>
            </a:r>
            <a:r>
              <a:rPr lang="vi-VN" dirty="0">
                <a:solidFill>
                  <a:schemeClr val="bg1"/>
                </a:solidFill>
                <a:cs typeface="Aharoni" pitchFamily="2" charset="-79"/>
              </a:rPr>
              <a:t>prirodi je veoma rijedak, većina komercijalnih citrina su toplinski obrađeni ametisti ili dimni kvarci. </a:t>
            </a:r>
            <a:endParaRPr lang="bs-Latn-BA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vi-VN" dirty="0" smtClean="0">
                <a:solidFill>
                  <a:schemeClr val="bg1"/>
                </a:solidFill>
                <a:cs typeface="Aharoni" pitchFamily="2" charset="-79"/>
              </a:rPr>
              <a:t>Citrin </a:t>
            </a:r>
            <a:r>
              <a:rPr lang="vi-VN" dirty="0">
                <a:solidFill>
                  <a:schemeClr val="bg1"/>
                </a:solidFill>
                <a:cs typeface="Aharoni" pitchFamily="2" charset="-79"/>
              </a:rPr>
              <a:t>se može vrlo često naći kao nečist sa mješavinom </a:t>
            </a:r>
            <a:r>
              <a:rPr lang="vi-VN" dirty="0">
                <a:solidFill>
                  <a:schemeClr val="bg1"/>
                </a:solidFill>
                <a:cs typeface="Aharoni" pitchFamily="2" charset="-79"/>
                <a:hlinkClick r:id="rId2" tooltip="Željezo"/>
              </a:rPr>
              <a:t>željeza</a:t>
            </a:r>
            <a:r>
              <a:rPr lang="vi-VN" dirty="0" smtClean="0">
                <a:solidFill>
                  <a:schemeClr val="bg1"/>
                </a:solidFill>
                <a:cs typeface="Aharoni" pitchFamily="2" charset="-79"/>
              </a:rPr>
              <a:t>.</a:t>
            </a:r>
            <a:endParaRPr lang="bs-Latn-BA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vi-VN" dirty="0">
                <a:solidFill>
                  <a:schemeClr val="bg1"/>
                </a:solidFill>
                <a:cs typeface="Aharoni" pitchFamily="2" charset="-79"/>
              </a:rPr>
              <a:t> </a:t>
            </a:r>
            <a:r>
              <a:rPr lang="vi-VN" dirty="0">
                <a:solidFill>
                  <a:schemeClr val="bg1"/>
                </a:solidFill>
                <a:cs typeface="Aharoni" pitchFamily="2" charset="-79"/>
                <a:hlinkClick r:id="rId3" tooltip="Brazil"/>
              </a:rPr>
              <a:t>Brazil</a:t>
            </a:r>
            <a:r>
              <a:rPr lang="vi-VN" dirty="0">
                <a:solidFill>
                  <a:schemeClr val="bg1"/>
                </a:solidFill>
                <a:cs typeface="Aharoni" pitchFamily="2" charset="-79"/>
              </a:rPr>
              <a:t> je vodeći proizvođač citrina</a:t>
            </a:r>
            <a:r>
              <a:rPr lang="vi-VN" dirty="0" smtClean="0">
                <a:solidFill>
                  <a:schemeClr val="bg1"/>
                </a:solidFill>
                <a:cs typeface="Aharoni" pitchFamily="2" charset="-79"/>
              </a:rPr>
              <a:t>.</a:t>
            </a:r>
            <a:endParaRPr lang="bs-Latn-BA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vi-VN" dirty="0" smtClean="0">
                <a:solidFill>
                  <a:schemeClr val="bg1"/>
                </a:solidFill>
                <a:cs typeface="Aharoni" pitchFamily="2" charset="-79"/>
              </a:rPr>
              <a:t> </a:t>
            </a:r>
            <a:r>
              <a:rPr lang="vi-VN" dirty="0">
                <a:solidFill>
                  <a:schemeClr val="bg1"/>
                </a:solidFill>
                <a:cs typeface="Aharoni" pitchFamily="2" charset="-79"/>
              </a:rPr>
              <a:t>Ime citrin je izvedeno iz latinskog </a:t>
            </a:r>
            <a:r>
              <a:rPr lang="vi-VN" i="1" dirty="0">
                <a:solidFill>
                  <a:schemeClr val="bg1"/>
                </a:solidFill>
                <a:cs typeface="Aharoni" pitchFamily="2" charset="-79"/>
              </a:rPr>
              <a:t>citrina</a:t>
            </a:r>
            <a:r>
              <a:rPr lang="vi-VN" dirty="0">
                <a:solidFill>
                  <a:schemeClr val="bg1"/>
                </a:solidFill>
                <a:cs typeface="Aharoni" pitchFamily="2" charset="-79"/>
              </a:rPr>
              <a:t> što znači "žuti" i također vodi isto porijeklo kao i riječ "limun" (citrona).</a:t>
            </a:r>
            <a:endParaRPr lang="bs-Latn-BA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Curved Up Ribbon 3"/>
          <p:cNvSpPr/>
          <p:nvPr/>
        </p:nvSpPr>
        <p:spPr>
          <a:xfrm>
            <a:off x="2071670" y="571480"/>
            <a:ext cx="1357322" cy="500066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sp>
        <p:nvSpPr>
          <p:cNvPr id="5" name="Curved Up Ribbon 4"/>
          <p:cNvSpPr/>
          <p:nvPr/>
        </p:nvSpPr>
        <p:spPr>
          <a:xfrm>
            <a:off x="5786446" y="571480"/>
            <a:ext cx="1428760" cy="500066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985854"/>
          </a:xfrm>
        </p:spPr>
        <p:txBody>
          <a:bodyPr>
            <a:noAutofit/>
          </a:bodyPr>
          <a:lstStyle/>
          <a:p>
            <a:r>
              <a:rPr lang="bs-Latn-BA" sz="4800" dirty="0" smtClean="0"/>
              <a:t>                                                               Citrin</a:t>
            </a:r>
            <a:endParaRPr lang="bs-Latn-BA" sz="4800" dirty="0"/>
          </a:p>
        </p:txBody>
      </p:sp>
      <p:pic>
        <p:nvPicPr>
          <p:cNvPr id="27650" name="Picture 2" descr="Slikovni rezultat za citrin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3846" r="3846"/>
          <a:stretch>
            <a:fillRect/>
          </a:stretch>
        </p:blipFill>
        <p:spPr bwMode="auto">
          <a:xfrm>
            <a:off x="1714480" y="714356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6000" b="1" dirty="0">
                <a:latin typeface="Aharoni" pitchFamily="2" charset="-79"/>
                <a:cs typeface="Aharoni" pitchFamily="2" charset="-79"/>
              </a:rPr>
              <a:t>Rozi </a:t>
            </a:r>
            <a:r>
              <a:rPr lang="bs-Latn-BA" sz="6000" b="1" dirty="0" smtClean="0">
                <a:latin typeface="Aharoni" pitchFamily="2" charset="-79"/>
                <a:cs typeface="Aharoni" pitchFamily="2" charset="-79"/>
              </a:rPr>
              <a:t>kvarc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>
                <a:solidFill>
                  <a:schemeClr val="bg1"/>
                </a:solidFill>
                <a:latin typeface="+mj-lt"/>
                <a:cs typeface="Aharoni" pitchFamily="2" charset="-79"/>
              </a:rPr>
              <a:t>Rozi kvarc je vrsta kvarca koja pokazuje blijedo ružičaste do crvene nijansu</a:t>
            </a:r>
            <a:r>
              <a:rPr lang="bs-Latn-BA" dirty="0" smtClean="0">
                <a:solidFill>
                  <a:schemeClr val="bg1"/>
                </a:solidFill>
                <a:latin typeface="+mj-lt"/>
                <a:cs typeface="Aharoni" pitchFamily="2" charset="-79"/>
              </a:rPr>
              <a:t>.</a:t>
            </a:r>
          </a:p>
          <a:p>
            <a:r>
              <a:rPr lang="bs-Latn-BA" dirty="0" smtClean="0">
                <a:solidFill>
                  <a:schemeClr val="bg1"/>
                </a:solidFill>
                <a:latin typeface="+mj-lt"/>
                <a:cs typeface="Aharoni" pitchFamily="2" charset="-79"/>
              </a:rPr>
              <a:t> </a:t>
            </a:r>
            <a:r>
              <a:rPr lang="bs-Latn-BA" dirty="0">
                <a:solidFill>
                  <a:schemeClr val="bg1"/>
                </a:solidFill>
                <a:latin typeface="+mj-lt"/>
                <a:cs typeface="Aharoni" pitchFamily="2" charset="-79"/>
              </a:rPr>
              <a:t>Ova boja se pojavljuje zbog primjesa </a:t>
            </a:r>
            <a:r>
              <a:rPr lang="bs-Latn-BA" dirty="0">
                <a:solidFill>
                  <a:schemeClr val="bg1"/>
                </a:solidFill>
                <a:latin typeface="+mj-lt"/>
                <a:cs typeface="Aharoni" pitchFamily="2" charset="-79"/>
                <a:hlinkClick r:id="rId2" tooltip="Titanij"/>
              </a:rPr>
              <a:t>titanija</a:t>
            </a:r>
            <a:r>
              <a:rPr lang="bs-Latn-BA" dirty="0">
                <a:solidFill>
                  <a:schemeClr val="bg1"/>
                </a:solidFill>
                <a:latin typeface="+mj-lt"/>
                <a:cs typeface="Aharoni" pitchFamily="2" charset="-79"/>
              </a:rPr>
              <a:t>, željeza ili </a:t>
            </a:r>
            <a:r>
              <a:rPr lang="bs-Latn-BA" dirty="0">
                <a:solidFill>
                  <a:schemeClr val="bg1"/>
                </a:solidFill>
                <a:latin typeface="+mj-lt"/>
                <a:cs typeface="Aharoni" pitchFamily="2" charset="-79"/>
                <a:hlinkClick r:id="rId3" tooltip="Mangan"/>
              </a:rPr>
              <a:t>mangana</a:t>
            </a:r>
            <a:r>
              <a:rPr lang="bs-Latn-BA" dirty="0">
                <a:solidFill>
                  <a:schemeClr val="bg1"/>
                </a:solidFill>
                <a:latin typeface="+mj-lt"/>
                <a:cs typeface="Aharoni" pitchFamily="2" charset="-79"/>
              </a:rPr>
              <a:t>. </a:t>
            </a:r>
            <a:endParaRPr lang="bs-Latn-BA" dirty="0" smtClean="0">
              <a:solidFill>
                <a:schemeClr val="bg1"/>
              </a:solidFill>
              <a:latin typeface="+mj-lt"/>
              <a:cs typeface="Aharoni" pitchFamily="2" charset="-79"/>
            </a:endParaRPr>
          </a:p>
          <a:p>
            <a:r>
              <a:rPr lang="bs-Latn-BA" dirty="0">
                <a:solidFill>
                  <a:schemeClr val="bg1"/>
                </a:solidFill>
                <a:latin typeface="+mj-lt"/>
                <a:cs typeface="Aharoni" pitchFamily="2" charset="-79"/>
              </a:rPr>
              <a:t> U kristalnoj formi (rijetkost) roza kvarc i njegova boja se smatra da je uzrokovana tragovima </a:t>
            </a:r>
            <a:r>
              <a:rPr lang="bs-Latn-BA" dirty="0">
                <a:solidFill>
                  <a:schemeClr val="bg1"/>
                </a:solidFill>
                <a:latin typeface="+mj-lt"/>
                <a:cs typeface="Aharoni" pitchFamily="2" charset="-79"/>
                <a:hlinkClick r:id="rId4" tooltip="Fosfat"/>
              </a:rPr>
              <a:t>fosfata</a:t>
            </a:r>
            <a:r>
              <a:rPr lang="bs-Latn-BA" dirty="0">
                <a:solidFill>
                  <a:schemeClr val="bg1"/>
                </a:solidFill>
                <a:latin typeface="+mj-lt"/>
                <a:cs typeface="Aharoni" pitchFamily="2" charset="-79"/>
              </a:rPr>
              <a:t> i </a:t>
            </a:r>
            <a:r>
              <a:rPr lang="bs-Latn-BA" u="sng" dirty="0">
                <a:solidFill>
                  <a:schemeClr val="bg1"/>
                </a:solidFill>
                <a:latin typeface="+mj-lt"/>
                <a:cs typeface="Aharoni" pitchFamily="2" charset="-79"/>
                <a:hlinkClick r:id="rId5"/>
              </a:rPr>
              <a:t>aluminija</a:t>
            </a:r>
            <a:r>
              <a:rPr lang="bs-Latn-BA" dirty="0">
                <a:solidFill>
                  <a:schemeClr val="bg1"/>
                </a:solidFill>
                <a:latin typeface="+mj-lt"/>
                <a:cs typeface="Aharoni" pitchFamily="2" charset="-79"/>
              </a:rPr>
              <a:t>. </a:t>
            </a:r>
          </a:p>
        </p:txBody>
      </p:sp>
      <p:sp>
        <p:nvSpPr>
          <p:cNvPr id="5" name="Cloud 4"/>
          <p:cNvSpPr/>
          <p:nvPr/>
        </p:nvSpPr>
        <p:spPr>
          <a:xfrm>
            <a:off x="6643702" y="571480"/>
            <a:ext cx="1000132" cy="64294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sp>
        <p:nvSpPr>
          <p:cNvPr id="6" name="Cloud 5"/>
          <p:cNvSpPr/>
          <p:nvPr/>
        </p:nvSpPr>
        <p:spPr>
          <a:xfrm>
            <a:off x="1571604" y="571480"/>
            <a:ext cx="1000132" cy="64294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1057292"/>
          </a:xfrm>
        </p:spPr>
        <p:txBody>
          <a:bodyPr>
            <a:normAutofit/>
          </a:bodyPr>
          <a:lstStyle/>
          <a:p>
            <a:r>
              <a:rPr lang="bs-Latn-BA" sz="4800" dirty="0" smtClean="0"/>
              <a:t>Rozi kvarc</a:t>
            </a:r>
            <a:endParaRPr lang="bs-Latn-BA" sz="4800" dirty="0"/>
          </a:p>
        </p:txBody>
      </p:sp>
      <p:pic>
        <p:nvPicPr>
          <p:cNvPr id="30722" name="Picture 2" descr="Slikovni rezultat za rozi kvarc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9426" b="9426"/>
          <a:stretch>
            <a:fillRect/>
          </a:stretch>
        </p:blipFill>
        <p:spPr bwMode="auto">
          <a:xfrm>
            <a:off x="1857356" y="1000108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6000" b="1" dirty="0" smtClean="0">
                <a:latin typeface="Algerian" pitchFamily="82" charset="0"/>
              </a:rPr>
              <a:t>Ametist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>
                <a:solidFill>
                  <a:schemeClr val="bg1"/>
                </a:solidFill>
              </a:rPr>
              <a:t>Ametist je ljubičasta vrsta kvarca. </a:t>
            </a:r>
            <a:endParaRPr lang="bs-Latn-BA" dirty="0" smtClean="0">
              <a:solidFill>
                <a:schemeClr val="bg1"/>
              </a:solidFill>
              <a:latin typeface="Algerian" pitchFamily="82" charset="0"/>
            </a:endParaRPr>
          </a:p>
          <a:p>
            <a:r>
              <a:rPr lang="vi-VN" dirty="0" smtClean="0">
                <a:solidFill>
                  <a:schemeClr val="bg1"/>
                </a:solidFill>
              </a:rPr>
              <a:t>Boja </a:t>
            </a:r>
            <a:r>
              <a:rPr lang="vi-VN" dirty="0">
                <a:solidFill>
                  <a:schemeClr val="bg1"/>
                </a:solidFill>
              </a:rPr>
              <a:t>ametista je pripisivana prisutnosti mangana, međutim, budući da je mijenjao boju pri visokim temperaturama, neki autori su vjerovali da je boja organskog porijekla. </a:t>
            </a:r>
            <a:endParaRPr lang="bs-Latn-BA" dirty="0" smtClean="0">
              <a:solidFill>
                <a:schemeClr val="bg1"/>
              </a:solidFill>
              <a:latin typeface="Algerian" pitchFamily="82" charset="0"/>
            </a:endParaRPr>
          </a:p>
          <a:p>
            <a:r>
              <a:rPr lang="bs-Latn-BA" dirty="0" smtClean="0">
                <a:solidFill>
                  <a:schemeClr val="bg1"/>
                </a:solidFill>
                <a:latin typeface="Algerian" pitchFamily="82" charset="0"/>
                <a:cs typeface="Arial" pitchFamily="34" charset="0"/>
              </a:rPr>
              <a:t>Jedan </a:t>
            </a:r>
            <a:r>
              <a:rPr lang="bs-Latn-BA" dirty="0">
                <a:solidFill>
                  <a:schemeClr val="bg1"/>
                </a:solidFill>
                <a:latin typeface="Algerian" pitchFamily="82" charset="0"/>
                <a:cs typeface="Arial" pitchFamily="34" charset="0"/>
              </a:rPr>
              <a:t>od velikih svjetskih rudnika ametista </a:t>
            </a:r>
            <a:r>
              <a:rPr lang="bs-Latn-BA" dirty="0" smtClean="0">
                <a:solidFill>
                  <a:schemeClr val="bg1"/>
                </a:solidFill>
                <a:latin typeface="Algerian" pitchFamily="82" charset="0"/>
                <a:cs typeface="Arial" pitchFamily="34" charset="0"/>
              </a:rPr>
              <a:t>je u </a:t>
            </a:r>
            <a:r>
              <a:rPr lang="bs-Latn-BA" dirty="0">
                <a:solidFill>
                  <a:schemeClr val="bg1"/>
                </a:solidFill>
                <a:latin typeface="Algerian" pitchFamily="82" charset="0"/>
                <a:cs typeface="Arial" pitchFamily="34" charset="0"/>
              </a:rPr>
              <a:t>Boliviji. </a:t>
            </a:r>
          </a:p>
        </p:txBody>
      </p:sp>
      <p:sp>
        <p:nvSpPr>
          <p:cNvPr id="5" name="Smiley Face 4"/>
          <p:cNvSpPr/>
          <p:nvPr/>
        </p:nvSpPr>
        <p:spPr>
          <a:xfrm>
            <a:off x="6357950" y="500042"/>
            <a:ext cx="857256" cy="64294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</TotalTime>
  <Words>262</Words>
  <Application>Microsoft Office PowerPoint</Application>
  <PresentationFormat>On-screen Show (4:3)</PresentationFormat>
  <Paragraphs>54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Apex</vt:lpstr>
      <vt:lpstr>KVARC</vt:lpstr>
      <vt:lpstr>Kvarc</vt:lpstr>
      <vt:lpstr>Etimologija</vt:lpstr>
      <vt:lpstr>Podjela</vt:lpstr>
      <vt:lpstr>Citrin</vt:lpstr>
      <vt:lpstr>                                                               Citrin</vt:lpstr>
      <vt:lpstr>Rozi kvarc</vt:lpstr>
      <vt:lpstr>Rozi kvarc</vt:lpstr>
      <vt:lpstr>Ametist</vt:lpstr>
      <vt:lpstr>Ametist</vt:lpstr>
      <vt:lpstr>Dimni kvarc</vt:lpstr>
      <vt:lpstr>Dimni kvarc</vt:lpstr>
      <vt:lpstr>Mliječni kvarc </vt:lpstr>
      <vt:lpstr>Mliječni kvarc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KVARC</dc:title>
  <dc:creator>PC</dc:creator>
  <cp:lastModifiedBy>PC</cp:lastModifiedBy>
  <cp:revision>58</cp:revision>
  <dcterms:created xsi:type="dcterms:W3CDTF">2019-09-14T17:15:30Z</dcterms:created>
  <dcterms:modified xsi:type="dcterms:W3CDTF">2019-09-16T04:17:26Z</dcterms:modified>
</cp:coreProperties>
</file>