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5" r:id="rId9"/>
    <p:sldId id="264" r:id="rId10"/>
    <p:sldId id="263" r:id="rId11"/>
    <p:sldId id="266" r:id="rId12"/>
    <p:sldId id="267" r:id="rId13"/>
    <p:sldId id="268" r:id="rId14"/>
    <p:sldId id="269" r:id="rId15"/>
    <p:sldId id="270" r:id="rId16"/>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620"/>
    <p:restoredTop sz="94660"/>
  </p:normalViewPr>
  <p:slideViewPr>
    <p:cSldViewPr>
      <p:cViewPr varScale="1">
        <p:scale>
          <a:sx n="133" d="100"/>
          <a:sy n="133" d="100"/>
        </p:scale>
        <p:origin x="-98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10ACF867-A177-4A05-BEB6-F10276C32F2C}" type="datetimeFigureOut">
              <a:rPr lang="sr-Latn-CS" smtClean="0"/>
              <a:t>2.5.2020</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126F4545-035E-446E-A602-1C19A516E620}" type="slidenum">
              <a:rPr lang="bs-Latn-BA" smtClean="0"/>
              <a:t>‹#›</a:t>
            </a:fld>
            <a:endParaRPr lang="bs-Latn-BA"/>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ACF867-A177-4A05-BEB6-F10276C32F2C}" type="datetimeFigureOut">
              <a:rPr lang="sr-Latn-CS" smtClean="0"/>
              <a:t>2.5.2020</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126F4545-035E-446E-A602-1C19A516E620}" type="slidenum">
              <a:rPr lang="bs-Latn-BA" smtClean="0"/>
              <a:t>‹#›</a:t>
            </a:fld>
            <a:endParaRPr lang="bs-Latn-B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ACF867-A177-4A05-BEB6-F10276C32F2C}" type="datetimeFigureOut">
              <a:rPr lang="sr-Latn-CS" smtClean="0"/>
              <a:t>2.5.2020</a:t>
            </a:fld>
            <a:endParaRPr lang="bs-Latn-BA"/>
          </a:p>
        </p:txBody>
      </p:sp>
      <p:sp>
        <p:nvSpPr>
          <p:cNvPr id="5" name="Footer Placeholder 4"/>
          <p:cNvSpPr>
            <a:spLocks noGrp="1"/>
          </p:cNvSpPr>
          <p:nvPr>
            <p:ph type="ftr" sz="quarter" idx="11"/>
          </p:nvPr>
        </p:nvSpPr>
        <p:spPr>
          <a:xfrm>
            <a:off x="2640597" y="6377459"/>
            <a:ext cx="3836404" cy="365125"/>
          </a:xfrm>
        </p:spPr>
        <p:txBody>
          <a:bodyPr/>
          <a:lstStyle/>
          <a:p>
            <a:endParaRPr lang="bs-Latn-BA"/>
          </a:p>
        </p:txBody>
      </p:sp>
      <p:sp>
        <p:nvSpPr>
          <p:cNvPr id="6" name="Slide Number Placeholder 5"/>
          <p:cNvSpPr>
            <a:spLocks noGrp="1"/>
          </p:cNvSpPr>
          <p:nvPr>
            <p:ph type="sldNum" sz="quarter" idx="12"/>
          </p:nvPr>
        </p:nvSpPr>
        <p:spPr/>
        <p:txBody>
          <a:bodyPr/>
          <a:lstStyle/>
          <a:p>
            <a:fld id="{126F4545-035E-446E-A602-1C19A516E620}" type="slidenum">
              <a:rPr lang="bs-Latn-BA" smtClean="0"/>
              <a:t>‹#›</a:t>
            </a:fld>
            <a:endParaRPr lang="bs-Latn-B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ACF867-A177-4A05-BEB6-F10276C32F2C}" type="datetimeFigureOut">
              <a:rPr lang="sr-Latn-CS" smtClean="0"/>
              <a:t>2.5.2020</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126F4545-035E-446E-A602-1C19A516E620}" type="slidenum">
              <a:rPr lang="bs-Latn-BA" smtClean="0"/>
              <a:t>‹#›</a:t>
            </a:fld>
            <a:endParaRPr lang="bs-Latn-B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0ACF867-A177-4A05-BEB6-F10276C32F2C}" type="datetimeFigureOut">
              <a:rPr lang="sr-Latn-CS" smtClean="0"/>
              <a:t>2.5.2020</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126F4545-035E-446E-A602-1C19A516E620}" type="slidenum">
              <a:rPr lang="bs-Latn-BA" smtClean="0"/>
              <a:t>‹#›</a:t>
            </a:fld>
            <a:endParaRPr lang="bs-Latn-B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0ACF867-A177-4A05-BEB6-F10276C32F2C}" type="datetimeFigureOut">
              <a:rPr lang="sr-Latn-CS" smtClean="0"/>
              <a:t>2.5.2020</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126F4545-035E-446E-A602-1C19A516E620}" type="slidenum">
              <a:rPr lang="bs-Latn-BA" smtClean="0"/>
              <a:t>‹#›</a:t>
            </a:fld>
            <a:endParaRPr lang="bs-Latn-B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0ACF867-A177-4A05-BEB6-F10276C32F2C}" type="datetimeFigureOut">
              <a:rPr lang="sr-Latn-CS" smtClean="0"/>
              <a:t>2.5.2020</a:t>
            </a:fld>
            <a:endParaRPr lang="bs-Latn-BA"/>
          </a:p>
        </p:txBody>
      </p:sp>
      <p:sp>
        <p:nvSpPr>
          <p:cNvPr id="8" name="Footer Placeholder 7"/>
          <p:cNvSpPr>
            <a:spLocks noGrp="1"/>
          </p:cNvSpPr>
          <p:nvPr>
            <p:ph type="ftr" sz="quarter" idx="11"/>
          </p:nvPr>
        </p:nvSpPr>
        <p:spPr/>
        <p:txBody>
          <a:bodyPr/>
          <a:lstStyle/>
          <a:p>
            <a:endParaRPr lang="bs-Latn-BA"/>
          </a:p>
        </p:txBody>
      </p:sp>
      <p:sp>
        <p:nvSpPr>
          <p:cNvPr id="9" name="Slide Number Placeholder 8"/>
          <p:cNvSpPr>
            <a:spLocks noGrp="1"/>
          </p:cNvSpPr>
          <p:nvPr>
            <p:ph type="sldNum" sz="quarter" idx="12"/>
          </p:nvPr>
        </p:nvSpPr>
        <p:spPr/>
        <p:txBody>
          <a:bodyPr/>
          <a:lstStyle/>
          <a:p>
            <a:fld id="{126F4545-035E-446E-A602-1C19A516E620}" type="slidenum">
              <a:rPr lang="bs-Latn-BA" smtClean="0"/>
              <a:t>‹#›</a:t>
            </a:fld>
            <a:endParaRPr lang="bs-Latn-B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0ACF867-A177-4A05-BEB6-F10276C32F2C}" type="datetimeFigureOut">
              <a:rPr lang="sr-Latn-CS" smtClean="0"/>
              <a:t>2.5.2020</a:t>
            </a:fld>
            <a:endParaRPr lang="bs-Latn-BA"/>
          </a:p>
        </p:txBody>
      </p:sp>
      <p:sp>
        <p:nvSpPr>
          <p:cNvPr id="4" name="Footer Placeholder 3"/>
          <p:cNvSpPr>
            <a:spLocks noGrp="1"/>
          </p:cNvSpPr>
          <p:nvPr>
            <p:ph type="ftr" sz="quarter" idx="11"/>
          </p:nvPr>
        </p:nvSpPr>
        <p:spPr/>
        <p:txBody>
          <a:bodyPr/>
          <a:lstStyle/>
          <a:p>
            <a:endParaRPr lang="bs-Latn-BA"/>
          </a:p>
        </p:txBody>
      </p:sp>
      <p:sp>
        <p:nvSpPr>
          <p:cNvPr id="5" name="Slide Number Placeholder 4"/>
          <p:cNvSpPr>
            <a:spLocks noGrp="1"/>
          </p:cNvSpPr>
          <p:nvPr>
            <p:ph type="sldNum" sz="quarter" idx="12"/>
          </p:nvPr>
        </p:nvSpPr>
        <p:spPr/>
        <p:txBody>
          <a:bodyPr/>
          <a:lstStyle/>
          <a:p>
            <a:fld id="{126F4545-035E-446E-A602-1C19A516E620}" type="slidenum">
              <a:rPr lang="bs-Latn-BA" smtClean="0"/>
              <a:t>‹#›</a:t>
            </a:fld>
            <a:endParaRPr lang="bs-Latn-B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ACF867-A177-4A05-BEB6-F10276C32F2C}" type="datetimeFigureOut">
              <a:rPr lang="sr-Latn-CS" smtClean="0"/>
              <a:t>2.5.2020</a:t>
            </a:fld>
            <a:endParaRPr lang="bs-Latn-BA"/>
          </a:p>
        </p:txBody>
      </p:sp>
      <p:sp>
        <p:nvSpPr>
          <p:cNvPr id="3" name="Footer Placeholder 2"/>
          <p:cNvSpPr>
            <a:spLocks noGrp="1"/>
          </p:cNvSpPr>
          <p:nvPr>
            <p:ph type="ftr" sz="quarter" idx="11"/>
          </p:nvPr>
        </p:nvSpPr>
        <p:spPr/>
        <p:txBody>
          <a:bodyPr/>
          <a:lstStyle/>
          <a:p>
            <a:endParaRPr lang="bs-Latn-BA"/>
          </a:p>
        </p:txBody>
      </p:sp>
      <p:sp>
        <p:nvSpPr>
          <p:cNvPr id="4" name="Slide Number Placeholder 3"/>
          <p:cNvSpPr>
            <a:spLocks noGrp="1"/>
          </p:cNvSpPr>
          <p:nvPr>
            <p:ph type="sldNum" sz="quarter" idx="12"/>
          </p:nvPr>
        </p:nvSpPr>
        <p:spPr/>
        <p:txBody>
          <a:bodyPr/>
          <a:lstStyle/>
          <a:p>
            <a:fld id="{126F4545-035E-446E-A602-1C19A516E620}" type="slidenum">
              <a:rPr lang="bs-Latn-BA" smtClean="0"/>
              <a:t>‹#›</a:t>
            </a:fld>
            <a:endParaRPr lang="bs-Latn-B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0ACF867-A177-4A05-BEB6-F10276C32F2C}" type="datetimeFigureOut">
              <a:rPr lang="sr-Latn-CS" smtClean="0"/>
              <a:t>2.5.2020</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126F4545-035E-446E-A602-1C19A516E620}" type="slidenum">
              <a:rPr lang="bs-Latn-BA" smtClean="0"/>
              <a:t>‹#›</a:t>
            </a:fld>
            <a:endParaRPr lang="bs-Latn-BA"/>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10ACF867-A177-4A05-BEB6-F10276C32F2C}" type="datetimeFigureOut">
              <a:rPr lang="sr-Latn-CS" smtClean="0"/>
              <a:t>2.5.2020</a:t>
            </a:fld>
            <a:endParaRPr lang="bs-Latn-BA"/>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bs-Latn-BA"/>
          </a:p>
        </p:txBody>
      </p:sp>
      <p:sp>
        <p:nvSpPr>
          <p:cNvPr id="7" name="Slide Number Placeholder 6"/>
          <p:cNvSpPr>
            <a:spLocks noGrp="1"/>
          </p:cNvSpPr>
          <p:nvPr>
            <p:ph type="sldNum" sz="quarter" idx="12"/>
          </p:nvPr>
        </p:nvSpPr>
        <p:spPr>
          <a:xfrm>
            <a:off x="8339328" y="1170432"/>
            <a:ext cx="733864" cy="201168"/>
          </a:xfrm>
        </p:spPr>
        <p:txBody>
          <a:bodyPr/>
          <a:lstStyle/>
          <a:p>
            <a:fld id="{126F4545-035E-446E-A602-1C19A516E620}" type="slidenum">
              <a:rPr lang="bs-Latn-BA" smtClean="0"/>
              <a:t>‹#›</a:t>
            </a:fld>
            <a:endParaRPr lang="bs-Latn-BA"/>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10ACF867-A177-4A05-BEB6-F10276C32F2C}" type="datetimeFigureOut">
              <a:rPr lang="sr-Latn-CS" smtClean="0"/>
              <a:t>2.5.2020</a:t>
            </a:fld>
            <a:endParaRPr lang="bs-Latn-BA"/>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bs-Latn-BA"/>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26F4545-035E-446E-A602-1C19A516E620}" type="slidenum">
              <a:rPr lang="bs-Latn-BA" smtClean="0"/>
              <a:t>‹#›</a:t>
            </a:fld>
            <a:endParaRPr lang="bs-Latn-B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a:spLocks noGrp="1"/>
          </p:cNvSpPr>
          <p:nvPr>
            <p:ph type="ctrTitle"/>
          </p:nvPr>
        </p:nvSpPr>
        <p:spPr/>
        <p:txBody>
          <a:bodyPr>
            <a:normAutofit/>
          </a:bodyPr>
          <a:lstStyle/>
          <a:p>
            <a:r>
              <a:rPr lang="vi-VN" dirty="0" smtClean="0"/>
              <a:t>Zagađenje zraka, vode i tla</a:t>
            </a:r>
            <a:endParaRPr lang="bs-Latn-BA" dirty="0"/>
          </a:p>
        </p:txBody>
      </p:sp>
      <p:pic>
        <p:nvPicPr>
          <p:cNvPr id="5" name="Picture 4" descr="3e5b6df32160eb3be2bc09fbd663f26272899514.jpg"/>
          <p:cNvPicPr>
            <a:picLocks noChangeAspect="1"/>
          </p:cNvPicPr>
          <p:nvPr/>
        </p:nvPicPr>
        <p:blipFill>
          <a:blip r:embed="rId2"/>
          <a:stretch>
            <a:fillRect/>
          </a:stretch>
        </p:blipFill>
        <p:spPr>
          <a:xfrm>
            <a:off x="2357422" y="428604"/>
            <a:ext cx="4000528" cy="28172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           </a:t>
            </a:r>
            <a:r>
              <a:rPr lang="bs-Latn-BA" i="1" u="sng" dirty="0" smtClean="0">
                <a:effectLst>
                  <a:outerShdw blurRad="38100" dist="38100" dir="2700000" algn="tl">
                    <a:srgbClr val="000000">
                      <a:alpha val="43137"/>
                    </a:srgbClr>
                  </a:outerShdw>
                </a:effectLst>
              </a:rPr>
              <a:t>ZAŠTITA OKOLIŠA</a:t>
            </a:r>
            <a:endParaRPr lang="bs-Latn-BA" i="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r>
              <a:rPr lang="vi-VN" sz="2000" b="1" i="1" dirty="0" smtClean="0"/>
              <a:t>Uz </a:t>
            </a:r>
            <a:r>
              <a:rPr lang="vi-VN" sz="2000" b="1" i="1" dirty="0" smtClean="0"/>
              <a:t>sve izazove, s jasno definiranim principima i ciljevima te energičnim djelovanjem, okoliš je u </a:t>
            </a:r>
            <a:r>
              <a:rPr lang="bs-Latn-BA" sz="2000" b="1" i="1" dirty="0" smtClean="0"/>
              <a:t>BiH </a:t>
            </a:r>
            <a:r>
              <a:rPr lang="vi-VN" sz="2000" b="1" i="1" dirty="0" smtClean="0"/>
              <a:t>moguće </a:t>
            </a:r>
            <a:r>
              <a:rPr lang="vi-VN" sz="2000" b="1" i="1" dirty="0" smtClean="0"/>
              <a:t>dugoročno očuvati. Od osobite je važnosti zaštita okoliša i održivo korištenje prirodnih resursa, unapređivanje upravljanja okolišem, sprečavanje onečišćenja okoliša, integracija okoliša u druge sektore (turizam, energetiku, industriju, poljoprivredu, šumarstvo, rudarstvo, promet), jačanje svijesti i uključivanje javnosti u proces donošenja odluka i provedbe mjera, te uloga Fonda u sufinanciranju programa i projekata zaštite okoliša</a:t>
            </a:r>
            <a:r>
              <a:rPr lang="vi-VN" sz="2000" b="1" i="1" dirty="0" smtClean="0"/>
              <a:t>.</a:t>
            </a:r>
            <a:endParaRPr lang="bs-Latn-BA" sz="2000" b="1" i="1" dirty="0" smtClean="0"/>
          </a:p>
          <a:p>
            <a:r>
              <a:rPr lang="bs-Latn-BA" sz="2000" b="1" i="1" u="sng" dirty="0" smtClean="0">
                <a:solidFill>
                  <a:srgbClr val="00B050"/>
                </a:solidFill>
                <a:effectLst>
                  <a:outerShdw blurRad="38100" dist="38100" dir="2700000" algn="tl">
                    <a:srgbClr val="000000">
                      <a:alpha val="43137"/>
                    </a:srgbClr>
                  </a:outerShdw>
                </a:effectLst>
              </a:rPr>
              <a:t>Mislimo, stvarajmo i čuvajmo zeleno svaki dan u godin</a:t>
            </a:r>
            <a:r>
              <a:rPr lang="bs-Latn-BA" sz="2000" dirty="0" smtClean="0"/>
              <a:t>i!</a:t>
            </a:r>
            <a:endParaRPr lang="bs-Latn-BA" sz="2000" b="1" i="1" dirty="0"/>
          </a:p>
        </p:txBody>
      </p:sp>
      <p:pic>
        <p:nvPicPr>
          <p:cNvPr id="4" name="Picture 3" descr="Briga-i-zaštita-okoliša.jpg"/>
          <p:cNvPicPr>
            <a:picLocks noChangeAspect="1"/>
          </p:cNvPicPr>
          <p:nvPr/>
        </p:nvPicPr>
        <p:blipFill>
          <a:blip r:embed="rId2" cstate="print"/>
          <a:stretch>
            <a:fillRect/>
          </a:stretch>
        </p:blipFill>
        <p:spPr>
          <a:xfrm>
            <a:off x="1000100" y="5000636"/>
            <a:ext cx="2349134" cy="1660911"/>
          </a:xfrm>
          <a:prstGeom prst="rect">
            <a:avLst/>
          </a:prstGeom>
        </p:spPr>
      </p:pic>
      <p:pic>
        <p:nvPicPr>
          <p:cNvPr id="5" name="Picture 4" descr="zac5a1tita-okolic5a1a-i-javnog-odbra.jpg"/>
          <p:cNvPicPr>
            <a:picLocks noChangeAspect="1"/>
          </p:cNvPicPr>
          <p:nvPr/>
        </p:nvPicPr>
        <p:blipFill>
          <a:blip r:embed="rId3"/>
          <a:stretch>
            <a:fillRect/>
          </a:stretch>
        </p:blipFill>
        <p:spPr>
          <a:xfrm>
            <a:off x="6643702" y="5072074"/>
            <a:ext cx="1764116" cy="1605346"/>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                         </a:t>
            </a:r>
            <a:r>
              <a:rPr lang="bs-Latn-BA" i="1" u="sng" dirty="0" smtClean="0">
                <a:effectLst>
                  <a:outerShdw blurRad="38100" dist="38100" dir="2700000" algn="tl">
                    <a:srgbClr val="000000">
                      <a:alpha val="43137"/>
                    </a:srgbClr>
                  </a:outerShdw>
                </a:effectLst>
              </a:rPr>
              <a:t>OGLED</a:t>
            </a:r>
            <a:endParaRPr lang="bs-Latn-BA" i="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92500" lnSpcReduction="20000"/>
          </a:bodyPr>
          <a:lstStyle/>
          <a:p>
            <a:r>
              <a:rPr lang="bs-Latn-BA" b="1" i="1" u="sng" dirty="0" smtClean="0">
                <a:solidFill>
                  <a:srgbClr val="00B050"/>
                </a:solidFill>
                <a:effectLst>
                  <a:outerShdw blurRad="38100" dist="38100" dir="2700000" algn="tl">
                    <a:srgbClr val="000000">
                      <a:alpha val="43137"/>
                    </a:srgbClr>
                  </a:outerShdw>
                </a:effectLst>
              </a:rPr>
              <a:t>Učinak staklenika</a:t>
            </a:r>
          </a:p>
          <a:p>
            <a:r>
              <a:rPr lang="bs-Latn-BA" b="1" i="1" u="sng" dirty="0" smtClean="0">
                <a:solidFill>
                  <a:srgbClr val="00B050"/>
                </a:solidFill>
                <a:effectLst>
                  <a:outerShdw blurRad="38100" dist="38100" dir="2700000" algn="tl">
                    <a:srgbClr val="000000">
                      <a:alpha val="43137"/>
                    </a:srgbClr>
                  </a:outerShdw>
                </a:effectLst>
              </a:rPr>
              <a:t>Postupak:</a:t>
            </a:r>
            <a:r>
              <a:rPr lang="bs-Latn-BA" dirty="0" smtClean="0">
                <a:solidFill>
                  <a:srgbClr val="00B050"/>
                </a:solidFill>
              </a:rPr>
              <a:t> </a:t>
            </a:r>
            <a:r>
              <a:rPr lang="bs-Latn-BA" dirty="0" smtClean="0"/>
              <a:t>dvije čaše smo napunili vodom. Izmjerili smo temperaturu vode termometrom. Jednu čašu smo ostavili otkrivenu kraj prozora a drugu smo pokrili staklenim zvonom. Sutradan smo izmjerili temperaturu u obje čaše. U treću staklenu čašu smo stavili sodu bikarbonu i ostavili da na nju kaplje ocat. Pored nje smo smjestili drugu čašu i poklopili staklenim zvonom. Sutradan smo izmjerili temperaturu vode ispod zvona.</a:t>
            </a:r>
            <a:endParaRPr lang="bs-Latn-BA" b="1" i="1" u="sng" dirty="0">
              <a:solidFill>
                <a:srgbClr val="00B050"/>
              </a:solidFill>
              <a:effectLst>
                <a:outerShdw blurRad="38100" dist="38100" dir="2700000" algn="tl">
                  <a:srgbClr val="000000">
                    <a:alpha val="43137"/>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bs-Latn-BA" b="1" i="1" u="sng" dirty="0" smtClean="0">
                <a:solidFill>
                  <a:srgbClr val="00B050"/>
                </a:solidFill>
                <a:effectLst>
                  <a:outerShdw blurRad="38100" dist="38100" dir="2700000" algn="tl">
                    <a:srgbClr val="000000">
                      <a:alpha val="43137"/>
                    </a:srgbClr>
                  </a:outerShdw>
                </a:effectLst>
              </a:rPr>
              <a:t>Zapažanja:</a:t>
            </a:r>
            <a:r>
              <a:rPr lang="bs-Latn-BA" b="1" i="1" dirty="0" smtClean="0"/>
              <a:t> temperatura vode</a:t>
            </a:r>
          </a:p>
          <a:p>
            <a:r>
              <a:rPr lang="bs-Latn-BA" b="1" i="1" dirty="0" smtClean="0"/>
              <a:t>1. dan </a:t>
            </a:r>
            <a:r>
              <a:rPr lang="bs-Latn-BA" b="1" i="1" dirty="0" smtClean="0"/>
              <a:t>iznosila je 24 ˚ C u obje čaše.</a:t>
            </a:r>
          </a:p>
          <a:p>
            <a:r>
              <a:rPr lang="bs-Latn-BA" b="1" i="1" dirty="0" smtClean="0"/>
              <a:t>2. dan </a:t>
            </a:r>
            <a:r>
              <a:rPr lang="bs-Latn-BA" b="1" i="1" dirty="0" smtClean="0"/>
              <a:t>temperatura vode u prvoj čaši nije se promijenila, dok je u drugoj iznosila 24,5 ˚ C.</a:t>
            </a:r>
          </a:p>
          <a:p>
            <a:r>
              <a:rPr lang="bs-Latn-BA" b="1" i="1" dirty="0" smtClean="0"/>
              <a:t>3. dan </a:t>
            </a:r>
            <a:r>
              <a:rPr lang="bs-Latn-BA" b="1" i="1" dirty="0" smtClean="0"/>
              <a:t>uz djelovanje octa na sodu </a:t>
            </a:r>
            <a:r>
              <a:rPr lang="bs-Latn-BA" b="1" i="1" dirty="0" smtClean="0"/>
              <a:t>bikarbonu,temperatura </a:t>
            </a:r>
            <a:r>
              <a:rPr lang="bs-Latn-BA" b="1" i="1" dirty="0" smtClean="0"/>
              <a:t>vode se povisila na 25,5˚ C.</a:t>
            </a:r>
          </a:p>
          <a:p>
            <a:endParaRPr lang="bs-Latn-B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vi-VN" b="1" u="sng" dirty="0" smtClean="0">
                <a:solidFill>
                  <a:srgbClr val="00B050"/>
                </a:solidFill>
              </a:rPr>
              <a:t>Zaključak:</a:t>
            </a:r>
            <a:r>
              <a:rPr lang="vi-VN" b="1" dirty="0" smtClean="0"/>
              <a:t> stakleno zvono propušta svjetlosnu energiju, ali sprječava infracrvenu energiju da izađe. Zato se je povisila temperatura vode ispod zvona. Reakcijom octa i sode bikarbone nastao je ugljični dioksid kojeg nazivaju stakleničnim plinom. On i ostali plinovi zadržavaju toplinu uzrokujući zagrijavanje.</a:t>
            </a:r>
            <a:endParaRPr lang="bs-Latn-BA"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bs-Latn-BA" sz="2800" b="1" i="1" u="sng" dirty="0" smtClean="0">
                <a:solidFill>
                  <a:srgbClr val="00B050"/>
                </a:solidFill>
              </a:rPr>
              <a:t>Naučili smo:</a:t>
            </a:r>
            <a:r>
              <a:rPr lang="bs-Latn-BA" sz="2800" b="1" i="1" dirty="0" smtClean="0"/>
              <a:t> ubrzano zagrijavanje naše zemlje uzrokovali su ljudi svojim nerazumnim djelovanjem. Sunce zagrijava Zemlju, a ugljikov dioksid zadržava toplinu u atmosferi. Dolazi do pojave EFEKTA STAKLENIKA. Što je veća koncentracija ugljikovog dioksida to se planet sve više pregrijava. Ispušni plinovi iz automobila sadrže velike količine ugljičnog dioksida. </a:t>
            </a:r>
            <a:endParaRPr lang="bs-Latn-BA" sz="2800" b="1" i="1" dirty="0"/>
          </a:p>
        </p:txBody>
      </p:sp>
      <p:pic>
        <p:nvPicPr>
          <p:cNvPr id="4" name="Picture 3" descr="images.jpg"/>
          <p:cNvPicPr>
            <a:picLocks noChangeAspect="1"/>
          </p:cNvPicPr>
          <p:nvPr/>
        </p:nvPicPr>
        <p:blipFill>
          <a:blip r:embed="rId2"/>
          <a:stretch>
            <a:fillRect/>
          </a:stretch>
        </p:blipFill>
        <p:spPr>
          <a:xfrm>
            <a:off x="6500826" y="5286388"/>
            <a:ext cx="2171706" cy="1432067"/>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55848"/>
            <a:ext cx="8101042" cy="1716226"/>
          </a:xfrm>
        </p:spPr>
        <p:txBody>
          <a:bodyPr>
            <a:normAutofit/>
          </a:bodyPr>
          <a:lstStyle/>
          <a:p>
            <a:r>
              <a:rPr lang="bs-Latn-BA" dirty="0" smtClean="0"/>
              <a:t>             </a:t>
            </a:r>
            <a:r>
              <a:rPr lang="bs-Latn-BA" sz="9600" i="1" u="sng" dirty="0" smtClean="0">
                <a:effectLst>
                  <a:outerShdw blurRad="38100" dist="38100" dir="2700000" algn="tl">
                    <a:srgbClr val="000000">
                      <a:alpha val="43137"/>
                    </a:srgbClr>
                  </a:outerShdw>
                </a:effectLst>
              </a:rPr>
              <a:t>THE END</a:t>
            </a:r>
            <a:endParaRPr lang="bs-Latn-BA" sz="9600" i="1" u="sng" dirty="0">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                            </a:t>
            </a:r>
            <a:r>
              <a:rPr lang="bs-Latn-BA" i="1" u="sng" dirty="0" smtClean="0">
                <a:effectLst>
                  <a:outerShdw blurRad="38100" dist="38100" dir="2700000" algn="tl">
                    <a:srgbClr val="000000">
                      <a:alpha val="43137"/>
                    </a:srgbClr>
                  </a:outerShdw>
                </a:effectLst>
              </a:rPr>
              <a:t>UVOD</a:t>
            </a:r>
            <a:endParaRPr lang="bs-Latn-BA" i="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bs-Latn-BA" sz="2400" b="1" i="1" u="sng" dirty="0" smtClean="0">
                <a:solidFill>
                  <a:srgbClr val="00B050"/>
                </a:solidFill>
                <a:effectLst>
                  <a:outerShdw blurRad="38100" dist="38100" dir="2700000" algn="tl">
                    <a:srgbClr val="000000">
                      <a:alpha val="43137"/>
                    </a:srgbClr>
                  </a:outerShdw>
                </a:effectLst>
              </a:rPr>
              <a:t>“Zemlja ne pripada čovjeku. Čovjek pripada Zemlji.”</a:t>
            </a:r>
          </a:p>
          <a:p>
            <a:r>
              <a:rPr lang="bs-Latn-BA" b="1" i="1" dirty="0" smtClean="0"/>
              <a:t>Kroz historiju ljudska </a:t>
            </a:r>
            <a:r>
              <a:rPr lang="bs-Latn-BA" b="1" i="1" dirty="0" smtClean="0"/>
              <a:t>aktivnost nije značajno utjecala na okoliš sve do razvoja industrije. Prve promjene koje je čovjek </a:t>
            </a:r>
            <a:r>
              <a:rPr lang="bs-Latn-BA" b="1" i="1" dirty="0" smtClean="0"/>
              <a:t>izazvao </a:t>
            </a:r>
            <a:r>
              <a:rPr lang="bs-Latn-BA" b="1" i="1" dirty="0" smtClean="0"/>
              <a:t>su nastale uslijed fizičke aktivnosti, fizioloških potreba. No razvojem i stvaranjem društvenih zajednica počinje nagli utjecaj na životni okoliš.</a:t>
            </a:r>
            <a:endParaRPr lang="bs-Latn-BA" b="1"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i="1" dirty="0" smtClean="0">
                <a:effectLst>
                  <a:outerShdw blurRad="38100" dist="38100" dir="2700000" algn="tl">
                    <a:srgbClr val="000000">
                      <a:alpha val="43137"/>
                    </a:srgbClr>
                  </a:outerShdw>
                </a:effectLst>
              </a:rPr>
              <a:t>        </a:t>
            </a:r>
            <a:r>
              <a:rPr lang="bs-Latn-BA" i="1" u="sng" dirty="0" smtClean="0">
                <a:effectLst>
                  <a:outerShdw blurRad="38100" dist="38100" dir="2700000" algn="tl">
                    <a:srgbClr val="000000">
                      <a:alpha val="43137"/>
                    </a:srgbClr>
                  </a:outerShdw>
                </a:effectLst>
              </a:rPr>
              <a:t>ZAGAĐENJE OKOLIŠA</a:t>
            </a:r>
            <a:endParaRPr lang="bs-Latn-BA" i="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70000" lnSpcReduction="20000"/>
          </a:bodyPr>
          <a:lstStyle/>
          <a:p>
            <a:r>
              <a:rPr lang="bs-Latn-BA" b="1" i="1" dirty="0" smtClean="0"/>
              <a:t>Zagađenje </a:t>
            </a:r>
            <a:r>
              <a:rPr lang="vi-VN" b="1" i="1" dirty="0" smtClean="0"/>
              <a:t>okoliša </a:t>
            </a:r>
            <a:r>
              <a:rPr lang="vi-VN" b="1" i="1" dirty="0" smtClean="0"/>
              <a:t>predstavlja jedan od najvećih ekoloških problema današnjice. Pod onečišćenjem se misli na zarazne klice, otrove, radioaktivne tvari, teške metale, koji </a:t>
            </a:r>
            <a:r>
              <a:rPr lang="vi-VN" b="1" i="1" dirty="0" smtClean="0"/>
              <a:t>prouzro</a:t>
            </a:r>
            <a:r>
              <a:rPr lang="bs-Latn-BA" b="1" i="1" dirty="0" smtClean="0"/>
              <a:t>k</a:t>
            </a:r>
            <a:r>
              <a:rPr lang="vi-VN" b="1" i="1" dirty="0" smtClean="0"/>
              <a:t>uju </a:t>
            </a:r>
            <a:r>
              <a:rPr lang="vi-VN" b="1" i="1" dirty="0" smtClean="0"/>
              <a:t>pogubne posljedice na uvjete života biljnog i životinjskog svijeta te ugrožavaju ljudsko zdravlje. Gradovi, sela, rijeke, mora… svi su pogođeni tom katastrofom koju smo mi izazvali i još uvijek izazivamo. To je jedna od najvećih mana čovjeka najnovijeg doba. Ljudi bi više pažnje trebali posvećivati prirodi dok još nije kasno, jer za razliku od prošlosti budućnost još nije napisana i samo o nama ovisi kako će izgledati. Zahvaljujući inustrijalizaciji, mi sada imamo različite vrste zagađenja. </a:t>
            </a:r>
            <a:endParaRPr lang="bs-Latn-BA" b="1"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        </a:t>
            </a:r>
            <a:r>
              <a:rPr lang="bs-Latn-BA" i="1" u="sng" dirty="0" smtClean="0">
                <a:effectLst>
                  <a:outerShdw blurRad="38100" dist="38100" dir="2700000" algn="tl">
                    <a:srgbClr val="000000">
                      <a:alpha val="43137"/>
                    </a:srgbClr>
                  </a:outerShdw>
                </a:effectLst>
              </a:rPr>
              <a:t>ŠTA ZAGAĐUJE OKOLIŠ?</a:t>
            </a:r>
            <a:endParaRPr lang="bs-Latn-BA" i="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lnSpcReduction="10000"/>
          </a:bodyPr>
          <a:lstStyle/>
          <a:p>
            <a:r>
              <a:rPr lang="vi-VN" b="1" i="1" dirty="0" smtClean="0">
                <a:solidFill>
                  <a:srgbClr val="00B050"/>
                </a:solidFill>
              </a:rPr>
              <a:t>Okoliš </a:t>
            </a:r>
            <a:r>
              <a:rPr lang="bs-Latn-BA" b="1" i="1" dirty="0" smtClean="0">
                <a:solidFill>
                  <a:srgbClr val="00B050"/>
                </a:solidFill>
              </a:rPr>
              <a:t>zagađuju </a:t>
            </a:r>
            <a:r>
              <a:rPr lang="vi-VN" b="1" i="1" dirty="0" smtClean="0">
                <a:solidFill>
                  <a:srgbClr val="00B050"/>
                </a:solidFill>
              </a:rPr>
              <a:t>razne </a:t>
            </a:r>
            <a:r>
              <a:rPr lang="vi-VN" b="1" i="1" dirty="0" smtClean="0">
                <a:solidFill>
                  <a:srgbClr val="00B050"/>
                </a:solidFill>
              </a:rPr>
              <a:t>stvari kao </a:t>
            </a:r>
            <a:r>
              <a:rPr lang="vi-VN" b="1" i="1" dirty="0" smtClean="0"/>
              <a:t>: </a:t>
            </a:r>
            <a:endParaRPr lang="bs-Latn-BA" b="1" i="1" dirty="0" smtClean="0"/>
          </a:p>
          <a:p>
            <a:r>
              <a:rPr lang="vi-VN" b="1" i="1" dirty="0" smtClean="0"/>
              <a:t> </a:t>
            </a:r>
            <a:r>
              <a:rPr lang="vi-VN" b="1" i="1" dirty="0" smtClean="0"/>
              <a:t>otpad u prirodi (razno smeće iz naših domova) </a:t>
            </a:r>
            <a:endParaRPr lang="bs-Latn-BA" b="1" i="1" dirty="0" smtClean="0"/>
          </a:p>
          <a:p>
            <a:r>
              <a:rPr lang="vi-VN" b="1" i="1" dirty="0" smtClean="0"/>
              <a:t> </a:t>
            </a:r>
            <a:r>
              <a:rPr lang="vi-VN" b="1" i="1" dirty="0" smtClean="0"/>
              <a:t>izlijevanje nafte iz brodova (što je sve češće na obalama Jadranskog mora) </a:t>
            </a:r>
            <a:endParaRPr lang="bs-Latn-BA" b="1" i="1" dirty="0" smtClean="0"/>
          </a:p>
          <a:p>
            <a:r>
              <a:rPr lang="vi-VN" b="1" i="1" dirty="0" smtClean="0"/>
              <a:t>odbacivanje </a:t>
            </a:r>
            <a:r>
              <a:rPr lang="vi-VN" b="1" i="1" dirty="0" smtClean="0"/>
              <a:t>starog željeza (perilica rublja, hladnjaci, stari bicikli...) </a:t>
            </a:r>
            <a:endParaRPr lang="bs-Latn-BA" b="1" i="1" dirty="0" smtClean="0"/>
          </a:p>
          <a:p>
            <a:r>
              <a:rPr lang="vi-VN" b="1" i="1" dirty="0" smtClean="0"/>
              <a:t> </a:t>
            </a:r>
            <a:r>
              <a:rPr lang="vi-VN" b="1" i="1" dirty="0" smtClean="0"/>
              <a:t>svjetlosno zagađenje (umjetno osvjetljavanje neba lošom umjetnom rasvjetom)</a:t>
            </a:r>
            <a:endParaRPr lang="bs-Latn-BA" b="1"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i="1" dirty="0" smtClean="0">
                <a:effectLst>
                  <a:outerShdw blurRad="38100" dist="38100" dir="2700000" algn="tl">
                    <a:srgbClr val="000000">
                      <a:alpha val="43137"/>
                    </a:srgbClr>
                  </a:outerShdw>
                </a:effectLst>
              </a:rPr>
              <a:t>            </a:t>
            </a:r>
            <a:r>
              <a:rPr lang="bs-Latn-BA" i="1" u="sng" dirty="0" smtClean="0">
                <a:effectLst>
                  <a:outerShdw blurRad="38100" dist="38100" dir="2700000" algn="tl">
                    <a:srgbClr val="000000">
                      <a:alpha val="43137"/>
                    </a:srgbClr>
                  </a:outerShdw>
                </a:effectLst>
              </a:rPr>
              <a:t>ZAGAĐENJE ZRAKA</a:t>
            </a:r>
            <a:endParaRPr lang="bs-Latn-BA" i="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a:buNone/>
            </a:pPr>
            <a:r>
              <a:rPr lang="bs-Latn-BA" sz="2800" b="1" i="1" dirty="0" smtClean="0">
                <a:solidFill>
                  <a:srgbClr val="FF0000"/>
                </a:solidFill>
              </a:rPr>
              <a:t>     </a:t>
            </a:r>
            <a:r>
              <a:rPr lang="vi-VN" sz="2800" b="1" i="1" dirty="0" smtClean="0">
                <a:solidFill>
                  <a:srgbClr val="00B050"/>
                </a:solidFill>
              </a:rPr>
              <a:t>Zagađenje </a:t>
            </a:r>
            <a:r>
              <a:rPr lang="vi-VN" sz="2800" b="1" i="1" dirty="0" smtClean="0">
                <a:solidFill>
                  <a:srgbClr val="00B050"/>
                </a:solidFill>
              </a:rPr>
              <a:t>zraka: </a:t>
            </a:r>
            <a:r>
              <a:rPr lang="vi-VN" sz="2800" b="1" i="1" dirty="0" smtClean="0"/>
              <a:t>oslobađanje </a:t>
            </a:r>
            <a:r>
              <a:rPr lang="bs-Latn-BA" sz="2800" b="1" i="1" dirty="0" smtClean="0"/>
              <a:t>h</a:t>
            </a:r>
            <a:r>
              <a:rPr lang="vi-VN" sz="2800" b="1" i="1" dirty="0" smtClean="0"/>
              <a:t>emikalija </a:t>
            </a:r>
            <a:r>
              <a:rPr lang="vi-VN" sz="2800" b="1" i="1" dirty="0" smtClean="0"/>
              <a:t>i čestica od strane industrijskih </a:t>
            </a:r>
            <a:r>
              <a:rPr lang="vi-VN" sz="2800" b="1" i="1" dirty="0" smtClean="0"/>
              <a:t>jedinica</a:t>
            </a:r>
            <a:r>
              <a:rPr lang="bs-Latn-BA" sz="2800" b="1" i="1" dirty="0" smtClean="0"/>
              <a:t> </a:t>
            </a:r>
          </a:p>
          <a:p>
            <a:pPr>
              <a:buNone/>
            </a:pPr>
            <a:r>
              <a:rPr lang="bs-Latn-BA" sz="2800" b="1" i="1" dirty="0" smtClean="0"/>
              <a:t> </a:t>
            </a:r>
            <a:r>
              <a:rPr lang="bs-Latn-BA" sz="2800" b="1" i="1" dirty="0" smtClean="0"/>
              <a:t>   </a:t>
            </a:r>
            <a:r>
              <a:rPr lang="vi-VN" sz="2800" b="1" i="1" dirty="0" smtClean="0"/>
              <a:t>( </a:t>
            </a:r>
            <a:r>
              <a:rPr lang="vi-VN" sz="2800" b="1" i="1" dirty="0" smtClean="0"/>
              <a:t>tvornice </a:t>
            </a:r>
            <a:r>
              <a:rPr lang="vi-VN" sz="2800" b="1" i="1" dirty="0" smtClean="0"/>
              <a:t>,</a:t>
            </a:r>
            <a:r>
              <a:rPr lang="bs-Latn-BA" sz="2800" b="1" i="1" dirty="0" smtClean="0"/>
              <a:t> </a:t>
            </a:r>
            <a:r>
              <a:rPr lang="vi-VN" sz="2800" b="1" i="1" dirty="0" smtClean="0"/>
              <a:t>elektrane ,</a:t>
            </a:r>
            <a:r>
              <a:rPr lang="bs-Latn-BA" sz="2800" b="1" i="1" dirty="0" smtClean="0"/>
              <a:t> </a:t>
            </a:r>
            <a:r>
              <a:rPr lang="vi-VN" sz="2800" b="1" i="1" dirty="0" smtClean="0"/>
              <a:t>rafinerije </a:t>
            </a:r>
            <a:r>
              <a:rPr lang="vi-VN" sz="2800" b="1" i="1" dirty="0" smtClean="0"/>
              <a:t>, velike farme ... ) , </a:t>
            </a:r>
            <a:r>
              <a:rPr lang="vi-VN" sz="2800" b="1" i="1" dirty="0" smtClean="0"/>
              <a:t>motornih </a:t>
            </a:r>
            <a:r>
              <a:rPr lang="vi-VN" sz="2800" b="1" i="1" dirty="0" smtClean="0"/>
              <a:t>vozila i drugih izvora u atmosferu.  Zagađenje zraka negativno utječe na ljude uzrokujući </a:t>
            </a:r>
            <a:endParaRPr lang="bs-Latn-BA" sz="2800" b="1" i="1" dirty="0" smtClean="0"/>
          </a:p>
          <a:p>
            <a:pPr>
              <a:buNone/>
            </a:pPr>
            <a:r>
              <a:rPr lang="bs-Latn-BA" sz="2800" b="1" i="1" dirty="0" smtClean="0"/>
              <a:t> </a:t>
            </a:r>
            <a:r>
              <a:rPr lang="bs-Latn-BA" sz="2800" b="1" i="1" dirty="0" smtClean="0"/>
              <a:t>   </a:t>
            </a:r>
            <a:r>
              <a:rPr lang="vi-VN" sz="2800" b="1" i="1" dirty="0" smtClean="0"/>
              <a:t>kardio-respiratornih problema</a:t>
            </a:r>
            <a:endParaRPr lang="bs-Latn-BA" sz="2800" b="1" i="1" dirty="0" smtClean="0"/>
          </a:p>
          <a:p>
            <a:pPr>
              <a:buNone/>
            </a:pPr>
            <a:r>
              <a:rPr lang="vi-VN" sz="2800" b="1" i="1" dirty="0" smtClean="0"/>
              <a:t> </a:t>
            </a:r>
            <a:r>
              <a:rPr lang="bs-Latn-BA" sz="2800" b="1" i="1" dirty="0" smtClean="0"/>
              <a:t>   </a:t>
            </a:r>
            <a:r>
              <a:rPr lang="vi-VN" sz="2800" b="1" i="1" dirty="0" smtClean="0"/>
              <a:t>među </a:t>
            </a:r>
            <a:r>
              <a:rPr lang="vi-VN" sz="2800" b="1" i="1" dirty="0" smtClean="0"/>
              <a:t>ostalim zdravstvenim </a:t>
            </a:r>
            <a:endParaRPr lang="bs-Latn-BA" sz="2800" b="1" i="1" dirty="0" smtClean="0"/>
          </a:p>
          <a:p>
            <a:pPr>
              <a:buNone/>
            </a:pPr>
            <a:r>
              <a:rPr lang="bs-Latn-BA" sz="2800" b="1" i="1" dirty="0" smtClean="0"/>
              <a:t> </a:t>
            </a:r>
            <a:r>
              <a:rPr lang="bs-Latn-BA" sz="2800" b="1" i="1" dirty="0" smtClean="0"/>
              <a:t>    </a:t>
            </a:r>
            <a:r>
              <a:rPr lang="vi-VN" sz="2800" b="1" i="1" dirty="0" smtClean="0"/>
              <a:t>problemima</a:t>
            </a:r>
            <a:r>
              <a:rPr lang="vi-VN" sz="2800" b="1" i="1" dirty="0" smtClean="0"/>
              <a:t>.</a:t>
            </a:r>
            <a:endParaRPr lang="bs-Latn-BA" sz="2800" b="1" i="1" dirty="0"/>
          </a:p>
        </p:txBody>
      </p:sp>
      <p:pic>
        <p:nvPicPr>
          <p:cNvPr id="4" name="Picture 3" descr="slike_zagadjenje_121892923.jpg"/>
          <p:cNvPicPr>
            <a:picLocks noChangeAspect="1"/>
          </p:cNvPicPr>
          <p:nvPr/>
        </p:nvPicPr>
        <p:blipFill>
          <a:blip r:embed="rId2"/>
          <a:stretch>
            <a:fillRect/>
          </a:stretch>
        </p:blipFill>
        <p:spPr>
          <a:xfrm>
            <a:off x="6072198" y="4000504"/>
            <a:ext cx="2500330" cy="250033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           </a:t>
            </a:r>
            <a:r>
              <a:rPr lang="bs-Latn-BA" i="1" u="sng" dirty="0" smtClean="0">
                <a:effectLst>
                  <a:outerShdw blurRad="38100" dist="38100" dir="2700000" algn="tl">
                    <a:srgbClr val="000000">
                      <a:alpha val="43137"/>
                    </a:srgbClr>
                  </a:outerShdw>
                </a:effectLst>
              </a:rPr>
              <a:t>ZAGAĐENJE VODE</a:t>
            </a:r>
            <a:endParaRPr lang="bs-Latn-BA" i="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r>
              <a:rPr lang="vi-VN" sz="2800" b="1" i="1" dirty="0" smtClean="0">
                <a:solidFill>
                  <a:srgbClr val="00B050"/>
                </a:solidFill>
              </a:rPr>
              <a:t>Zagađenje voda:</a:t>
            </a:r>
            <a:r>
              <a:rPr lang="vi-VN" sz="2800" b="1" i="1" dirty="0" smtClean="0"/>
              <a:t> puštanje otpada i </a:t>
            </a:r>
            <a:r>
              <a:rPr lang="bs-Latn-BA" sz="2800" b="1" i="1" dirty="0" smtClean="0"/>
              <a:t>h</a:t>
            </a:r>
            <a:r>
              <a:rPr lang="vi-VN" sz="2800" b="1" i="1" dirty="0" smtClean="0"/>
              <a:t>emikalija </a:t>
            </a:r>
            <a:r>
              <a:rPr lang="vi-VN" sz="2800" b="1" i="1" dirty="0" smtClean="0"/>
              <a:t>u vodu izvora, kao što su bare, jezera, rijeke, mora i </a:t>
            </a:r>
            <a:r>
              <a:rPr lang="vi-VN" sz="2800" b="1" i="1" dirty="0" smtClean="0"/>
              <a:t>o</a:t>
            </a:r>
            <a:r>
              <a:rPr lang="bs-Latn-BA" sz="2800" b="1" i="1" dirty="0" smtClean="0"/>
              <a:t>k</a:t>
            </a:r>
            <a:r>
              <a:rPr lang="vi-VN" sz="2800" b="1" i="1" dirty="0" smtClean="0"/>
              <a:t>eani</a:t>
            </a:r>
            <a:r>
              <a:rPr lang="vi-VN" sz="2800" b="1" i="1" dirty="0" smtClean="0"/>
              <a:t>. Ostali glavni izvor zagađenja je izlijevanje nafte u </a:t>
            </a:r>
            <a:r>
              <a:rPr lang="vi-VN" sz="2800" b="1" i="1" dirty="0" smtClean="0"/>
              <a:t>o</a:t>
            </a:r>
            <a:r>
              <a:rPr lang="bs-Latn-BA" sz="2800" b="1" i="1" dirty="0" smtClean="0"/>
              <a:t>k</a:t>
            </a:r>
            <a:r>
              <a:rPr lang="vi-VN" sz="2800" b="1" i="1" dirty="0" smtClean="0"/>
              <a:t>eane</a:t>
            </a:r>
            <a:r>
              <a:rPr lang="vi-VN" sz="2800" b="1" i="1" dirty="0" smtClean="0"/>
              <a:t>, kao posljedica </a:t>
            </a:r>
            <a:r>
              <a:rPr lang="vi-VN" sz="2800" b="1" i="1" dirty="0" smtClean="0"/>
              <a:t>ist</a:t>
            </a:r>
            <a:r>
              <a:rPr lang="bs-Latn-BA" sz="2800" b="1" i="1" dirty="0" smtClean="0"/>
              <a:t>i</a:t>
            </a:r>
            <a:r>
              <a:rPr lang="vi-VN" sz="2800" b="1" i="1" dirty="0" smtClean="0"/>
              <a:t>canja </a:t>
            </a:r>
            <a:r>
              <a:rPr lang="vi-VN" sz="2800" b="1" i="1" dirty="0" smtClean="0"/>
              <a:t>ili nesreće na </a:t>
            </a:r>
            <a:r>
              <a:rPr lang="vi-VN" sz="2800" b="1" i="1" dirty="0" smtClean="0"/>
              <a:t>brod</a:t>
            </a:r>
            <a:r>
              <a:rPr lang="bs-Latn-BA" sz="2800" b="1" i="1" dirty="0" smtClean="0"/>
              <a:t>u</a:t>
            </a:r>
            <a:r>
              <a:rPr lang="vi-VN" sz="2800" b="1" i="1" dirty="0" smtClean="0"/>
              <a:t>. </a:t>
            </a:r>
            <a:r>
              <a:rPr lang="vi-VN" sz="2800" b="1" i="1" dirty="0" smtClean="0"/>
              <a:t>To negativno utječe na ljude i pomorstvo / vodeni život.</a:t>
            </a:r>
            <a:endParaRPr lang="bs-Latn-BA" sz="2800" b="1" i="1" dirty="0"/>
          </a:p>
        </p:txBody>
      </p:sp>
      <p:pic>
        <p:nvPicPr>
          <p:cNvPr id="4" name="Picture 3" descr="809938_70.jpg"/>
          <p:cNvPicPr>
            <a:picLocks noChangeAspect="1"/>
          </p:cNvPicPr>
          <p:nvPr/>
        </p:nvPicPr>
        <p:blipFill>
          <a:blip r:embed="rId2"/>
          <a:stretch>
            <a:fillRect/>
          </a:stretch>
        </p:blipFill>
        <p:spPr>
          <a:xfrm>
            <a:off x="6072198" y="4714884"/>
            <a:ext cx="2420950" cy="1820554"/>
          </a:xfrm>
          <a:prstGeom prst="rect">
            <a:avLst/>
          </a:prstGeom>
        </p:spPr>
      </p:pic>
      <p:pic>
        <p:nvPicPr>
          <p:cNvPr id="5" name="Picture 4" descr="voda.jpg"/>
          <p:cNvPicPr>
            <a:picLocks noChangeAspect="1"/>
          </p:cNvPicPr>
          <p:nvPr/>
        </p:nvPicPr>
        <p:blipFill>
          <a:blip r:embed="rId3"/>
          <a:stretch>
            <a:fillRect/>
          </a:stretch>
        </p:blipFill>
        <p:spPr>
          <a:xfrm>
            <a:off x="1643042" y="4572008"/>
            <a:ext cx="3286148" cy="197168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              </a:t>
            </a:r>
            <a:r>
              <a:rPr lang="bs-Latn-BA" i="1" u="sng" dirty="0" smtClean="0">
                <a:effectLst>
                  <a:outerShdw blurRad="38100" dist="38100" dir="2700000" algn="tl">
                    <a:srgbClr val="000000">
                      <a:alpha val="43137"/>
                    </a:srgbClr>
                  </a:outerShdw>
                </a:effectLst>
              </a:rPr>
              <a:t>ZAGAĐENJE  TLA</a:t>
            </a:r>
            <a:endParaRPr lang="bs-Latn-BA" i="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vi-VN" b="1" i="1" dirty="0" smtClean="0">
                <a:solidFill>
                  <a:srgbClr val="00B050"/>
                </a:solidFill>
              </a:rPr>
              <a:t>Zagađenje tla:</a:t>
            </a:r>
            <a:r>
              <a:rPr lang="vi-VN" b="1" i="1" dirty="0" smtClean="0"/>
              <a:t> kako bi </a:t>
            </a:r>
            <a:r>
              <a:rPr lang="vi-VN" b="1" i="1" dirty="0" smtClean="0"/>
              <a:t>spriječil</a:t>
            </a:r>
            <a:r>
              <a:rPr lang="bs-Latn-BA" b="1" i="1" dirty="0" smtClean="0"/>
              <a:t>i</a:t>
            </a:r>
            <a:r>
              <a:rPr lang="vi-VN" b="1" i="1" dirty="0" smtClean="0"/>
              <a:t> zagađenje tla koristimo gnojiva te propuštanja </a:t>
            </a:r>
            <a:r>
              <a:rPr lang="bs-Latn-BA" b="1" i="1" dirty="0" smtClean="0"/>
              <a:t>h</a:t>
            </a:r>
            <a:r>
              <a:rPr lang="vi-VN" b="1" i="1" dirty="0" smtClean="0"/>
              <a:t>emikalija </a:t>
            </a:r>
            <a:r>
              <a:rPr lang="vi-VN" b="1" i="1" dirty="0" smtClean="0"/>
              <a:t>. Tlo također može biti zagađeno od opasnih materijala, kao što su teški metali i odlagališta. To indirektno utječe na </a:t>
            </a:r>
            <a:r>
              <a:rPr lang="vi-VN" b="1" i="1" dirty="0" smtClean="0"/>
              <a:t>ljud</a:t>
            </a:r>
            <a:r>
              <a:rPr lang="bs-Latn-BA" b="1" i="1" dirty="0" smtClean="0"/>
              <a:t>e.</a:t>
            </a:r>
            <a:endParaRPr lang="bs-Latn-BA" b="1" i="1" dirty="0"/>
          </a:p>
        </p:txBody>
      </p:sp>
      <p:pic>
        <p:nvPicPr>
          <p:cNvPr id="4" name="Picture 3" descr="3a278258397e5522d0fb0b059cc49a83.jpg"/>
          <p:cNvPicPr>
            <a:picLocks noChangeAspect="1"/>
          </p:cNvPicPr>
          <p:nvPr/>
        </p:nvPicPr>
        <p:blipFill>
          <a:blip r:embed="rId2"/>
          <a:stretch>
            <a:fillRect/>
          </a:stretch>
        </p:blipFill>
        <p:spPr>
          <a:xfrm>
            <a:off x="5286380" y="4929198"/>
            <a:ext cx="2619375" cy="17430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bs-Latn-BA" sz="3800" i="1" u="sng" dirty="0" smtClean="0">
                <a:effectLst>
                  <a:outerShdw blurRad="38100" dist="38100" dir="2700000" algn="tl">
                    <a:srgbClr val="000000">
                      <a:alpha val="43137"/>
                    </a:srgbClr>
                  </a:outerShdw>
                </a:effectLst>
              </a:rPr>
              <a:t>KISELE KIŠE KAO EKOLOŠKI PROBLEM</a:t>
            </a:r>
            <a:endParaRPr lang="bs-Latn-BA" sz="3800" i="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bs-Latn-BA" b="1" i="1" dirty="0" smtClean="0"/>
              <a:t>Zagađenje iz zraka kiselim kišama prenosi se, dakle, na tlo i vodene površine, ugrožavajući prirodni sklad planete Zemlje, nanoseći joj višestruku štetu.</a:t>
            </a:r>
            <a:endParaRPr lang="bs-Latn-BA" b="1" i="1" dirty="0"/>
          </a:p>
        </p:txBody>
      </p:sp>
      <p:pic>
        <p:nvPicPr>
          <p:cNvPr id="4" name="Picture 3" descr="Waldschaeden_Erzgebirge_3.jpg"/>
          <p:cNvPicPr>
            <a:picLocks noChangeAspect="1"/>
          </p:cNvPicPr>
          <p:nvPr/>
        </p:nvPicPr>
        <p:blipFill>
          <a:blip r:embed="rId2"/>
          <a:stretch>
            <a:fillRect/>
          </a:stretch>
        </p:blipFill>
        <p:spPr>
          <a:xfrm>
            <a:off x="6215074" y="3429000"/>
            <a:ext cx="2071702" cy="2817514"/>
          </a:xfrm>
          <a:prstGeom prst="rect">
            <a:avLst/>
          </a:prstGeom>
        </p:spPr>
      </p:pic>
      <p:pic>
        <p:nvPicPr>
          <p:cNvPr id="5" name="Picture 4" descr="300px-RhytismaAcerinumDetailU.jpg"/>
          <p:cNvPicPr>
            <a:picLocks noChangeAspect="1"/>
          </p:cNvPicPr>
          <p:nvPr/>
        </p:nvPicPr>
        <p:blipFill>
          <a:blip r:embed="rId3"/>
          <a:stretch>
            <a:fillRect/>
          </a:stretch>
        </p:blipFill>
        <p:spPr>
          <a:xfrm>
            <a:off x="1785918" y="3929066"/>
            <a:ext cx="3048008" cy="228600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i="1" u="sng" dirty="0" smtClean="0">
                <a:effectLst>
                  <a:outerShdw blurRad="38100" dist="38100" dir="2700000" algn="tl">
                    <a:srgbClr val="000000">
                      <a:alpha val="43137"/>
                    </a:srgbClr>
                  </a:outerShdw>
                </a:effectLst>
              </a:rPr>
              <a:t>KAKO NASTAJU KISELE KIŠE?</a:t>
            </a:r>
            <a:endParaRPr lang="bs-Latn-BA" i="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lnSpcReduction="10000"/>
          </a:bodyPr>
          <a:lstStyle/>
          <a:p>
            <a:r>
              <a:rPr lang="bs-Latn-BA" sz="3000" b="1" i="1" dirty="0" smtClean="0"/>
              <a:t>Kiseli oksidi ugljika, azota i sumpora koji u zrak dospijevaju sagorijevanjem benzina u motorima, uglja u kome ima sumpora ili prženjem sulfidnih ruda, rastvaraju se u kapima kiše. Kao anhidridi kiselina s vodom grade ekološki opasne kiseline, koje padaju na tlo kao “kisele kiše”.</a:t>
            </a:r>
          </a:p>
          <a:p>
            <a:endParaRPr lang="bs-Latn-BA" sz="3400" b="1" i="1" dirty="0" smtClean="0">
              <a:effectLst>
                <a:outerShdw blurRad="38100" dist="38100" dir="2700000" algn="tl">
                  <a:srgbClr val="000000">
                    <a:alpha val="43137"/>
                  </a:srgbClr>
                </a:outerShdw>
              </a:effectLst>
            </a:endParaRPr>
          </a:p>
          <a:p>
            <a:r>
              <a:rPr lang="bs-Latn-BA" sz="3000" b="1" i="1" dirty="0" smtClean="0">
                <a:effectLst>
                  <a:outerShdw blurRad="38100" dist="38100" dir="2700000" algn="tl">
                    <a:srgbClr val="000000">
                      <a:alpha val="43137"/>
                    </a:srgbClr>
                  </a:outerShdw>
                </a:effectLst>
              </a:rPr>
              <a:t>CO</a:t>
            </a:r>
            <a:r>
              <a:rPr lang="bs-Latn-BA" sz="3000" b="1" i="1" baseline="-25000" dirty="0" smtClean="0">
                <a:effectLst>
                  <a:outerShdw blurRad="38100" dist="38100" dir="2700000" algn="tl">
                    <a:srgbClr val="000000">
                      <a:alpha val="43137"/>
                    </a:srgbClr>
                  </a:outerShdw>
                </a:effectLst>
              </a:rPr>
              <a:t>2</a:t>
            </a:r>
            <a:r>
              <a:rPr lang="bs-Latn-BA" sz="3000" b="1" i="1" dirty="0" smtClean="0">
                <a:effectLst>
                  <a:outerShdw blurRad="38100" dist="38100" dir="2700000" algn="tl">
                    <a:srgbClr val="000000">
                      <a:alpha val="43137"/>
                    </a:srgbClr>
                  </a:outerShdw>
                </a:effectLst>
              </a:rPr>
              <a:t>       +      H</a:t>
            </a:r>
            <a:r>
              <a:rPr lang="bs-Latn-BA" sz="3000" b="1" i="1" baseline="-25000" dirty="0" smtClean="0">
                <a:effectLst>
                  <a:outerShdw blurRad="38100" dist="38100" dir="2700000" algn="tl">
                    <a:srgbClr val="000000">
                      <a:alpha val="43137"/>
                    </a:srgbClr>
                  </a:outerShdw>
                </a:effectLst>
              </a:rPr>
              <a:t>2</a:t>
            </a:r>
            <a:r>
              <a:rPr lang="bs-Latn-BA" sz="3000" b="1" i="1" dirty="0" smtClean="0">
                <a:effectLst>
                  <a:outerShdw blurRad="38100" dist="38100" dir="2700000" algn="tl">
                    <a:srgbClr val="000000">
                      <a:alpha val="43137"/>
                    </a:srgbClr>
                  </a:outerShdw>
                </a:effectLst>
              </a:rPr>
              <a:t>O      →        H</a:t>
            </a:r>
            <a:r>
              <a:rPr lang="bs-Latn-BA" sz="3000" b="1" i="1" baseline="-25000" dirty="0" smtClean="0">
                <a:effectLst>
                  <a:outerShdw blurRad="38100" dist="38100" dir="2700000" algn="tl">
                    <a:srgbClr val="000000">
                      <a:alpha val="43137"/>
                    </a:srgbClr>
                  </a:outerShdw>
                </a:effectLst>
              </a:rPr>
              <a:t>2</a:t>
            </a:r>
            <a:r>
              <a:rPr lang="bs-Latn-BA" sz="3000" b="1" i="1" dirty="0" smtClean="0">
                <a:effectLst>
                  <a:outerShdw blurRad="38100" dist="38100" dir="2700000" algn="tl">
                    <a:srgbClr val="000000">
                      <a:alpha val="43137"/>
                    </a:srgbClr>
                  </a:outerShdw>
                </a:effectLst>
              </a:rPr>
              <a:t>CO</a:t>
            </a:r>
            <a:r>
              <a:rPr lang="bs-Latn-BA" sz="3000" b="1" i="1" baseline="-25000" dirty="0" smtClean="0">
                <a:effectLst>
                  <a:outerShdw blurRad="38100" dist="38100" dir="2700000" algn="tl">
                    <a:srgbClr val="000000">
                      <a:alpha val="43137"/>
                    </a:srgbClr>
                  </a:outerShdw>
                </a:effectLst>
              </a:rPr>
              <a:t>3</a:t>
            </a:r>
            <a:endParaRPr lang="bs-Latn-BA" sz="3000" b="1" i="1" dirty="0" smtClean="0">
              <a:effectLst>
                <a:outerShdw blurRad="38100" dist="38100" dir="2700000" algn="tl">
                  <a:srgbClr val="000000">
                    <a:alpha val="43137"/>
                  </a:srgbClr>
                </a:outerShdw>
              </a:effectLst>
            </a:endParaRPr>
          </a:p>
          <a:p>
            <a:endParaRPr lang="bs-Latn-BA" sz="3000" b="1" i="1" baseline="-25000" dirty="0" smtClean="0">
              <a:effectLst>
                <a:outerShdw blurRad="38100" dist="38100" dir="2700000" algn="tl">
                  <a:srgbClr val="000000">
                    <a:alpha val="43137"/>
                  </a:srgbClr>
                </a:outerShdw>
              </a:effectLst>
            </a:endParaRPr>
          </a:p>
          <a:p>
            <a:r>
              <a:rPr lang="bs-Latn-BA" sz="3000" b="1" i="1" dirty="0" smtClean="0">
                <a:effectLst>
                  <a:outerShdw blurRad="38100" dist="38100" dir="2700000" algn="tl">
                    <a:srgbClr val="000000">
                      <a:alpha val="43137"/>
                    </a:srgbClr>
                  </a:outerShdw>
                </a:effectLst>
              </a:rPr>
              <a:t>SO</a:t>
            </a:r>
            <a:r>
              <a:rPr lang="bs-Latn-BA" sz="3000" b="1" i="1" baseline="-25000" dirty="0" smtClean="0">
                <a:effectLst>
                  <a:outerShdw blurRad="38100" dist="38100" dir="2700000" algn="tl">
                    <a:srgbClr val="000000">
                      <a:alpha val="43137"/>
                    </a:srgbClr>
                  </a:outerShdw>
                </a:effectLst>
              </a:rPr>
              <a:t>3</a:t>
            </a:r>
            <a:r>
              <a:rPr lang="bs-Latn-BA" sz="3000" b="1" i="1" dirty="0" smtClean="0">
                <a:effectLst>
                  <a:outerShdw blurRad="38100" dist="38100" dir="2700000" algn="tl">
                    <a:srgbClr val="000000">
                      <a:alpha val="43137"/>
                    </a:srgbClr>
                  </a:outerShdw>
                </a:effectLst>
              </a:rPr>
              <a:t>       +      H</a:t>
            </a:r>
            <a:r>
              <a:rPr lang="bs-Latn-BA" sz="3000" b="1" i="1" baseline="-25000" dirty="0" smtClean="0">
                <a:effectLst>
                  <a:outerShdw blurRad="38100" dist="38100" dir="2700000" algn="tl">
                    <a:srgbClr val="000000">
                      <a:alpha val="43137"/>
                    </a:srgbClr>
                  </a:outerShdw>
                </a:effectLst>
              </a:rPr>
              <a:t>2</a:t>
            </a:r>
            <a:r>
              <a:rPr lang="bs-Latn-BA" sz="3000" b="1" i="1" dirty="0" smtClean="0">
                <a:effectLst>
                  <a:outerShdw blurRad="38100" dist="38100" dir="2700000" algn="tl">
                    <a:srgbClr val="000000">
                      <a:alpha val="43137"/>
                    </a:srgbClr>
                  </a:outerShdw>
                </a:effectLst>
              </a:rPr>
              <a:t>O      →        H</a:t>
            </a:r>
            <a:r>
              <a:rPr lang="bs-Latn-BA" sz="3000" b="1" i="1" baseline="-25000" dirty="0" smtClean="0">
                <a:effectLst>
                  <a:outerShdw blurRad="38100" dist="38100" dir="2700000" algn="tl">
                    <a:srgbClr val="000000">
                      <a:alpha val="43137"/>
                    </a:srgbClr>
                  </a:outerShdw>
                </a:effectLst>
              </a:rPr>
              <a:t>2</a:t>
            </a:r>
            <a:r>
              <a:rPr lang="bs-Latn-BA" sz="3000" b="1" i="1" dirty="0" smtClean="0">
                <a:effectLst>
                  <a:outerShdw blurRad="38100" dist="38100" dir="2700000" algn="tl">
                    <a:srgbClr val="000000">
                      <a:alpha val="43137"/>
                    </a:srgbClr>
                  </a:outerShdw>
                </a:effectLst>
              </a:rPr>
              <a:t>SO</a:t>
            </a:r>
            <a:r>
              <a:rPr lang="bs-Latn-BA" sz="3000" b="1" i="1" baseline="-25000" dirty="0" smtClean="0">
                <a:effectLst>
                  <a:outerShdw blurRad="38100" dist="38100" dir="2700000" algn="tl">
                    <a:srgbClr val="000000">
                      <a:alpha val="43137"/>
                    </a:srgbClr>
                  </a:outerShdw>
                </a:effectLst>
              </a:rPr>
              <a:t>4</a:t>
            </a:r>
            <a:endParaRPr lang="bs-Latn-BA" sz="3000" b="1" i="1" dirty="0" smtClean="0">
              <a:effectLst>
                <a:outerShdw blurRad="38100" dist="38100" dir="2700000" algn="tl">
                  <a:srgbClr val="000000">
                    <a:alpha val="43137"/>
                  </a:srgbClr>
                </a:outerShdw>
              </a:effectLst>
            </a:endParaRPr>
          </a:p>
          <a:p>
            <a:endParaRPr lang="bs-Latn-BA" dirty="0" smtClean="0"/>
          </a:p>
          <a:p>
            <a:endParaRPr lang="bs-Latn-BA" dirty="0" smtClean="0"/>
          </a:p>
          <a:p>
            <a:endParaRPr lang="bs-Latn-BA" dirty="0" smtClean="0"/>
          </a:p>
          <a:p>
            <a:endParaRPr lang="bs-Latn-BA" dirty="0" smtClean="0"/>
          </a:p>
          <a:p>
            <a:endParaRPr lang="bs-Latn-BA" dirty="0" smtClean="0"/>
          </a:p>
          <a:p>
            <a:endParaRPr lang="bs-Latn-BA" dirty="0" smtClean="0"/>
          </a:p>
          <a:p>
            <a:endParaRPr lang="bs-Latn-BA" dirty="0" smtClean="0"/>
          </a:p>
          <a:p>
            <a:endParaRPr lang="bs-Latn-BA" dirty="0"/>
          </a:p>
        </p:txBody>
      </p:sp>
      <p:pic>
        <p:nvPicPr>
          <p:cNvPr id="4" name="Picture 3" descr="kako-nastaju-kisele-kise-1280x720.jpg"/>
          <p:cNvPicPr>
            <a:picLocks noChangeAspect="1"/>
          </p:cNvPicPr>
          <p:nvPr/>
        </p:nvPicPr>
        <p:blipFill>
          <a:blip r:embed="rId2" cstate="print"/>
          <a:stretch>
            <a:fillRect/>
          </a:stretch>
        </p:blipFill>
        <p:spPr>
          <a:xfrm>
            <a:off x="6215074" y="4857760"/>
            <a:ext cx="2539986" cy="1428742"/>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88</TotalTime>
  <Words>638</Words>
  <Application>Microsoft Office PowerPoint</Application>
  <PresentationFormat>On-screen Show (4:3)</PresentationFormat>
  <Paragraphs>49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Module</vt:lpstr>
      <vt:lpstr>Zagađenje zraka, vode i tla</vt:lpstr>
      <vt:lpstr>                            UVOD</vt:lpstr>
      <vt:lpstr>        ZAGAĐENJE OKOLIŠA</vt:lpstr>
      <vt:lpstr>        ŠTA ZAGAĐUJE OKOLIŠ?</vt:lpstr>
      <vt:lpstr>            ZAGAĐENJE ZRAKA</vt:lpstr>
      <vt:lpstr>           ZAGAĐENJE VODE</vt:lpstr>
      <vt:lpstr>              ZAGAĐENJE  TLA</vt:lpstr>
      <vt:lpstr>KISELE KIŠE KAO EKOLOŠKI PROBLEM</vt:lpstr>
      <vt:lpstr>KAKO NASTAJU KISELE KIŠE?</vt:lpstr>
      <vt:lpstr>           ZAŠTITA OKOLIŠA</vt:lpstr>
      <vt:lpstr>                         OGLED</vt:lpstr>
      <vt:lpstr>Slide 12</vt:lpstr>
      <vt:lpstr>Slide 13</vt:lpstr>
      <vt:lpstr>Slide 14</vt:lpstr>
      <vt:lpstr>             THE 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Zagađenje zraka, vode i tla</dc:title>
  <dc:creator>PC</dc:creator>
  <cp:lastModifiedBy>PC</cp:lastModifiedBy>
  <cp:revision>9</cp:revision>
  <dcterms:created xsi:type="dcterms:W3CDTF">2020-05-02T12:32:29Z</dcterms:created>
  <dcterms:modified xsi:type="dcterms:W3CDTF">2020-05-02T14:01:19Z</dcterms:modified>
</cp:coreProperties>
</file>