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0" r:id="rId5"/>
    <p:sldId id="259" r:id="rId6"/>
    <p:sldId id="257" r:id="rId7"/>
    <p:sldId id="263" r:id="rId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833AA-4D86-4512-80D2-F404F565F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93702C-0AC8-408B-A96E-04D779D168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3626D-F26A-4D69-BE49-16E3C9452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51C6A-077C-4D0E-8E5B-8D6DEB49593B}" type="datetimeFigureOut">
              <a:rPr lang="hr-HR" smtClean="0"/>
              <a:t>10.4.2020.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0F745-1D32-4298-BB5E-62AC49E02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57D39-340B-48AC-9395-E8E0271F8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862BD-A409-4D17-A0D7-87BA3DEF97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16890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B99AC-240D-44BD-9F0B-6296851EE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693124-740A-48DD-85BD-4D416F59B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F9E6F-58B9-4171-9069-FD61BE82E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51C6A-077C-4D0E-8E5B-8D6DEB49593B}" type="datetimeFigureOut">
              <a:rPr lang="hr-HR" smtClean="0"/>
              <a:t>10.4.2020.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9BE18-4E24-45FB-82B7-875394F56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E8F2E-91AC-4AE0-8CB2-0C91648A1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862BD-A409-4D17-A0D7-87BA3DEF97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3904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985963-79E0-4C8C-81A6-CC636CEFC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42ECFD-CB60-453B-A2A4-5E73E416F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5AE02-1054-470B-81F6-E6F4D402E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51C6A-077C-4D0E-8E5B-8D6DEB49593B}" type="datetimeFigureOut">
              <a:rPr lang="hr-HR" smtClean="0"/>
              <a:t>10.4.2020.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03B98-620C-4A6A-8D9F-D6C7F0973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DC224-9906-4D34-BC10-25039762C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862BD-A409-4D17-A0D7-87BA3DEF97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86566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10505-1CAE-4DCC-8FE8-F26712998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6A7BE-BEBF-4EF9-98C6-362FE518D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38AD8-B395-4573-9672-1E28542C7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51C6A-077C-4D0E-8E5B-8D6DEB49593B}" type="datetimeFigureOut">
              <a:rPr lang="hr-HR" smtClean="0"/>
              <a:t>10.4.2020.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748F9-C2AC-49DF-BE79-09AF6F8FD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7561B-EF50-4E9F-9859-7D45881EA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862BD-A409-4D17-A0D7-87BA3DEF97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4300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32189-69D2-43F8-9D79-6CD541D6C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B6EFD-AA20-491F-8FFB-BAB03C967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25228-7AC8-496B-B1EA-34CF829ED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51C6A-077C-4D0E-8E5B-8D6DEB49593B}" type="datetimeFigureOut">
              <a:rPr lang="hr-HR" smtClean="0"/>
              <a:t>10.4.2020.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81D20-79B7-446A-A23D-B57082561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7263A-A11F-432D-8117-04B6EE0BB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862BD-A409-4D17-A0D7-87BA3DEF97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99298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B43A7-3FB4-4454-B286-7CCBED338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B650B-187E-4C11-BA01-191B2CA938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597620-14D3-4F96-96D1-96B36FCB16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16ABF1-CE8B-4FF3-976C-A5BC1CD1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51C6A-077C-4D0E-8E5B-8D6DEB49593B}" type="datetimeFigureOut">
              <a:rPr lang="hr-HR" smtClean="0"/>
              <a:t>10.4.2020.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D612E-E1EB-4251-BA0E-01AA40A3A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B95441-B2D7-4075-A077-3276CF463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862BD-A409-4D17-A0D7-87BA3DEF97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1396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ACA05-17F5-41FC-A8BC-3A91DC8B1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7FA24-BC7F-4B25-B884-8788175F9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2D0EA5-87E4-442D-9AA6-F50AE5B629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4D57BF-E259-4E55-AFE3-CE9393876B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2EC679-EAE9-4E57-AE19-75CB70D201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70A3C3-73CC-4525-B7BC-A2015E456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51C6A-077C-4D0E-8E5B-8D6DEB49593B}" type="datetimeFigureOut">
              <a:rPr lang="hr-HR" smtClean="0"/>
              <a:t>10.4.2020.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49C1D6-3F83-443E-9927-6F25E1059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411FA3-804A-4E23-9182-3530FB017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862BD-A409-4D17-A0D7-87BA3DEF97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19694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9EA83-D823-48BE-8997-3DD50FF8F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992628-D9B4-4D59-B9D8-034DFB29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51C6A-077C-4D0E-8E5B-8D6DEB49593B}" type="datetimeFigureOut">
              <a:rPr lang="hr-HR" smtClean="0"/>
              <a:t>10.4.2020.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7F7CF-B440-4675-9571-616D26092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DA4F8F-804C-48D8-BC67-706E1C068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862BD-A409-4D17-A0D7-87BA3DEF97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25319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FFCBA9-F878-4E96-87A9-B340F2DF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51C6A-077C-4D0E-8E5B-8D6DEB49593B}" type="datetimeFigureOut">
              <a:rPr lang="hr-HR" smtClean="0"/>
              <a:t>10.4.2020.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653879-6A32-4D12-884E-2F2DA3776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A4461-7BFE-499C-9553-18EF27C24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862BD-A409-4D17-A0D7-87BA3DEF97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7527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30F9F-9C36-4334-984E-049AA2AF8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1309A-5499-4B5F-BE6B-FD3DE0150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5E1A6-6B80-430D-8375-6BA708985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6F84F1-9480-4A00-A3C5-8A28C5CC6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51C6A-077C-4D0E-8E5B-8D6DEB49593B}" type="datetimeFigureOut">
              <a:rPr lang="hr-HR" smtClean="0"/>
              <a:t>10.4.2020.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2EFD90-8A2A-48B7-B907-5792F4555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F65171-7963-4E6A-BC1C-EAA19A18F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862BD-A409-4D17-A0D7-87BA3DEF97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07987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213FC-AAC2-487A-87B3-7F1BE1817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5DE3FD-47AB-4A51-B970-CDC0A33B36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CAD6EC-22FB-41C1-94AB-E0577E49F0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A8DCEA-4AD7-4E4D-83F0-26B9A8435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51C6A-077C-4D0E-8E5B-8D6DEB49593B}" type="datetimeFigureOut">
              <a:rPr lang="hr-HR" smtClean="0"/>
              <a:t>10.4.2020.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BFD34-6276-4E5E-909B-E17826896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9F8B54-DC81-4AB2-AA7A-5D5C9266F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862BD-A409-4D17-A0D7-87BA3DEF97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83672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9DAEA9-D280-4956-8073-BBF9042C2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F4E55-7E12-4F30-9988-46756A55A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1D705-1BA2-4994-920B-B4346ABE89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51C6A-077C-4D0E-8E5B-8D6DEB49593B}" type="datetimeFigureOut">
              <a:rPr lang="hr-HR" smtClean="0"/>
              <a:t>10.4.2020.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8CDB5-AD9B-4247-B1F1-2932F9348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AD321-DE9C-4C16-A6FC-B9394CD79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862BD-A409-4D17-A0D7-87BA3DEF97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4688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2.emf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mix3d.com/details/G009SX0MX983" TargetMode="External"/><Relationship Id="rId3" Type="http://schemas.openxmlformats.org/officeDocument/2006/relationships/image" Target="../media/image1.jpg"/><Relationship Id="rId7" Type="http://schemas.microsoft.com/office/2017/06/relationships/model3d" Target="../media/model3d1.glb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.emf"/><Relationship Id="rId5" Type="http://schemas.microsoft.com/office/2007/relationships/hdphoto" Target="../media/hdphoto3.wdp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3" Type="http://schemas.openxmlformats.org/officeDocument/2006/relationships/image" Target="../media/image1.jp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11.png"/><Relationship Id="rId15" Type="http://schemas.microsoft.com/office/2007/relationships/hdphoto" Target="../media/hdphoto8.wdp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.jpg"/><Relationship Id="rId7" Type="http://schemas.microsoft.com/office/2007/relationships/hdphoto" Target="../media/hdphoto9.wdp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svg"/><Relationship Id="rId15" Type="http://schemas.openxmlformats.org/officeDocument/2006/relationships/image" Target="../media/image25.png"/><Relationship Id="rId10" Type="http://schemas.microsoft.com/office/2007/relationships/hdphoto" Target="../media/hdphoto10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jp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microsoft.com/office/2007/relationships/hdphoto" Target="../media/hdphoto11.wdp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lum/>
          </a:blip>
          <a:srcRect/>
          <a:stretch>
            <a:fillRect t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6ABF8-9DEF-4E5F-B588-4478C74238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</p:spPr>
        <p:txBody>
          <a:bodyPr/>
          <a:lstStyle/>
          <a:p>
            <a:r>
              <a:rPr lang="hr-HR" dirty="0"/>
              <a:t>EU DIREKTIVA O VODAMA</a:t>
            </a:r>
          </a:p>
        </p:txBody>
      </p:sp>
    </p:spTree>
    <p:extLst>
      <p:ext uri="{BB962C8B-B14F-4D97-AF65-F5344CB8AC3E}">
        <p14:creationId xmlns:p14="http://schemas.microsoft.com/office/powerpoint/2010/main" val="183569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B4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16D1C9-1F60-4F36-B9AF-F4ACA5039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15131" y="834737"/>
            <a:ext cx="2530369" cy="26581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B63790-B446-4661-8C86-987FB826E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2563" y="651167"/>
            <a:ext cx="7188199" cy="298310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ECAC0AB-C180-428C-9C92-BBAD33D0B111}"/>
              </a:ext>
            </a:extLst>
          </p:cNvPr>
          <p:cNvSpPr/>
          <p:nvPr/>
        </p:nvSpPr>
        <p:spPr>
          <a:xfrm>
            <a:off x="1317731" y="1563650"/>
            <a:ext cx="20448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/>
              <a:t>Tranzicija politike vodne politike EU prema okviroj Direktivi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8E5BA97-C493-4AB5-99AB-B4973727F0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1" b="94226" l="9867" r="89867">
                        <a14:foregroundMark x1="34933" y1="33949" x2="23200" y2="41109"/>
                        <a14:foregroundMark x1="23200" y1="41109" x2="19467" y2="52887"/>
                        <a14:foregroundMark x1="19467" y1="52887" x2="20000" y2="57737"/>
                        <a14:foregroundMark x1="68533" y1="38799" x2="82933" y2="43187"/>
                        <a14:foregroundMark x1="82933" y1="43187" x2="86133" y2="66282"/>
                        <a14:foregroundMark x1="86133" y1="66282" x2="84533" y2="69515"/>
                        <a14:foregroundMark x1="30133" y1="90531" x2="43467" y2="93995"/>
                        <a14:foregroundMark x1="43467" y1="93995" x2="57867" y2="94226"/>
                        <a14:foregroundMark x1="57867" y1="94226" x2="70933" y2="89607"/>
                        <a14:foregroundMark x1="70933" y1="89607" x2="70933" y2="89376"/>
                        <a14:foregroundMark x1="23467" y1="53580" x2="24267" y2="53580"/>
                        <a14:foregroundMark x1="41333" y1="61432" x2="48000" y2="72748"/>
                        <a14:foregroundMark x1="48000" y1="72748" x2="47733" y2="59584"/>
                        <a14:foregroundMark x1="59467" y1="69977" x2="65600" y2="80831"/>
                        <a14:foregroundMark x1="65600" y1="80831" x2="69333" y2="68591"/>
                        <a14:foregroundMark x1="69333" y1="68591" x2="69333" y2="67667"/>
                        <a14:foregroundMark x1="78400" y1="67206" x2="83733" y2="76443"/>
                      </a14:backgroundRemoval>
                    </a14:imgEffect>
                  </a14:imgLayer>
                </a14:imgProps>
              </a:ext>
            </a:extLst>
          </a:blip>
          <a:srcRect l="17305" t="5789" r="9020" b="2072"/>
          <a:stretch/>
        </p:blipFill>
        <p:spPr>
          <a:xfrm>
            <a:off x="6090819" y="3327094"/>
            <a:ext cx="2165509" cy="312712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D8B6658-3A71-4753-BC0D-254F393E28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5363" y="3887807"/>
            <a:ext cx="1321276" cy="200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6000"/>
            <a:lum/>
          </a:blip>
          <a:srcRect/>
          <a:stretch>
            <a:fillRect t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19F9E2-985D-4AE1-BE2A-D0FF50AE71B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59" y="152925"/>
            <a:ext cx="5255593" cy="580305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F5DBEF-4DFC-4171-AA4C-CDB2FCE80ED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0" contrast="-40000"/>
          </a:blip>
          <a:stretch>
            <a:fillRect/>
          </a:stretch>
        </p:blipFill>
        <p:spPr>
          <a:xfrm>
            <a:off x="7774134" y="527970"/>
            <a:ext cx="1645288" cy="1862689"/>
          </a:xfrm>
          <a:prstGeom prst="rect">
            <a:avLst/>
          </a:prstGeom>
        </p:spPr>
      </p:pic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15" name="3D Model 14" descr="Water Planet">
                <a:extLst>
                  <a:ext uri="{FF2B5EF4-FFF2-40B4-BE49-F238E27FC236}">
                    <a16:creationId xmlns:a16="http://schemas.microsoft.com/office/drawing/2014/main" id="{24C214A4-32C8-4D4E-A9A0-C02C263E7E5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3564005"/>
                  </p:ext>
                </p:extLst>
              </p:nvPr>
            </p:nvGraphicFramePr>
            <p:xfrm>
              <a:off x="8897389" y="2390659"/>
              <a:ext cx="3037880" cy="3037881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3037880" cy="3037881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97163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8"/>
                  <am3d:raster rName="Office3DRenderer" rVer="16.0.8326">
                    <am3d:blip r:embed="rId9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Water Planet">
                <a:extLst>
                  <a:ext uri="{FF2B5EF4-FFF2-40B4-BE49-F238E27FC236}">
                    <a16:creationId xmlns:a16="http://schemas.microsoft.com/office/drawing/2014/main" id="{24C214A4-32C8-4D4E-A9A0-C02C263E7E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97389" y="2390659"/>
                <a:ext cx="3037880" cy="3037881"/>
              </a:xfrm>
              <a:prstGeom prst="rect">
                <a:avLst/>
              </a:prstGeom>
            </p:spPr>
          </p:pic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AA3B5F87-4AA7-4937-98EC-9E0673878FED}"/>
              </a:ext>
            </a:extLst>
          </p:cNvPr>
          <p:cNvSpPr/>
          <p:nvPr/>
        </p:nvSpPr>
        <p:spPr>
          <a:xfrm>
            <a:off x="9419422" y="2634574"/>
            <a:ext cx="233341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dirty="0">
                <a:solidFill>
                  <a:schemeClr val="bg1"/>
                </a:solidFill>
              </a:rPr>
              <a:t>široko prihvaćena kao "ustav" zakonodavstva vezanog za vodu u Evropskoj uniji s ciljem da se revolucija udalji od konvencionalnog sektorskog pristupa prema Strategiji integrisanog upravljanja riječnim slivom</a:t>
            </a:r>
          </a:p>
        </p:txBody>
      </p:sp>
    </p:spTree>
    <p:extLst>
      <p:ext uri="{BB962C8B-B14F-4D97-AF65-F5344CB8AC3E}">
        <p14:creationId xmlns:p14="http://schemas.microsoft.com/office/powerpoint/2010/main" val="23104333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7" presetClass="emph" presetSubtype="204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3d.view.rotation.z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 t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E9A40C-8999-4C35-A10D-43ABC77B5D40}"/>
              </a:ext>
            </a:extLst>
          </p:cNvPr>
          <p:cNvSpPr/>
          <p:nvPr/>
        </p:nvSpPr>
        <p:spPr>
          <a:xfrm>
            <a:off x="3709367" y="61525"/>
            <a:ext cx="5409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b="1" dirty="0"/>
              <a:t>IMPLEMENTACIJA DIREKTIVE I PROBLEMI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3A9EA1-2A24-40A9-AE10-034B36D10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99" y="616700"/>
            <a:ext cx="5590476" cy="1504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18CAF3-E5AF-471D-8C0A-B93DD43319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605" y="1817298"/>
            <a:ext cx="2013851" cy="2966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F61760-4075-44EB-BB22-B9ADC3AF83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6246" y="1817298"/>
            <a:ext cx="1908263" cy="29183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E78590-563D-48DF-96D4-C3D32D9E75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9482" y="3963802"/>
            <a:ext cx="2013851" cy="27445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007CCF-0B38-44A2-B546-86DC25B921E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4F4839"/>
              </a:clrFrom>
              <a:clrTo>
                <a:srgbClr val="4F483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9" b="99138" l="212" r="96504">
                        <a14:foregroundMark x1="2501" y1="42069" x2="3141" y2="57494"/>
                        <a14:foregroundMark x1="2263" y1="36347" x2="2336" y2="38103"/>
                        <a14:foregroundMark x1="847" y1="2241" x2="1780" y2="24709"/>
                        <a14:foregroundMark x1="9322" y1="73448" x2="16419" y2="85000"/>
                        <a14:foregroundMark x1="16419" y1="85000" x2="36547" y2="92069"/>
                        <a14:foregroundMark x1="36547" y1="92069" x2="40466" y2="92069"/>
                        <a14:foregroundMark x1="50000" y1="65690" x2="51377" y2="80345"/>
                        <a14:foregroundMark x1="56304" y1="91185" x2="57097" y2="92931"/>
                        <a14:foregroundMark x1="51377" y1="80345" x2="52895" y2="83685"/>
                        <a14:foregroundMark x1="57097" y1="92931" x2="67267" y2="98448"/>
                        <a14:foregroundMark x1="67267" y1="98448" x2="89936" y2="96034"/>
                        <a14:foregroundMark x1="89936" y1="96034" x2="97564" y2="88621"/>
                        <a14:foregroundMark x1="97564" y1="88621" x2="93432" y2="27759"/>
                        <a14:foregroundMark x1="93432" y1="27759" x2="87288" y2="17586"/>
                        <a14:foregroundMark x1="87288" y1="17586" x2="76165" y2="18276"/>
                        <a14:foregroundMark x1="51226" y1="91276" x2="56250" y2="98793"/>
                        <a14:foregroundMark x1="49682" y1="88966" x2="49885" y2="89270"/>
                        <a14:foregroundMark x1="56250" y1="98793" x2="73835" y2="99310"/>
                        <a14:foregroundMark x1="73835" y1="99310" x2="76695" y2="85172"/>
                        <a14:foregroundMark x1="76695" y1="85172" x2="69386" y2="76379"/>
                        <a14:foregroundMark x1="69386" y1="76379" x2="62394" y2="85345"/>
                        <a14:foregroundMark x1="62394" y1="85345" x2="62288" y2="85690"/>
                        <a14:foregroundMark x1="60593" y1="63103" x2="66314" y2="75345"/>
                        <a14:foregroundMark x1="66314" y1="75345" x2="75318" y2="72414"/>
                        <a14:foregroundMark x1="75318" y1="72414" x2="67797" y2="60517"/>
                        <a14:foregroundMark x1="67797" y1="60517" x2="60699" y2="60000"/>
                        <a14:foregroundMark x1="57097" y1="57759" x2="60593" y2="70345"/>
                        <a14:foregroundMark x1="60593" y1="70345" x2="56144" y2="58793"/>
                        <a14:foregroundMark x1="56144" y1="58793" x2="56038" y2="58966"/>
                        <a14:foregroundMark x1="91102" y1="27414" x2="83369" y2="33103"/>
                        <a14:foregroundMark x1="85806" y1="45333" x2="85911" y2="45862"/>
                        <a14:foregroundMark x1="83369" y1="33103" x2="83961" y2="36075"/>
                        <a14:foregroundMark x1="85911" y1="45862" x2="93962" y2="53103"/>
                        <a14:foregroundMark x1="93962" y1="53103" x2="98729" y2="41724"/>
                        <a14:foregroundMark x1="98729" y1="41724" x2="95763" y2="28448"/>
                        <a14:foregroundMark x1="95763" y1="28448" x2="90890" y2="27414"/>
                        <a14:foregroundMark x1="1695" y1="3103" x2="10593" y2="9483"/>
                        <a14:foregroundMark x1="10593" y1="9483" x2="48305" y2="11724"/>
                        <a14:foregroundMark x1="48305" y1="11724" x2="93114" y2="9138"/>
                        <a14:foregroundMark x1="41631" y1="5345" x2="60593" y2="3448"/>
                        <a14:foregroundMark x1="60593" y1="3448" x2="92267" y2="4828"/>
                        <a14:foregroundMark x1="93856" y1="3448" x2="92691" y2="10690"/>
                        <a14:foregroundMark x1="93856" y1="6724" x2="93432" y2="10690"/>
                        <a14:foregroundMark x1="93962" y1="6724" x2="93538" y2="10690"/>
                        <a14:foregroundMark x1="93962" y1="8103" x2="96610" y2="11207"/>
                        <a14:foregroundMark x1="50212" y1="18103" x2="50212" y2="33966"/>
                        <a14:foregroundMark x1="50212" y1="33966" x2="52331" y2="42931"/>
                        <a14:foregroundMark x1="53602" y1="21379" x2="60593" y2="21207"/>
                        <a14:foregroundMark x1="67479" y1="19828" x2="72564" y2="21379"/>
                        <a14:foregroundMark x1="28919" y1="42586" x2="33581" y2="45345"/>
                        <a14:foregroundMark x1="28814" y1="54655" x2="33051" y2="56552"/>
                        <a14:foregroundMark x1="31568" y1="67414" x2="38030" y2="73793"/>
                        <a14:foregroundMark x1="40890" y1="53966" x2="44068" y2="78621"/>
                        <a14:foregroundMark x1="27542" y1="62241" x2="37076" y2="63621"/>
                        <a14:foregroundMark x1="45021" y1="78103" x2="45021" y2="80172"/>
                        <a14:foregroundMark x1="67479" y1="70000" x2="69809" y2="70000"/>
                        <a14:foregroundMark x1="52331" y1="33793" x2="62500" y2="38793"/>
                        <a14:foregroundMark x1="72669" y1="33793" x2="76695" y2="43276"/>
                        <a14:foregroundMark x1="79237" y1="33448" x2="81674" y2="38966"/>
                        <a14:foregroundMark x1="84004" y1="38966" x2="84746" y2="42931"/>
                        <a14:foregroundMark x1="81356" y1="44138" x2="85275" y2="44138"/>
                        <a14:foregroundMark x1="80403" y1="43793" x2="84322" y2="38621"/>
                        <a14:foregroundMark x1="84110" y1="37069" x2="86653" y2="43276"/>
                        <a14:foregroundMark x1="49047" y1="87241" x2="53708" y2="89138"/>
                        <a14:foregroundMark x1="49047" y1="85172" x2="54873" y2="89138"/>
                        <a14:foregroundMark x1="55614" y1="88103" x2="56038" y2="89310"/>
                        <a14:foregroundMark x1="48729" y1="84138" x2="50318" y2="85345"/>
                        <a14:foregroundMark x1="953" y1="71034" x2="212" y2="72241"/>
                        <a14:foregroundMark x1="8263" y1="65517" x2="6992" y2="68966"/>
                        <a14:foregroundMark x1="3814" y1="62759" x2="7733" y2="67759"/>
                        <a14:foregroundMark x1="4343" y1="62241" x2="4025" y2="63966"/>
                        <a14:foregroundMark x1="4343" y1="62414" x2="8686" y2="70690"/>
                        <a14:foregroundMark x1="2860" y1="62759" x2="3814" y2="63966"/>
                        <a14:backgroundMark x1="48517" y1="83621" x2="48871" y2="83874"/>
                        <a14:backgroundMark x1="81038" y1="31379" x2="80720" y2="31552"/>
                        <a14:backgroundMark x1="82009" y1="34711" x2="82945" y2="34483"/>
                        <a14:backgroundMark x1="84216" y1="35862" x2="84497" y2="36674"/>
                        <a14:backgroundMark x1="85752" y1="44137" x2="86229" y2="44655"/>
                        <a14:backgroundMark x1="81318" y1="39327" x2="81960" y2="40023"/>
                        <a14:backgroundMark x1="83188" y1="46612" x2="83898" y2="47069"/>
                        <a14:backgroundMark x1="80753" y1="45046" x2="80951" y2="45173"/>
                        <a14:backgroundMark x1="79343" y1="44138" x2="80164" y2="44666"/>
                        <a14:backgroundMark x1="636" y1="87586" x2="9958" y2="99138"/>
                        <a14:backgroundMark x1="5297" y1="15000" x2="2225" y2="33103"/>
                        <a14:backgroundMark x1="2225" y1="33103" x2="0" y2="35172"/>
                        <a14:backgroundMark x1="9958" y1="95172" x2="20869" y2="97931"/>
                        <a14:backgroundMark x1="20869" y1="97931" x2="21822" y2="99483"/>
                        <a14:backgroundMark x1="3144" y1="65577" x2="2648" y2="67069"/>
                        <a14:backgroundMark x1="3390" y1="58448" x2="2648" y2="57241"/>
                        <a14:backgroundMark x1="1907" y1="67759" x2="953" y2="65517"/>
                        <a14:backgroundMark x1="1695" y1="38103" x2="1695" y2="420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5023" y="616700"/>
            <a:ext cx="4468317" cy="27453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D01280-70CE-415D-948F-B4A54299D9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906" b="95540" l="5134" r="90848">
                        <a14:foregroundMark x1="10045" y1="54964" x2="5134" y2="70360"/>
                        <a14:foregroundMark x1="5134" y1="70360" x2="8929" y2="81151"/>
                        <a14:foregroundMark x1="18080" y1="89928" x2="39732" y2="96403"/>
                        <a14:foregroundMark x1="39732" y1="96403" x2="64509" y2="95683"/>
                        <a14:foregroundMark x1="64509" y1="95683" x2="78571" y2="90504"/>
                        <a14:foregroundMark x1="89286" y1="58849" x2="91071" y2="77986"/>
                        <a14:foregroundMark x1="47098" y1="6906" x2="48661" y2="8489"/>
                        <a14:foregroundMark x1="24777" y1="33094" x2="23884" y2="33525"/>
                        <a14:foregroundMark x1="21875" y1="34820" x2="25893" y2="33525"/>
                        <a14:foregroundMark x1="23214" y1="34101" x2="29464" y2="34101"/>
                        <a14:foregroundMark x1="28348" y1="32230" x2="30804" y2="315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0700" y="3243354"/>
            <a:ext cx="2331355" cy="32335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2899FE-BA2A-410E-9656-0312304C78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75638" y="3268554"/>
            <a:ext cx="2200804" cy="33018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F932B8-ADB9-4561-AB77-E172559F4608}"/>
              </a:ext>
            </a:extLst>
          </p:cNvPr>
          <p:cNvSpPr txBox="1"/>
          <p:nvPr/>
        </p:nvSpPr>
        <p:spPr>
          <a:xfrm>
            <a:off x="4507357" y="3415529"/>
            <a:ext cx="31333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Sveukupni cilj Direktive je postizanje "dobrog statusa" za sve vode.</a:t>
            </a:r>
          </a:p>
          <a:p>
            <a:r>
              <a:rPr lang="hr-HR" b="1" dirty="0"/>
              <a:t>- „dobar status“ definisati precizno i dosljedno i primjenjivati identične kriterije za sve vode u Zajednici i zemljama pristupnicama</a:t>
            </a:r>
          </a:p>
        </p:txBody>
      </p:sp>
    </p:spTree>
    <p:extLst>
      <p:ext uri="{BB962C8B-B14F-4D97-AF65-F5344CB8AC3E}">
        <p14:creationId xmlns:p14="http://schemas.microsoft.com/office/powerpoint/2010/main" val="22818884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6000"/>
            <a:lum/>
          </a:blip>
          <a:srcRect/>
          <a:stretch>
            <a:fillRect t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62CA7CE-8D91-42FD-8E72-81CF9491933D}"/>
              </a:ext>
            </a:extLst>
          </p:cNvPr>
          <p:cNvSpPr/>
          <p:nvPr/>
        </p:nvSpPr>
        <p:spPr>
          <a:xfrm>
            <a:off x="4892075" y="79631"/>
            <a:ext cx="24994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b="1" dirty="0"/>
              <a:t>TRENUTNI STATUS</a:t>
            </a:r>
          </a:p>
        </p:txBody>
      </p:sp>
      <p:pic>
        <p:nvPicPr>
          <p:cNvPr id="6" name="Graphic 5" descr="Pin">
            <a:extLst>
              <a:ext uri="{FF2B5EF4-FFF2-40B4-BE49-F238E27FC236}">
                <a16:creationId xmlns:a16="http://schemas.microsoft.com/office/drawing/2014/main" id="{66730F63-3BB4-44E4-8B5D-94A2E080D1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569791">
            <a:off x="4927547" y="306785"/>
            <a:ext cx="914400" cy="9144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523686E-AA52-4361-A294-CC0AF64BB5C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3790" y="2495499"/>
            <a:ext cx="2309770" cy="23660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F51C057-0370-450D-B935-0D6D7872A83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92" r="7249" b="6026"/>
          <a:stretch/>
        </p:blipFill>
        <p:spPr>
          <a:xfrm>
            <a:off x="55131" y="0"/>
            <a:ext cx="3222579" cy="32918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561079E-1D48-4566-A90C-A9639C3688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9" b="93154" l="3989" r="94223">
                        <a14:foregroundMark x1="14443" y1="24066" x2="3989" y2="60581"/>
                        <a14:foregroundMark x1="3989" y1="60581" x2="13067" y2="71992"/>
                        <a14:foregroundMark x1="42886" y1="99457" x2="43329" y2="99689"/>
                        <a14:foregroundMark x1="33061" y1="94308" x2="38729" y2="97278"/>
                        <a14:foregroundMark x1="22146" y1="88589" x2="25692" y2="90447"/>
                        <a14:foregroundMark x1="61704" y1="95690" x2="91472" y2="89212"/>
                        <a14:foregroundMark x1="43329" y1="99689" x2="46941" y2="98903"/>
                        <a14:foregroundMark x1="91472" y1="89212" x2="91609" y2="69917"/>
                        <a14:foregroundMark x1="91609" y1="69917" x2="82256" y2="67739"/>
                        <a14:foregroundMark x1="58872" y1="68050" x2="82531" y2="62967"/>
                        <a14:foregroundMark x1="82531" y1="62967" x2="77442" y2="64834"/>
                        <a14:foregroundMark x1="60248" y1="60270" x2="59285" y2="61515"/>
                        <a14:foregroundMark x1="62311" y1="64523" x2="60660" y2="64523"/>
                        <a14:foregroundMark x1="61073" y1="63174" x2="64512" y2="63797"/>
                        <a14:foregroundMark x1="70151" y1="39419" x2="68776" y2="37448"/>
                        <a14:foregroundMark x1="69739" y1="38797" x2="72765" y2="41079"/>
                        <a14:foregroundMark x1="64099" y1="44295" x2="59697" y2="52801"/>
                        <a14:foregroundMark x1="36365" y1="92104" x2="80055" y2="93154"/>
                        <a14:foregroundMark x1="33012" y1="16909" x2="54333" y2="7469"/>
                        <a14:foregroundMark x1="72642" y1="13678" x2="77579" y2="15353"/>
                        <a14:foregroundMark x1="54333" y1="7469" x2="70937" y2="13100"/>
                        <a14:foregroundMark x1="80523" y1="17903" x2="94223" y2="29772"/>
                        <a14:foregroundMark x1="77579" y1="15353" x2="80102" y2="17539"/>
                        <a14:foregroundMark x1="94223" y1="29772" x2="91031" y2="27798"/>
                        <a14:foregroundMark x1="73651" y1="17801" x2="35626" y2="14004"/>
                        <a14:backgroundMark x1="26547" y1="4564" x2="28611" y2="2593"/>
                        <a14:backgroundMark x1="29986" y1="3631" x2="40715" y2="5913"/>
                        <a14:backgroundMark x1="29986" y1="1349" x2="74003" y2="6535"/>
                        <a14:backgroundMark x1="77442" y1="4564" x2="74828" y2="4253"/>
                        <a14:backgroundMark x1="83906" y1="7469" x2="83906" y2="7158"/>
                        <a14:backgroundMark x1="86933" y1="9751" x2="86933" y2="9751"/>
                        <a14:backgroundMark x1="83081" y1="10062" x2="89546" y2="9751"/>
                        <a14:backgroundMark x1="83494" y1="10788" x2="91747" y2="11722"/>
                        <a14:backgroundMark x1="84319" y1="9129" x2="86933" y2="13382"/>
                        <a14:backgroundMark x1="86520" y1="8091" x2="87895" y2="14315"/>
                        <a14:backgroundMark x1="84869" y1="6846" x2="84869" y2="13382"/>
                        <a14:backgroundMark x1="88721" y1="8506" x2="86107" y2="14627"/>
                        <a14:backgroundMark x1="36451" y1="98963" x2="55433" y2="96369"/>
                        <a14:backgroundMark x1="49381" y1="97718" x2="71389" y2="96680"/>
                        <a14:backgroundMark x1="71802" y1="98963" x2="19670" y2="90871"/>
                        <a14:backgroundMark x1="19670" y1="90871" x2="15681" y2="98963"/>
                        <a14:backgroundMark x1="75241" y1="16909" x2="89546" y2="28631"/>
                        <a14:backgroundMark x1="93398" y1="32573" x2="97799" y2="38071"/>
                        <a14:backgroundMark x1="93398" y1="27075" x2="79230" y2="15975"/>
                        <a14:backgroundMark x1="71802" y1="12344" x2="66713" y2="10062"/>
                        <a14:backgroundMark x1="60660" y1="46266" x2="59285" y2="54357"/>
                        <a14:backgroundMark x1="67125" y1="47199" x2="66300" y2="51141"/>
                        <a14:backgroundMark x1="71389" y1="42635" x2="66300" y2="51763"/>
                        <a14:backgroundMark x1="58459" y1="54046" x2="61898" y2="586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4842" y="-407163"/>
            <a:ext cx="2168401" cy="287529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4698BEB-7913-49DB-A44B-01FA8AE7A87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178" r="5923" b="5790"/>
          <a:stretch/>
        </p:blipFill>
        <p:spPr>
          <a:xfrm>
            <a:off x="144339" y="3429000"/>
            <a:ext cx="2330414" cy="286509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0ED3942-C721-4D2A-BE1C-9F6EDC698AC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7900" y="4414677"/>
            <a:ext cx="2675481" cy="244332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73E5C77-AF32-4830-B632-FBDA301EC908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64240" y="-88987"/>
            <a:ext cx="3691440" cy="3185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F82E5B7-6B04-4053-9FF5-01C4612F2D7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399" r="4890" b="5692"/>
          <a:stretch/>
        </p:blipFill>
        <p:spPr>
          <a:xfrm>
            <a:off x="8779028" y="2927444"/>
            <a:ext cx="3130872" cy="318579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0C43AD6-9344-4C14-834D-61BE21E9FD3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76730" y="2641716"/>
            <a:ext cx="3130872" cy="31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99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B8027D-9F57-4973-82DA-2FA1D8ECB722}"/>
              </a:ext>
            </a:extLst>
          </p:cNvPr>
          <p:cNvSpPr/>
          <p:nvPr/>
        </p:nvSpPr>
        <p:spPr>
          <a:xfrm>
            <a:off x="3398413" y="123630"/>
            <a:ext cx="5875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dirty="0"/>
              <a:t>BUDUĆNOST OKVIRNE DIREKTIVE O VODAMA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EA36CB-A98B-4FB0-898D-F53C9DB640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l="8807" b="5503"/>
          <a:stretch/>
        </p:blipFill>
        <p:spPr>
          <a:xfrm>
            <a:off x="3620278" y="958967"/>
            <a:ext cx="5020598" cy="48947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9E45A7-F5AB-44BC-8EF8-E4F0FCBCFB6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EF9"/>
              </a:clrFrom>
              <a:clrTo>
                <a:srgbClr val="FFFE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213" y="354462"/>
            <a:ext cx="2145978" cy="21459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511009-8697-45F1-9B20-ECF886760B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43470">
            <a:off x="-73088" y="2697614"/>
            <a:ext cx="3934144" cy="28650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E624DB-C0E3-4B70-8570-4E529393B2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1258" t="3092" b="4201"/>
          <a:stretch/>
        </p:blipFill>
        <p:spPr>
          <a:xfrm rot="1580271">
            <a:off x="8427138" y="1391603"/>
            <a:ext cx="3778947" cy="305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39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8A1763-287E-40F7-BAFE-34A1E13EF890}"/>
              </a:ext>
            </a:extLst>
          </p:cNvPr>
          <p:cNvSpPr/>
          <p:nvPr/>
        </p:nvSpPr>
        <p:spPr>
          <a:xfrm>
            <a:off x="0" y="4559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dirty="0"/>
              <a:t>Procjena djelotvornosti ODV-a kao instrumenta politike može biti složenija i izazovnija nego što se može očekivati.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71752D-1605-40B3-8084-E58DBF9CFEDA}"/>
              </a:ext>
            </a:extLst>
          </p:cNvPr>
          <p:cNvSpPr/>
          <p:nvPr/>
        </p:nvSpPr>
        <p:spPr>
          <a:xfrm>
            <a:off x="0" y="174810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dirty="0"/>
              <a:t>Okvirna direktiva o vodama mogla bi biti zdrav razum vodoprivrednim menadžerima, ali u cjelini kao instrument politike, njen “integrisani” pristup po definiciji podrazumijeva nivo sistemskog razmišljanja sasvim drugačijeg od tradicionalnih praksi.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987ED6-37F6-40A9-97CD-6CD2858A8FB2}"/>
              </a:ext>
            </a:extLst>
          </p:cNvPr>
          <p:cNvSpPr/>
          <p:nvPr/>
        </p:nvSpPr>
        <p:spPr>
          <a:xfrm>
            <a:off x="6257731" y="1003041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dirty="0"/>
              <a:t>Implementacija Okvirne direktive o vodama, bez razumijevanja kako se to radi, zašto je uvedena i revizija van njenog  konteksta, pokazuje jasan rizik da će čak i njeni osnovni principi biti predmet nekoliko multi-tumačenja i definicija, dok će se njen holistički i integrisani pristup posmatrati kao dvosmislenost.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EF88E80-DBB2-4142-A05F-09628DFC2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825" y="2757367"/>
            <a:ext cx="3970228" cy="396576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72756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445</TotalTime>
  <Words>190</Words>
  <Application>Microsoft Office PowerPoint</Application>
  <PresentationFormat>Widescreen</PresentationFormat>
  <Paragraphs>11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Wingdings</vt:lpstr>
      <vt:lpstr>Office Theme</vt:lpstr>
      <vt:lpstr>EU DIREKTIVA O VODAMA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 DIREKTIVA O VODAMA</dc:title>
  <dc:creator>Grab, Elhana</dc:creator>
  <cp:lastModifiedBy>1</cp:lastModifiedBy>
  <cp:revision>43</cp:revision>
  <dcterms:created xsi:type="dcterms:W3CDTF">2019-04-29T11:13:08Z</dcterms:created>
  <dcterms:modified xsi:type="dcterms:W3CDTF">2020-04-10T10:16:38Z</dcterms:modified>
</cp:coreProperties>
</file>