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9" r:id="rId3"/>
    <p:sldId id="256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25457-CCEE-4A2B-8591-667AC0967F60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028D2-D005-4D51-97F7-DE8BED7BC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7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75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2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19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29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8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181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567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37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9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36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637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51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8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52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78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2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0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26A9AF7-C592-4B4C-8067-234D04399FA7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44BAE61-D801-4126-B9A7-7CDAED11BC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652" y="0"/>
            <a:ext cx="9201652" cy="6814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817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9202" y="1567532"/>
            <a:ext cx="3744416" cy="747514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Zagađenje tla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0461" y="311552"/>
            <a:ext cx="4960640" cy="1752600"/>
          </a:xfrm>
        </p:spPr>
        <p:txBody>
          <a:bodyPr>
            <a:normAutofit fontScale="70000" lnSpcReduction="20000"/>
          </a:bodyPr>
          <a:lstStyle/>
          <a:p>
            <a:r>
              <a:rPr lang="hr-HR" b="1" dirty="0" err="1">
                <a:solidFill>
                  <a:schemeClr val="tx1"/>
                </a:solidFill>
              </a:rPr>
              <a:t>N</a:t>
            </a:r>
            <a:r>
              <a:rPr lang="en-US" b="1" dirty="0" err="1" smtClean="0">
                <a:solidFill>
                  <a:schemeClr val="tx1"/>
                </a:solidFill>
              </a:rPr>
              <a:t>akupljanje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upornih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toksičnih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spojeva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hemikalija</a:t>
            </a:r>
            <a:r>
              <a:rPr lang="en-US" b="1" dirty="0" smtClean="0">
                <a:solidFill>
                  <a:schemeClr val="tx1"/>
                </a:solidFill>
              </a:rPr>
              <a:t>, soli, </a:t>
            </a:r>
            <a:r>
              <a:rPr lang="en-US" b="1" dirty="0" err="1" smtClean="0">
                <a:solidFill>
                  <a:schemeClr val="tx1"/>
                </a:solidFill>
              </a:rPr>
              <a:t>radioaktivnih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materijala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ili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uzročnika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bolesti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koji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imaju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štetne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posljedice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na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rast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biljaka</a:t>
            </a:r>
            <a:r>
              <a:rPr lang="en-US" b="1" dirty="0" smtClean="0">
                <a:solidFill>
                  <a:schemeClr val="tx1"/>
                </a:solidFill>
              </a:rPr>
              <a:t> i </a:t>
            </a:r>
            <a:r>
              <a:rPr lang="en-US" b="1" dirty="0" err="1" smtClean="0">
                <a:solidFill>
                  <a:schemeClr val="tx1"/>
                </a:solidFill>
              </a:rPr>
              <a:t>zdravlje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životinja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urved Down Arrow 7"/>
          <p:cNvSpPr/>
          <p:nvPr/>
        </p:nvSpPr>
        <p:spPr>
          <a:xfrm rot="17856241">
            <a:off x="728076" y="-224283"/>
            <a:ext cx="2070481" cy="2824270"/>
          </a:xfrm>
          <a:prstGeom prst="curvedDownArrow">
            <a:avLst>
              <a:gd name="adj1" fmla="val 15090"/>
              <a:gd name="adj2" fmla="val 24863"/>
              <a:gd name="adj3" fmla="val 225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4397" y="2328168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/>
              <a:t>Izvori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5432" y="2867298"/>
            <a:ext cx="1512168" cy="3539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1700" b="1" dirty="0"/>
              <a:t>P</a:t>
            </a:r>
            <a:r>
              <a:rPr lang="hr-HR" sz="1700" b="1" dirty="0" smtClean="0"/>
              <a:t>oljoprivreda</a:t>
            </a:r>
            <a:endParaRPr lang="en-US" sz="17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26750" y="2854762"/>
            <a:ext cx="1697602" cy="3539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1700" b="1" dirty="0" smtClean="0"/>
              <a:t>Urbana područja</a:t>
            </a:r>
            <a:endParaRPr lang="en-US" sz="17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69839" y="2870081"/>
            <a:ext cx="1263143" cy="3539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1700" b="1" dirty="0" smtClean="0"/>
              <a:t>Industrija</a:t>
            </a:r>
            <a:endParaRPr lang="en-US" sz="17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94275" y="2665506"/>
            <a:ext cx="134376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1700" b="1" dirty="0" smtClean="0"/>
              <a:t>Atmosferska</a:t>
            </a:r>
            <a:r>
              <a:rPr lang="hr-HR" b="1" dirty="0" smtClean="0"/>
              <a:t> </a:t>
            </a:r>
            <a:r>
              <a:rPr lang="hr-HR" sz="1700" b="1" dirty="0" smtClean="0"/>
              <a:t>depozicija</a:t>
            </a:r>
            <a:endParaRPr lang="en-US" sz="17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052615" y="2665507"/>
            <a:ext cx="1368152" cy="6155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1700" b="1" dirty="0" smtClean="0"/>
              <a:t>Incidentne situacije</a:t>
            </a:r>
            <a:endParaRPr lang="en-US" sz="17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071321" y="2665507"/>
            <a:ext cx="1044624" cy="61555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1700" b="1" dirty="0" smtClean="0"/>
              <a:t>Prirodne pojave</a:t>
            </a:r>
            <a:endParaRPr lang="en-US" sz="17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931" y="3543479"/>
            <a:ext cx="1531669" cy="140038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sz="1700" b="1" i="1" dirty="0" smtClean="0"/>
              <a:t>Organska mineralna gnojiva</a:t>
            </a:r>
          </a:p>
          <a:p>
            <a:pPr marL="285750" indent="-285750">
              <a:buFontTx/>
              <a:buChar char="-"/>
            </a:pPr>
            <a:r>
              <a:rPr lang="hr-HR" sz="1700" b="1" i="1" dirty="0" smtClean="0"/>
              <a:t>Izlijevanje ulja i goriva</a:t>
            </a:r>
            <a:endParaRPr lang="en-US" sz="1700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675246" y="3574515"/>
            <a:ext cx="1456594" cy="206210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sz="1600" b="1" i="1" dirty="0" smtClean="0"/>
              <a:t>Trafo stanice, energija</a:t>
            </a:r>
          </a:p>
          <a:p>
            <a:pPr marL="285750" indent="-285750">
              <a:buFontTx/>
              <a:buChar char="-"/>
            </a:pPr>
            <a:r>
              <a:rPr lang="hr-HR" sz="1600" b="1" i="1" dirty="0" smtClean="0"/>
              <a:t>Transport i grijanje</a:t>
            </a:r>
          </a:p>
          <a:p>
            <a:pPr marL="285750" indent="-285750">
              <a:buFontTx/>
              <a:buChar char="-"/>
            </a:pPr>
            <a:r>
              <a:rPr lang="hr-HR" sz="1600" b="1" i="1" dirty="0" smtClean="0"/>
              <a:t>Odlaganje otpada,</a:t>
            </a:r>
          </a:p>
          <a:p>
            <a:r>
              <a:rPr lang="hr-HR" sz="1600" b="1" i="1" dirty="0" smtClean="0"/>
              <a:t> procjeđivanje</a:t>
            </a:r>
            <a:endParaRPr lang="en-US" sz="16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3237314" y="3543479"/>
            <a:ext cx="1728192" cy="155427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r-HR" sz="1500" b="1" i="1" dirty="0" smtClean="0"/>
              <a:t>Termoelektrane</a:t>
            </a:r>
          </a:p>
          <a:p>
            <a:pPr marL="285750" indent="-285750">
              <a:buFontTx/>
              <a:buChar char="-"/>
            </a:pPr>
            <a:r>
              <a:rPr lang="hr-HR" sz="1600" b="1" i="1" dirty="0" smtClean="0"/>
              <a:t>Rudarstvo</a:t>
            </a:r>
          </a:p>
          <a:p>
            <a:pPr marL="285750" indent="-285750">
              <a:buFontTx/>
              <a:buChar char="-"/>
            </a:pPr>
            <a:r>
              <a:rPr lang="hr-HR" sz="1600" b="1" i="1" dirty="0" smtClean="0"/>
              <a:t>Metalurgija</a:t>
            </a:r>
          </a:p>
          <a:p>
            <a:pPr marL="285750" indent="-285750">
              <a:buFontTx/>
              <a:buChar char="-"/>
            </a:pPr>
            <a:r>
              <a:rPr lang="hr-HR" sz="1600" b="1" i="1" dirty="0" smtClean="0"/>
              <a:t>Ostala industrija</a:t>
            </a:r>
          </a:p>
          <a:p>
            <a:endParaRPr lang="en-US" sz="1600" b="1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5076056" y="3574515"/>
            <a:ext cx="1173783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1600" b="1" i="1" dirty="0" smtClean="0"/>
              <a:t>Industrijske</a:t>
            </a:r>
          </a:p>
          <a:p>
            <a:r>
              <a:rPr lang="hr-HR" sz="1600" b="1" i="1" dirty="0" smtClean="0"/>
              <a:t> nesreće i</a:t>
            </a:r>
          </a:p>
          <a:p>
            <a:r>
              <a:rPr lang="hr-HR" sz="1600" b="1" i="1" dirty="0" smtClean="0"/>
              <a:t>ratovi</a:t>
            </a:r>
            <a:endParaRPr lang="en-US" sz="16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6420767" y="3543479"/>
            <a:ext cx="1421085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1600" b="1" i="1" dirty="0" smtClean="0"/>
              <a:t>Suha i mokra aero</a:t>
            </a:r>
          </a:p>
          <a:p>
            <a:r>
              <a:rPr lang="hr-HR" sz="1600" b="1" i="1" dirty="0" smtClean="0"/>
              <a:t>Precipitacija (taloženje)</a:t>
            </a:r>
            <a:endParaRPr lang="en-US" sz="16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7925170" y="3543479"/>
            <a:ext cx="1131015" cy="1323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1600" b="1" i="1" dirty="0" smtClean="0"/>
              <a:t>Poplave,</a:t>
            </a:r>
          </a:p>
          <a:p>
            <a:r>
              <a:rPr lang="hr-HR" sz="1600" b="1" i="1" dirty="0" smtClean="0"/>
              <a:t>Klizišta,</a:t>
            </a:r>
          </a:p>
          <a:p>
            <a:r>
              <a:rPr lang="hr-HR" sz="1600" b="1" i="1" dirty="0" smtClean="0"/>
              <a:t>Zemljotresi</a:t>
            </a:r>
          </a:p>
          <a:p>
            <a:r>
              <a:rPr lang="hr-HR" sz="1600" b="1" i="1" dirty="0" smtClean="0"/>
              <a:t>Vulkanske</a:t>
            </a:r>
          </a:p>
          <a:p>
            <a:r>
              <a:rPr lang="hr-HR" sz="1600" b="1" i="1" dirty="0" smtClean="0"/>
              <a:t> erupcije</a:t>
            </a:r>
            <a:endParaRPr lang="en-US" sz="1600" b="1" i="1" dirty="0"/>
          </a:p>
        </p:txBody>
      </p:sp>
    </p:spTree>
    <p:extLst>
      <p:ext uri="{BB962C8B-B14F-4D97-AF65-F5344CB8AC3E}">
        <p14:creationId xmlns:p14="http://schemas.microsoft.com/office/powerpoint/2010/main" val="361487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1540" y="248454"/>
            <a:ext cx="4752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Rizik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: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kombinovanje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posljedica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opasnosti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sa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vjerovatnoćom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njenog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nastanka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5796136" y="248454"/>
            <a:ext cx="3168352" cy="2160240"/>
          </a:xfrm>
          <a:prstGeom prst="star1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000" b="1" dirty="0" smtClean="0"/>
              <a:t>Rizik = </a:t>
            </a:r>
            <a:r>
              <a:rPr lang="vi-VN" b="1" dirty="0" smtClean="0"/>
              <a:t>uticaj </a:t>
            </a:r>
            <a:r>
              <a:rPr lang="hr-HR" sz="2000" b="1" dirty="0" smtClean="0"/>
              <a:t>o</a:t>
            </a:r>
            <a:r>
              <a:rPr lang="vi-VN" b="1" dirty="0" smtClean="0"/>
              <a:t>pasnosti</a:t>
            </a:r>
            <a:r>
              <a:rPr lang="vi-VN" sz="2000" b="1" dirty="0" smtClean="0"/>
              <a:t> * </a:t>
            </a:r>
            <a:r>
              <a:rPr lang="vi-VN" b="1" dirty="0" smtClean="0"/>
              <a:t>vjerovatnoća pojave.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79512" y="984751"/>
            <a:ext cx="52565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 u="sng" dirty="0" smtClean="0">
                <a:latin typeface="Calibri" pitchFamily="34" charset="0"/>
                <a:cs typeface="Calibri" pitchFamily="34" charset="0"/>
              </a:rPr>
              <a:t>Martica rizika </a:t>
            </a:r>
            <a:r>
              <a:rPr lang="vi-VN" sz="2000" b="1" dirty="0" smtClean="0">
                <a:latin typeface="Calibri" pitchFamily="34" charset="0"/>
                <a:cs typeface="Calibri" pitchFamily="34" charset="0"/>
              </a:rPr>
              <a:t>koji se odnose na vjerovatnoću dvije dimenzije i uticaj </a:t>
            </a:r>
            <a:r>
              <a:rPr lang="vi-VN" sz="2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je grafički prikaz različitih rizika na komparativan način. </a:t>
            </a:r>
            <a:endParaRPr lang="en-US" sz="20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6253" y="2564904"/>
            <a:ext cx="4626845" cy="2757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323527" y="2060064"/>
            <a:ext cx="4242725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err="1" smtClean="0"/>
              <a:t>Procjena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ekološkog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rizika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proces</a:t>
            </a:r>
            <a:r>
              <a:rPr lang="en-US" sz="2000" b="1" dirty="0" smtClean="0">
                <a:solidFill>
                  <a:srgbClr val="0070C0"/>
                </a:solidFill>
              </a:rPr>
              <a:t> je </a:t>
            </a:r>
            <a:r>
              <a:rPr lang="en-US" sz="2000" b="1" dirty="0" err="1" smtClean="0">
                <a:solidFill>
                  <a:srgbClr val="0070C0"/>
                </a:solidFill>
              </a:rPr>
              <a:t>prikupljanja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endParaRPr lang="hr-HR" sz="2000" b="1" dirty="0" smtClean="0">
              <a:solidFill>
                <a:srgbClr val="0070C0"/>
              </a:solidFill>
            </a:endParaRPr>
          </a:p>
          <a:p>
            <a:r>
              <a:rPr lang="en-US" sz="2000" b="1" dirty="0" err="1" smtClean="0">
                <a:solidFill>
                  <a:srgbClr val="0070C0"/>
                </a:solidFill>
              </a:rPr>
              <a:t>organiziranja</a:t>
            </a:r>
            <a:r>
              <a:rPr lang="en-US" sz="2000" b="1" dirty="0" smtClean="0">
                <a:solidFill>
                  <a:srgbClr val="0070C0"/>
                </a:solidFill>
              </a:rPr>
              <a:t> i </a:t>
            </a:r>
            <a:r>
              <a:rPr lang="en-US" sz="2000" b="1" dirty="0" err="1" smtClean="0">
                <a:solidFill>
                  <a:srgbClr val="0070C0"/>
                </a:solidFill>
              </a:rPr>
              <a:t>analize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podataka</a:t>
            </a:r>
            <a:r>
              <a:rPr lang="en-US" sz="2000" b="1" dirty="0" smtClean="0">
                <a:solidFill>
                  <a:srgbClr val="0070C0"/>
                </a:solidFill>
              </a:rPr>
              <a:t> o </a:t>
            </a:r>
            <a:r>
              <a:rPr lang="en-US" sz="2000" b="1" dirty="0" err="1" smtClean="0">
                <a:solidFill>
                  <a:srgbClr val="0070C0"/>
                </a:solidFill>
              </a:rPr>
              <a:t>okolišu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radi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procjene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rizika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ili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vjerojatnosti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neželjenih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utjecaja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na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organizme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</a:rPr>
              <a:t>populacije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ili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ekosisteme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uzrokovane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različitim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stresorima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povezanim</a:t>
            </a:r>
            <a:r>
              <a:rPr lang="en-US" sz="2000" b="1" dirty="0" smtClean="0">
                <a:solidFill>
                  <a:srgbClr val="0070C0"/>
                </a:solidFill>
              </a:rPr>
              <a:t> s </a:t>
            </a:r>
            <a:r>
              <a:rPr lang="en-US" sz="2000" b="1" dirty="0" err="1" smtClean="0">
                <a:solidFill>
                  <a:srgbClr val="0070C0"/>
                </a:solidFill>
              </a:rPr>
              <a:t>ljudskim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aktivnostima</a:t>
            </a:r>
            <a:r>
              <a:rPr lang="en-US" sz="2000" b="1" dirty="0" smtClean="0">
                <a:solidFill>
                  <a:srgbClr val="0070C0"/>
                </a:solidFill>
              </a:rPr>
              <a:t>. 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11560" y="4653668"/>
            <a:ext cx="360040" cy="3492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23528" y="5002890"/>
            <a:ext cx="2304256" cy="16004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b="1" dirty="0" smtClean="0"/>
              <a:t>PREDIKTIVNI</a:t>
            </a:r>
            <a:r>
              <a:rPr lang="en-US" b="1" dirty="0" smtClean="0"/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i </a:t>
            </a:r>
            <a:r>
              <a:rPr lang="en-US" sz="1600" b="1" dirty="0" err="1" smtClean="0">
                <a:solidFill>
                  <a:srgbClr val="0070C0"/>
                </a:solidFill>
              </a:rPr>
              <a:t>često</a:t>
            </a:r>
            <a:r>
              <a:rPr lang="en-US" sz="1600" b="1" dirty="0" smtClean="0">
                <a:solidFill>
                  <a:srgbClr val="0070C0"/>
                </a:solidFill>
              </a:rPr>
              <a:t> je </a:t>
            </a:r>
            <a:r>
              <a:rPr lang="en-US" sz="1600" b="1" dirty="0" err="1" smtClean="0">
                <a:solidFill>
                  <a:srgbClr val="0070C0"/>
                </a:solidFill>
              </a:rPr>
              <a:t>povezan</a:t>
            </a:r>
            <a:r>
              <a:rPr lang="en-US" sz="1600" b="1" dirty="0" smtClean="0">
                <a:solidFill>
                  <a:srgbClr val="0070C0"/>
                </a:solidFill>
              </a:rPr>
              <a:t> s </a:t>
            </a:r>
            <a:r>
              <a:rPr lang="en-US" sz="1600" b="1" dirty="0" err="1" smtClean="0">
                <a:solidFill>
                  <a:srgbClr val="0070C0"/>
                </a:solidFill>
              </a:rPr>
              <a:t>autorizacijom</a:t>
            </a:r>
            <a:r>
              <a:rPr lang="en-US" sz="1600" b="1" dirty="0" smtClean="0">
                <a:solidFill>
                  <a:srgbClr val="0070C0"/>
                </a:solidFill>
              </a:rPr>
              <a:t> i </a:t>
            </a:r>
            <a:r>
              <a:rPr lang="en-US" sz="1600" b="1" dirty="0" err="1" smtClean="0">
                <a:solidFill>
                  <a:srgbClr val="0070C0"/>
                </a:solidFill>
              </a:rPr>
              <a:t>rukovanjem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opasnim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tvarima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kao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što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su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pesticidi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ili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nove</a:t>
            </a:r>
            <a:r>
              <a:rPr lang="en-US" sz="1600" b="1" dirty="0" smtClean="0">
                <a:solidFill>
                  <a:srgbClr val="0070C0"/>
                </a:solidFill>
              </a:rPr>
              <a:t> i </a:t>
            </a:r>
            <a:r>
              <a:rPr lang="en-US" sz="1600" b="1" dirty="0" err="1" smtClean="0">
                <a:solidFill>
                  <a:srgbClr val="0070C0"/>
                </a:solidFill>
              </a:rPr>
              <a:t>postojeće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hemikalije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3851920" y="4655933"/>
            <a:ext cx="360040" cy="3492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07804" y="5046824"/>
            <a:ext cx="2122363" cy="18466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b="1" dirty="0" smtClean="0"/>
              <a:t>PROCJENA UTICAJA</a:t>
            </a:r>
          </a:p>
          <a:p>
            <a:r>
              <a:rPr lang="vi-VN" sz="1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promjena u populacijama ili ekosistemima na mjestima ili područjima koja su već zagađena.</a:t>
            </a:r>
            <a:endParaRPr lang="en-US" sz="16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80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0" animBg="1"/>
      <p:bldP spid="10" grpId="0" animBg="1"/>
      <p:bldP spid="11" grpId="0" animBg="1"/>
      <p:bldP spid="15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93" y="0"/>
            <a:ext cx="8229600" cy="769597"/>
          </a:xfrm>
        </p:spPr>
        <p:txBody>
          <a:bodyPr>
            <a:normAutofit/>
          </a:bodyPr>
          <a:lstStyle/>
          <a:p>
            <a:r>
              <a:rPr lang="hr-HR" sz="4000" b="1" dirty="0" smtClean="0"/>
              <a:t>METODOLOGIJA I FAZE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321297" y="769597"/>
            <a:ext cx="1946447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err="1" smtClean="0"/>
              <a:t>Formulacija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problema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identifikacija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opasnosti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91631" y="3639371"/>
            <a:ext cx="144885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b="1" dirty="0" err="1" smtClean="0"/>
              <a:t>Faza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analize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107503" y="5229200"/>
            <a:ext cx="1766252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 err="1" smtClean="0"/>
              <a:t>Karakterizacija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rizika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procjena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rizika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2644872" y="769596"/>
            <a:ext cx="329528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b="1" i="1" dirty="0" err="1" smtClean="0"/>
              <a:t>sistematsko</a:t>
            </a:r>
            <a:r>
              <a:rPr lang="en-US" b="1" i="1" dirty="0" smtClean="0"/>
              <a:t> </a:t>
            </a:r>
            <a:r>
              <a:rPr lang="en-US" b="1" i="1" dirty="0" err="1" smtClean="0"/>
              <a:t>planiranje</a:t>
            </a:r>
            <a:endParaRPr lang="hr-HR" b="1" i="1" dirty="0" smtClean="0"/>
          </a:p>
          <a:p>
            <a:pPr marL="285750" indent="-285750">
              <a:buFontTx/>
              <a:buChar char="-"/>
            </a:pPr>
            <a:r>
              <a:rPr lang="hr-HR" b="1" i="1" dirty="0" smtClean="0"/>
              <a:t>Prikupljanje informacija o lokalitetu</a:t>
            </a:r>
          </a:p>
          <a:p>
            <a:pPr marL="285750" indent="-285750">
              <a:buFontTx/>
              <a:buChar char="-"/>
            </a:pPr>
            <a:r>
              <a:rPr lang="hr-HR" b="1" i="1" dirty="0" smtClean="0"/>
              <a:t>Informacije o stresorima (fizički, hemijski, biološki) i </a:t>
            </a:r>
          </a:p>
          <a:p>
            <a:pPr marL="285750" indent="-285750">
              <a:buFontTx/>
              <a:buChar char="-"/>
            </a:pPr>
            <a:r>
              <a:rPr lang="hr-HR" b="1" i="1" dirty="0" smtClean="0"/>
              <a:t>ekološki učinci</a:t>
            </a:r>
            <a:endParaRPr lang="en-US" b="1" i="1" dirty="0"/>
          </a:p>
        </p:txBody>
      </p:sp>
      <p:sp>
        <p:nvSpPr>
          <p:cNvPr id="9" name="Down Arrow 8"/>
          <p:cNvSpPr/>
          <p:nvPr/>
        </p:nvSpPr>
        <p:spPr>
          <a:xfrm rot="16200000">
            <a:off x="2278334" y="1219247"/>
            <a:ext cx="432049" cy="301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02808" y="2643877"/>
            <a:ext cx="3739503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vi-VN" b="1" i="1" dirty="0" smtClean="0">
                <a:latin typeface="Calibri" pitchFamily="34" charset="0"/>
                <a:cs typeface="Calibri" pitchFamily="34" charset="0"/>
              </a:rPr>
              <a:t>procjena izloženosti i odnosi između nivoa stresa i ekoloških efekata</a:t>
            </a:r>
            <a:endParaRPr lang="hr-HR" b="1" i="1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kvantitativni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podaci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o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ispuštanju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onečišćenja</a:t>
            </a:r>
            <a:r>
              <a:rPr lang="hr-HR" b="1" i="1" dirty="0" smtClean="0">
                <a:latin typeface="Calibri" pitchFamily="34" charset="0"/>
                <a:cs typeface="Calibri" pitchFamily="34" charset="0"/>
              </a:rPr>
              <a:t>, migraciji</a:t>
            </a:r>
          </a:p>
          <a:p>
            <a:pPr marL="285750" indent="-285750">
              <a:buFontTx/>
              <a:buChar char="-"/>
            </a:pP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mjere</a:t>
            </a:r>
            <a:r>
              <a:rPr lang="hr-HR" b="1" i="1" dirty="0" smtClean="0">
                <a:latin typeface="Calibri" pitchFamily="34" charset="0"/>
                <a:cs typeface="Calibri" pitchFamily="34" charset="0"/>
              </a:rPr>
              <a:t>nje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koncentracije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kojima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su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receptori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izloženi</a:t>
            </a:r>
            <a:endParaRPr lang="hr-HR" b="1" i="1" dirty="0" smtClean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fizikalno-hemijska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svojstva</a:t>
            </a: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i="1" dirty="0" err="1" smtClean="0">
                <a:latin typeface="Calibri" pitchFamily="34" charset="0"/>
                <a:cs typeface="Calibri" pitchFamily="34" charset="0"/>
              </a:rPr>
              <a:t>kontaminanta</a:t>
            </a:r>
            <a:r>
              <a:rPr lang="hr-HR" b="1" i="1" dirty="0" smtClean="0">
                <a:latin typeface="Calibri" pitchFamily="34" charset="0"/>
                <a:cs typeface="Calibri" pitchFamily="34" charset="0"/>
              </a:rPr>
              <a:t> i priroda receptora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Down Arrow 10"/>
          <p:cNvSpPr/>
          <p:nvPr/>
        </p:nvSpPr>
        <p:spPr>
          <a:xfrm rot="16200000">
            <a:off x="1657731" y="3698386"/>
            <a:ext cx="432049" cy="3140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68387" y="5305466"/>
            <a:ext cx="3604025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b="1" dirty="0" err="1" smtClean="0"/>
              <a:t>opis</a:t>
            </a:r>
            <a:r>
              <a:rPr lang="en-US" b="1" dirty="0" smtClean="0"/>
              <a:t> </a:t>
            </a:r>
            <a:r>
              <a:rPr lang="en-US" b="1" dirty="0" err="1" smtClean="0"/>
              <a:t>rizika</a:t>
            </a:r>
            <a:r>
              <a:rPr lang="en-US" b="1" dirty="0" smtClean="0"/>
              <a:t> </a:t>
            </a:r>
            <a:r>
              <a:rPr lang="en-US" b="1" dirty="0" err="1" smtClean="0"/>
              <a:t>kroz</a:t>
            </a:r>
            <a:r>
              <a:rPr lang="en-US" b="1" dirty="0" smtClean="0"/>
              <a:t> </a:t>
            </a:r>
            <a:r>
              <a:rPr lang="en-US" b="1" dirty="0" err="1" smtClean="0"/>
              <a:t>prezentaciju</a:t>
            </a:r>
            <a:r>
              <a:rPr lang="en-US" b="1" dirty="0" smtClean="0"/>
              <a:t> </a:t>
            </a:r>
            <a:r>
              <a:rPr lang="en-US" b="1" dirty="0" err="1" smtClean="0"/>
              <a:t>rezultata</a:t>
            </a:r>
            <a:r>
              <a:rPr lang="en-US" b="1" dirty="0" smtClean="0"/>
              <a:t> </a:t>
            </a:r>
            <a:r>
              <a:rPr lang="en-US" b="1" dirty="0" err="1" smtClean="0"/>
              <a:t>rizika</a:t>
            </a:r>
            <a:r>
              <a:rPr lang="en-US" b="1" dirty="0" smtClean="0"/>
              <a:t> u </a:t>
            </a:r>
            <a:r>
              <a:rPr lang="en-US" b="1" dirty="0" err="1" smtClean="0"/>
              <a:t>brojčanim</a:t>
            </a:r>
            <a:r>
              <a:rPr lang="en-US" b="1" dirty="0" smtClean="0"/>
              <a:t>, </a:t>
            </a:r>
            <a:r>
              <a:rPr lang="en-US" b="1" dirty="0" err="1" smtClean="0"/>
              <a:t>grafičkim</a:t>
            </a:r>
            <a:r>
              <a:rPr lang="en-US" b="1" dirty="0" smtClean="0"/>
              <a:t> i </a:t>
            </a:r>
            <a:r>
              <a:rPr lang="en-US" b="1" dirty="0" err="1" smtClean="0"/>
              <a:t>opisnim</a:t>
            </a:r>
            <a:r>
              <a:rPr lang="en-US" b="1" dirty="0" smtClean="0"/>
              <a:t> </a:t>
            </a:r>
            <a:r>
              <a:rPr lang="en-US" b="1" dirty="0" err="1" smtClean="0"/>
              <a:t>terminima</a:t>
            </a:r>
            <a:endParaRPr lang="hr-HR" b="1" dirty="0" smtClean="0"/>
          </a:p>
          <a:p>
            <a:pPr marL="285750" indent="-285750">
              <a:buFontTx/>
              <a:buChar char="-"/>
            </a:pPr>
            <a:r>
              <a:rPr lang="hr-HR" b="1" dirty="0" smtClean="0"/>
              <a:t>Identifikacija praga štetnih učinaka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48" t="959" r="6996" b="10113"/>
          <a:stretch/>
        </p:blipFill>
        <p:spPr bwMode="auto">
          <a:xfrm>
            <a:off x="6161088" y="1969926"/>
            <a:ext cx="2928937" cy="276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Down Arrow 13"/>
          <p:cNvSpPr/>
          <p:nvPr/>
        </p:nvSpPr>
        <p:spPr>
          <a:xfrm rot="16200000">
            <a:off x="1883159" y="5699735"/>
            <a:ext cx="432049" cy="3140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9776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KARAKTERIZACIJA OKOLIŠA</a:t>
            </a:r>
            <a:endParaRPr lang="en-US" sz="4000" b="1" dirty="0"/>
          </a:p>
        </p:txBody>
      </p:sp>
      <p:sp>
        <p:nvSpPr>
          <p:cNvPr id="5" name="Cloud 4"/>
          <p:cNvSpPr/>
          <p:nvPr/>
        </p:nvSpPr>
        <p:spPr>
          <a:xfrm>
            <a:off x="179512" y="1268760"/>
            <a:ext cx="3240360" cy="1512168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Ovisi o karakterizaciji rizika</a:t>
            </a:r>
            <a:endParaRPr lang="en-US" b="1" dirty="0"/>
          </a:p>
        </p:txBody>
      </p:sp>
      <p:sp>
        <p:nvSpPr>
          <p:cNvPr id="6" name="Cloud 5"/>
          <p:cNvSpPr/>
          <p:nvPr/>
        </p:nvSpPr>
        <p:spPr>
          <a:xfrm>
            <a:off x="5364088" y="1107629"/>
            <a:ext cx="3672408" cy="2232248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err="1"/>
              <a:t>Stvarne</a:t>
            </a:r>
            <a:r>
              <a:rPr lang="en-GB" b="1" dirty="0"/>
              <a:t> </a:t>
            </a:r>
            <a:r>
              <a:rPr lang="en-GB" b="1" dirty="0" err="1"/>
              <a:t>veze</a:t>
            </a:r>
            <a:r>
              <a:rPr lang="en-GB" b="1" dirty="0"/>
              <a:t> </a:t>
            </a:r>
            <a:r>
              <a:rPr lang="en-GB" b="1" dirty="0" err="1"/>
              <a:t>između</a:t>
            </a:r>
            <a:r>
              <a:rPr lang="en-GB" b="1" dirty="0"/>
              <a:t> </a:t>
            </a:r>
            <a:r>
              <a:rPr lang="en-GB" b="1" dirty="0" err="1"/>
              <a:t>uočenih</a:t>
            </a:r>
            <a:r>
              <a:rPr lang="en-GB" b="1" dirty="0"/>
              <a:t> </a:t>
            </a:r>
            <a:r>
              <a:rPr lang="en-GB" b="1" dirty="0" err="1"/>
              <a:t>učinaka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populacijskoj</a:t>
            </a:r>
            <a:r>
              <a:rPr lang="en-GB" b="1" dirty="0"/>
              <a:t> </a:t>
            </a:r>
            <a:r>
              <a:rPr lang="en-GB" b="1" dirty="0" err="1"/>
              <a:t>razini</a:t>
            </a:r>
            <a:r>
              <a:rPr lang="en-GB" b="1" dirty="0"/>
              <a:t> i </a:t>
            </a:r>
            <a:r>
              <a:rPr lang="en-GB" b="1" dirty="0" err="1"/>
              <a:t>podataka</a:t>
            </a:r>
            <a:r>
              <a:rPr lang="en-GB" b="1" dirty="0"/>
              <a:t> o </a:t>
            </a:r>
            <a:r>
              <a:rPr lang="en-GB" b="1" dirty="0" err="1"/>
              <a:t>toksičnosti</a:t>
            </a:r>
            <a:r>
              <a:rPr lang="en-GB" b="1" dirty="0"/>
              <a:t> </a:t>
            </a:r>
            <a:r>
              <a:rPr lang="en-GB" b="1" dirty="0" err="1" smtClean="0"/>
              <a:t>nedostaju</a:t>
            </a:r>
            <a:r>
              <a:rPr lang="en-GB" b="1" dirty="0" smtClean="0"/>
              <a:t> </a:t>
            </a:r>
            <a:r>
              <a:rPr lang="en-GB" b="1" dirty="0" err="1"/>
              <a:t>za</a:t>
            </a:r>
            <a:r>
              <a:rPr lang="en-GB" b="1" dirty="0"/>
              <a:t> </a:t>
            </a:r>
            <a:r>
              <a:rPr lang="en-GB" b="1" dirty="0" err="1"/>
              <a:t>većinu</a:t>
            </a:r>
            <a:r>
              <a:rPr lang="en-GB" b="1" dirty="0"/>
              <a:t> </a:t>
            </a:r>
            <a:r>
              <a:rPr lang="en-GB" b="1" dirty="0" err="1"/>
              <a:t>hemikalija</a:t>
            </a:r>
            <a:r>
              <a:rPr lang="en-GB" b="1" dirty="0"/>
              <a:t> i </a:t>
            </a:r>
            <a:r>
              <a:rPr lang="en-GB" b="1" dirty="0" err="1"/>
              <a:t>vrsta</a:t>
            </a:r>
            <a:endParaRPr lang="en-US" b="1" dirty="0"/>
          </a:p>
        </p:txBody>
      </p:sp>
      <p:sp>
        <p:nvSpPr>
          <p:cNvPr id="7" name="Curved Down Arrow 6"/>
          <p:cNvSpPr/>
          <p:nvPr/>
        </p:nvSpPr>
        <p:spPr>
          <a:xfrm>
            <a:off x="2483768" y="1294507"/>
            <a:ext cx="3744416" cy="1342405"/>
          </a:xfrm>
          <a:prstGeom prst="curvedDownArrow">
            <a:avLst>
              <a:gd name="adj1" fmla="val 25000"/>
              <a:gd name="adj2" fmla="val 50000"/>
              <a:gd name="adj3" fmla="val 241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Krivulja „doza -odgovor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loud 7"/>
          <p:cNvSpPr/>
          <p:nvPr/>
        </p:nvSpPr>
        <p:spPr>
          <a:xfrm>
            <a:off x="2627784" y="2933328"/>
            <a:ext cx="3456384" cy="186382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. Procjena i karakterizacija rizika za ekološke sisteme složenija od procjene za zdravlje ljudi</a:t>
            </a:r>
            <a:endParaRPr lang="en-US" b="1" dirty="0"/>
          </a:p>
        </p:txBody>
      </p:sp>
      <p:sp>
        <p:nvSpPr>
          <p:cNvPr id="9" name="Cloud 8"/>
          <p:cNvSpPr/>
          <p:nvPr/>
        </p:nvSpPr>
        <p:spPr>
          <a:xfrm>
            <a:off x="331912" y="4803849"/>
            <a:ext cx="3240360" cy="1512168"/>
          </a:xfrm>
          <a:prstGeom prst="cloud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LANAC ISHRANE</a:t>
            </a:r>
            <a:endParaRPr lang="en-US" b="1" dirty="0"/>
          </a:p>
        </p:txBody>
      </p:sp>
      <p:sp>
        <p:nvSpPr>
          <p:cNvPr id="10" name="Cloud 9"/>
          <p:cNvSpPr/>
          <p:nvPr/>
        </p:nvSpPr>
        <p:spPr>
          <a:xfrm>
            <a:off x="4572545" y="4509120"/>
            <a:ext cx="4464496" cy="201622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Zbog dinamike protoka energije, poremećaji naizgled neznatnih vrsta mogu dovesti do vidljivog (mjerljivog) uticaja na cijeli ekosistem</a:t>
            </a:r>
            <a:endParaRPr lang="en-US" b="1" dirty="0"/>
          </a:p>
        </p:txBody>
      </p:sp>
      <p:sp>
        <p:nvSpPr>
          <p:cNvPr id="11" name="Curved Up Arrow 10"/>
          <p:cNvSpPr/>
          <p:nvPr/>
        </p:nvSpPr>
        <p:spPr>
          <a:xfrm>
            <a:off x="2267744" y="5641614"/>
            <a:ext cx="2979948" cy="103741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630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873" y="188641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REZULTATI EKOLOŠKE PROCJENE RIZIKA</a:t>
            </a:r>
            <a:r>
              <a:rPr lang="hr-HR" sz="4000" b="1" dirty="0" smtClean="0"/>
              <a:t/>
            </a:r>
            <a:br>
              <a:rPr lang="hr-HR" sz="4000" b="1" dirty="0" smtClean="0"/>
            </a:br>
            <a:endParaRPr lang="en-US" sz="2200" b="1" dirty="0"/>
          </a:p>
        </p:txBody>
      </p:sp>
      <p:sp>
        <p:nvSpPr>
          <p:cNvPr id="4" name="Rectangle 3"/>
          <p:cNvSpPr/>
          <p:nvPr/>
        </p:nvSpPr>
        <p:spPr>
          <a:xfrm>
            <a:off x="3453991" y="836712"/>
            <a:ext cx="293044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b="1" dirty="0" err="1">
                <a:solidFill>
                  <a:srgbClr val="C00000"/>
                </a:solidFill>
              </a:rPr>
              <a:t>H</a:t>
            </a:r>
            <a:r>
              <a:rPr lang="en-US" b="1" dirty="0" err="1" smtClean="0">
                <a:solidFill>
                  <a:srgbClr val="C00000"/>
                </a:solidFill>
              </a:rPr>
              <a:t>emijski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stresori</a:t>
            </a:r>
            <a:endParaRPr lang="hr-HR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sve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hemijske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tvari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koje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proizvodi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čovjek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76256" y="2646285"/>
            <a:ext cx="2086420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b="1" dirty="0" err="1">
                <a:solidFill>
                  <a:srgbClr val="0070C0"/>
                </a:solidFill>
              </a:rPr>
              <a:t>F</a:t>
            </a:r>
            <a:r>
              <a:rPr lang="en-US" b="1" dirty="0" err="1" smtClean="0">
                <a:solidFill>
                  <a:srgbClr val="0070C0"/>
                </a:solidFill>
              </a:rPr>
              <a:t>izički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stresori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/>
              <a:t>požar</a:t>
            </a:r>
            <a:r>
              <a:rPr lang="en-US" b="1" dirty="0" smtClean="0"/>
              <a:t>, </a:t>
            </a:r>
            <a:r>
              <a:rPr lang="en-US" b="1" dirty="0" err="1" smtClean="0"/>
              <a:t>prašin</a:t>
            </a:r>
            <a:r>
              <a:rPr lang="hr-HR" b="1" dirty="0" smtClean="0"/>
              <a:t>a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barijere</a:t>
            </a:r>
            <a:r>
              <a:rPr lang="en-US" b="1" dirty="0" smtClean="0"/>
              <a:t>, </a:t>
            </a:r>
            <a:r>
              <a:rPr lang="en-US" b="1" dirty="0" err="1" smtClean="0"/>
              <a:t>koji</a:t>
            </a:r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posljedica</a:t>
            </a:r>
            <a:r>
              <a:rPr lang="en-US" b="1" dirty="0" smtClean="0"/>
              <a:t> </a:t>
            </a:r>
            <a:r>
              <a:rPr lang="en-US" b="1" dirty="0" err="1" smtClean="0"/>
              <a:t>ljudske</a:t>
            </a:r>
            <a:r>
              <a:rPr lang="en-US" b="1" dirty="0" smtClean="0"/>
              <a:t> </a:t>
            </a:r>
            <a:r>
              <a:rPr lang="en-US" b="1" dirty="0" err="1" smtClean="0"/>
              <a:t>aktivnosti</a:t>
            </a:r>
            <a:r>
              <a:rPr lang="hr-HR" b="1" dirty="0" smtClean="0"/>
              <a:t> ( sedimenti sječe koji guše ribe, povećana temperatura)</a:t>
            </a:r>
            <a:endParaRPr lang="en-US" b="1" dirty="0" smtClean="0"/>
          </a:p>
          <a:p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2709" y="2369286"/>
            <a:ext cx="2592288" cy="28623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r-HR" b="1" dirty="0" err="1">
                <a:solidFill>
                  <a:srgbClr val="00B050"/>
                </a:solidFill>
              </a:rPr>
              <a:t>B</a:t>
            </a:r>
            <a:r>
              <a:rPr lang="en-US" b="1" dirty="0" err="1" smtClean="0">
                <a:solidFill>
                  <a:srgbClr val="00B050"/>
                </a:solidFill>
              </a:rPr>
              <a:t>iološki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stresori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/>
              <a:t>u </a:t>
            </a:r>
            <a:r>
              <a:rPr lang="en-US" b="1" dirty="0" err="1" smtClean="0"/>
              <a:t>okoliš</a:t>
            </a:r>
            <a:r>
              <a:rPr lang="en-US" b="1" dirty="0" smtClean="0"/>
              <a:t> </a:t>
            </a:r>
            <a:r>
              <a:rPr lang="en-US" b="1" dirty="0" err="1" smtClean="0"/>
              <a:t>uneseni</a:t>
            </a:r>
            <a:r>
              <a:rPr lang="en-US" b="1" dirty="0" smtClean="0"/>
              <a:t> </a:t>
            </a:r>
            <a:r>
              <a:rPr lang="en-US" b="1" dirty="0" err="1" smtClean="0"/>
              <a:t>ljudskom</a:t>
            </a:r>
            <a:r>
              <a:rPr lang="en-US" b="1" dirty="0" smtClean="0"/>
              <a:t> </a:t>
            </a:r>
            <a:r>
              <a:rPr lang="en-US" b="1" dirty="0" err="1" smtClean="0"/>
              <a:t>aktivnošću</a:t>
            </a:r>
            <a:r>
              <a:rPr lang="en-US" b="1" dirty="0" smtClean="0"/>
              <a:t> </a:t>
            </a:r>
            <a:r>
              <a:rPr lang="hr-HR" b="1" dirty="0" smtClean="0"/>
              <a:t>(</a:t>
            </a:r>
            <a:r>
              <a:rPr lang="en-US" b="1" dirty="0" err="1" smtClean="0"/>
              <a:t>egzotične</a:t>
            </a:r>
            <a:r>
              <a:rPr lang="en-US" b="1" dirty="0" smtClean="0"/>
              <a:t> </a:t>
            </a:r>
            <a:r>
              <a:rPr lang="en-US" b="1" dirty="0" err="1" smtClean="0"/>
              <a:t>vrste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genetski</a:t>
            </a:r>
            <a:r>
              <a:rPr lang="en-US" b="1" dirty="0" smtClean="0"/>
              <a:t> </a:t>
            </a:r>
            <a:r>
              <a:rPr lang="en-US" b="1" dirty="0" err="1" smtClean="0"/>
              <a:t>modifikovani</a:t>
            </a:r>
            <a:r>
              <a:rPr lang="en-US" b="1" dirty="0" smtClean="0"/>
              <a:t> </a:t>
            </a:r>
            <a:r>
              <a:rPr lang="en-US" b="1" dirty="0" err="1" smtClean="0"/>
              <a:t>organizmi</a:t>
            </a:r>
            <a:r>
              <a:rPr lang="en-US" b="1" dirty="0" smtClean="0"/>
              <a:t>, </a:t>
            </a:r>
            <a:r>
              <a:rPr lang="en-US" b="1" dirty="0" err="1" smtClean="0"/>
              <a:t>koji</a:t>
            </a:r>
            <a:r>
              <a:rPr lang="en-US" b="1" dirty="0" smtClean="0"/>
              <a:t> </a:t>
            </a:r>
            <a:r>
              <a:rPr lang="en-US" b="1" dirty="0" err="1" smtClean="0"/>
              <a:t>mogu</a:t>
            </a:r>
            <a:r>
              <a:rPr lang="en-US" b="1" dirty="0" smtClean="0"/>
              <a:t> </a:t>
            </a:r>
            <a:r>
              <a:rPr lang="en-US" b="1" dirty="0" err="1" smtClean="0"/>
              <a:t>ubijati</a:t>
            </a:r>
            <a:r>
              <a:rPr lang="en-US" b="1" dirty="0" smtClean="0"/>
              <a:t>, </a:t>
            </a:r>
            <a:r>
              <a:rPr lang="en-US" b="1" dirty="0" err="1" smtClean="0"/>
              <a:t>eliminisati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križati</a:t>
            </a:r>
            <a:r>
              <a:rPr lang="en-US" b="1" dirty="0" smtClean="0"/>
              <a:t> se s </a:t>
            </a:r>
            <a:r>
              <a:rPr lang="en-US" b="1" dirty="0" err="1" smtClean="0"/>
              <a:t>autohtonim</a:t>
            </a:r>
            <a:r>
              <a:rPr lang="en-US" b="1" dirty="0" smtClean="0"/>
              <a:t> </a:t>
            </a:r>
            <a:r>
              <a:rPr lang="en-US" b="1" dirty="0" err="1" smtClean="0"/>
              <a:t>vrstama</a:t>
            </a:r>
            <a:r>
              <a:rPr lang="en-US" b="1" dirty="0" smtClean="0"/>
              <a:t> i </a:t>
            </a:r>
            <a:r>
              <a:rPr lang="en-US" b="1" dirty="0" err="1" smtClean="0"/>
              <a:t>tako</a:t>
            </a:r>
            <a:r>
              <a:rPr lang="en-US" b="1" dirty="0" smtClean="0"/>
              <a:t> </a:t>
            </a:r>
            <a:r>
              <a:rPr lang="en-US" b="1" dirty="0" err="1" smtClean="0"/>
              <a:t>menjati</a:t>
            </a:r>
            <a:r>
              <a:rPr lang="en-US" b="1" dirty="0" smtClean="0"/>
              <a:t> </a:t>
            </a:r>
            <a:r>
              <a:rPr lang="en-US" b="1" dirty="0" err="1" smtClean="0"/>
              <a:t>ekosistem</a:t>
            </a:r>
            <a:r>
              <a:rPr lang="hr-HR" b="1" dirty="0" smtClean="0"/>
              <a:t>)</a:t>
            </a:r>
            <a:endParaRPr lang="en-US" b="1" dirty="0" smtClean="0"/>
          </a:p>
          <a:p>
            <a:r>
              <a:rPr lang="hr-HR" b="1" dirty="0" smtClean="0">
                <a:solidFill>
                  <a:srgbClr val="00B050"/>
                </a:solidFill>
              </a:rPr>
              <a:t> 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3" name="Quad Arrow Callout 12"/>
          <p:cNvSpPr/>
          <p:nvPr/>
        </p:nvSpPr>
        <p:spPr>
          <a:xfrm>
            <a:off x="2771801" y="2037041"/>
            <a:ext cx="3960439" cy="3457823"/>
          </a:xfrm>
          <a:prstGeom prst="quadArrowCallout">
            <a:avLst>
              <a:gd name="adj1" fmla="val 10011"/>
              <a:gd name="adj2" fmla="val 18515"/>
              <a:gd name="adj3" fmla="val 10720"/>
              <a:gd name="adj4" fmla="val 4812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daju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informacije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postoji</a:t>
            </a:r>
            <a:r>
              <a:rPr lang="en-US" b="1" dirty="0" smtClean="0">
                <a:solidFill>
                  <a:schemeClr val="tx1"/>
                </a:solidFill>
              </a:rPr>
              <a:t> li </a:t>
            </a:r>
            <a:r>
              <a:rPr lang="en-US" b="1" dirty="0" err="1" smtClean="0">
                <a:solidFill>
                  <a:schemeClr val="tx1"/>
                </a:solidFill>
              </a:rPr>
              <a:t>rizik</a:t>
            </a:r>
            <a:r>
              <a:rPr lang="en-US" b="1" dirty="0" smtClean="0">
                <a:solidFill>
                  <a:schemeClr val="tx1"/>
                </a:solidFill>
              </a:rPr>
              <a:t> i </a:t>
            </a:r>
            <a:r>
              <a:rPr lang="en-US" b="1" dirty="0" err="1" smtClean="0">
                <a:solidFill>
                  <a:schemeClr val="tx1"/>
                </a:solidFill>
              </a:rPr>
              <a:t>definše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raspon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ili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veličinu</a:t>
            </a:r>
            <a:r>
              <a:rPr lang="en-US" b="1" dirty="0" smtClean="0">
                <a:solidFill>
                  <a:schemeClr val="tx1"/>
                </a:solidFill>
              </a:rPr>
              <a:t> tog </a:t>
            </a:r>
            <a:r>
              <a:rPr lang="en-US" b="1" dirty="0" err="1" smtClean="0">
                <a:solidFill>
                  <a:schemeClr val="tx1"/>
                </a:solidFill>
              </a:rPr>
              <a:t>rizika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15816" y="5508607"/>
            <a:ext cx="396044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7030A0"/>
                </a:solidFill>
              </a:rPr>
              <a:t>Neophodna fleksibilnost </a:t>
            </a:r>
          </a:p>
          <a:p>
            <a:pPr marL="285750" indent="-285750">
              <a:buFontTx/>
              <a:buChar char="-"/>
            </a:pPr>
            <a:r>
              <a:rPr lang="hr-HR" b="1" dirty="0" smtClean="0"/>
              <a:t>popunjavanje svake faze procjene rizika novim činjenicama</a:t>
            </a:r>
          </a:p>
          <a:p>
            <a:pPr marL="285750" indent="-285750">
              <a:buFontTx/>
              <a:buChar char="-"/>
            </a:pPr>
            <a:r>
              <a:rPr lang="hr-HR" b="1" dirty="0" smtClean="0"/>
              <a:t>učestalost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466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VEZA INFORMACIJE EKOLOŠKE PROCJENE RIZIKA SA ODLUKAMA ZA UPRAVLJANJE RIZICIMA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7092280" y="2132856"/>
            <a:ext cx="1944216" cy="286232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dirty="0" smtClean="0">
                <a:latin typeface="Calibri" pitchFamily="34" charset="0"/>
                <a:cs typeface="Calibri" pitchFamily="34" charset="0"/>
              </a:rPr>
              <a:t>U većini evropskih zemalja procjena ekološkog rizika zagađenog tla sastoji se od prilično </a:t>
            </a:r>
            <a:r>
              <a:rPr lang="vi-VN" b="1" dirty="0" smtClean="0">
                <a:latin typeface="Calibri" pitchFamily="34" charset="0"/>
                <a:cs typeface="Calibri" pitchFamily="34" charset="0"/>
              </a:rPr>
              <a:t>pojednostavljenih pristupa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i nažalost ne radi se u kontinuitetu.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58052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P</a:t>
            </a:r>
            <a:r>
              <a:rPr lang="vi-VN" b="1" dirty="0" smtClean="0">
                <a:solidFill>
                  <a:srgbClr val="FF0000"/>
                </a:solidFill>
              </a:rPr>
              <a:t>rilagoditi informacije određenoj publici ili ih učiniti potpuno dostupnim</a:t>
            </a:r>
            <a:r>
              <a:rPr lang="hr-HR" b="1" dirty="0" smtClean="0">
                <a:solidFill>
                  <a:srgbClr val="FF0000"/>
                </a:solidFill>
              </a:rPr>
              <a:t>???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Left-Right Arrow Callout 8"/>
          <p:cNvSpPr/>
          <p:nvPr/>
        </p:nvSpPr>
        <p:spPr>
          <a:xfrm>
            <a:off x="1914650" y="1916832"/>
            <a:ext cx="5033614" cy="3672408"/>
          </a:xfrm>
          <a:prstGeom prst="leftRight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 smtClean="0"/>
              <a:t>Kvaliteta</a:t>
            </a:r>
            <a:r>
              <a:rPr lang="en-US" b="1" dirty="0" smtClean="0"/>
              <a:t> </a:t>
            </a:r>
            <a:r>
              <a:rPr lang="en-US" b="1" dirty="0" err="1" smtClean="0"/>
              <a:t>regulatornih</a:t>
            </a:r>
            <a:r>
              <a:rPr lang="en-US" b="1" dirty="0" smtClean="0"/>
              <a:t> </a:t>
            </a:r>
            <a:r>
              <a:rPr lang="en-US" b="1" dirty="0" err="1" smtClean="0"/>
              <a:t>odluka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ovisi</a:t>
            </a:r>
            <a:r>
              <a:rPr lang="en-US" b="1" i="1" dirty="0" smtClean="0">
                <a:solidFill>
                  <a:srgbClr val="0070C0"/>
                </a:solidFill>
              </a:rPr>
              <a:t> o </a:t>
            </a:r>
            <a:r>
              <a:rPr lang="en-US" b="1" i="1" dirty="0" err="1" smtClean="0">
                <a:solidFill>
                  <a:srgbClr val="0070C0"/>
                </a:solidFill>
              </a:rPr>
              <a:t>dokumentovanom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znanstvenom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istraživanju</a:t>
            </a:r>
            <a:r>
              <a:rPr lang="en-US" i="1" dirty="0" smtClean="0"/>
              <a:t>, </a:t>
            </a:r>
            <a:r>
              <a:rPr lang="en-US" b="1" dirty="0" err="1" smtClean="0"/>
              <a:t>razumijevanju</a:t>
            </a:r>
            <a:r>
              <a:rPr lang="en-US" b="1" dirty="0" smtClean="0"/>
              <a:t> </a:t>
            </a:r>
            <a:r>
              <a:rPr lang="en-US" b="1" dirty="0" err="1" smtClean="0"/>
              <a:t>prednosti</a:t>
            </a:r>
            <a:r>
              <a:rPr lang="en-US" b="1" dirty="0" smtClean="0"/>
              <a:t> i </a:t>
            </a:r>
            <a:r>
              <a:rPr lang="en-US" b="1" dirty="0" err="1" smtClean="0"/>
              <a:t>slabosti</a:t>
            </a:r>
            <a:r>
              <a:rPr lang="en-US" b="1" dirty="0" smtClean="0"/>
              <a:t> </a:t>
            </a:r>
            <a:r>
              <a:rPr lang="en-US" b="1" dirty="0" err="1" smtClean="0"/>
              <a:t>konkretne</a:t>
            </a:r>
            <a:r>
              <a:rPr lang="en-US" b="1" dirty="0" smtClean="0"/>
              <a:t> </a:t>
            </a:r>
            <a:r>
              <a:rPr lang="en-US" b="1" dirty="0" err="1" smtClean="0"/>
              <a:t>procjene</a:t>
            </a:r>
            <a:r>
              <a:rPr lang="en-US" b="1" dirty="0" smtClean="0"/>
              <a:t> </a:t>
            </a:r>
            <a:r>
              <a:rPr lang="en-US" b="1" dirty="0" err="1" smtClean="0"/>
              <a:t>rizika</a:t>
            </a:r>
            <a:r>
              <a:rPr lang="en-US" b="1" dirty="0" smtClean="0"/>
              <a:t>,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zdravoj</a:t>
            </a:r>
            <a:r>
              <a:rPr lang="en-US" b="1" dirty="0" smtClean="0"/>
              <a:t> </a:t>
            </a:r>
            <a:r>
              <a:rPr lang="en-US" b="1" dirty="0" err="1" smtClean="0"/>
              <a:t>profesionalnoj</a:t>
            </a:r>
            <a:r>
              <a:rPr lang="en-US" b="1" dirty="0" smtClean="0"/>
              <a:t> </a:t>
            </a:r>
            <a:r>
              <a:rPr lang="en-US" b="1" dirty="0" err="1" smtClean="0"/>
              <a:t>prosudbi</a:t>
            </a:r>
            <a:r>
              <a:rPr lang="en-US" b="1" dirty="0" smtClean="0"/>
              <a:t> u </a:t>
            </a:r>
            <a:r>
              <a:rPr lang="en-US" b="1" dirty="0" err="1" smtClean="0"/>
              <a:t>izvlačenju</a:t>
            </a:r>
            <a:r>
              <a:rPr lang="en-US" b="1" dirty="0" smtClean="0"/>
              <a:t> </a:t>
            </a:r>
            <a:r>
              <a:rPr lang="en-US" b="1" dirty="0" err="1" smtClean="0"/>
              <a:t>zaključaka</a:t>
            </a:r>
            <a:r>
              <a:rPr lang="en-US" b="1" dirty="0" smtClean="0"/>
              <a:t> </a:t>
            </a:r>
            <a:r>
              <a:rPr lang="en-US" b="1" dirty="0" err="1" smtClean="0"/>
              <a:t>iz</a:t>
            </a:r>
            <a:r>
              <a:rPr lang="en-US" b="1" dirty="0" smtClean="0"/>
              <a:t> </a:t>
            </a:r>
            <a:r>
              <a:rPr lang="en-US" b="1" dirty="0" err="1" smtClean="0"/>
              <a:t>prikupljenih</a:t>
            </a:r>
            <a:r>
              <a:rPr lang="en-US" b="1" dirty="0" smtClean="0"/>
              <a:t> </a:t>
            </a:r>
            <a:r>
              <a:rPr lang="en-US" b="1" dirty="0" err="1" smtClean="0"/>
              <a:t>podataka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30474" y="2132855"/>
            <a:ext cx="1584176" cy="31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err="1" smtClean="0"/>
              <a:t>Politički</a:t>
            </a:r>
            <a:r>
              <a:rPr lang="en-US" b="1" dirty="0" smtClean="0"/>
              <a:t> </a:t>
            </a:r>
            <a:r>
              <a:rPr lang="en-US" b="1" dirty="0" err="1" smtClean="0"/>
              <a:t>zahtjevi</a:t>
            </a:r>
            <a:r>
              <a:rPr lang="en-US" b="1" dirty="0" smtClean="0"/>
              <a:t> </a:t>
            </a:r>
            <a:r>
              <a:rPr lang="en-US" dirty="0" smtClean="0"/>
              <a:t>i </a:t>
            </a:r>
            <a:r>
              <a:rPr lang="en-US" dirty="0" err="1" smtClean="0"/>
              <a:t>mišljenje</a:t>
            </a:r>
            <a:r>
              <a:rPr lang="en-US" dirty="0" smtClean="0"/>
              <a:t> </a:t>
            </a:r>
            <a:r>
              <a:rPr lang="en-US" dirty="0" err="1" smtClean="0"/>
              <a:t>javnosti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učiniti</a:t>
            </a:r>
            <a:r>
              <a:rPr lang="en-US" dirty="0" smtClean="0"/>
              <a:t> </a:t>
            </a:r>
            <a:r>
              <a:rPr lang="en-US" dirty="0" err="1" smtClean="0"/>
              <a:t>vrlo</a:t>
            </a:r>
            <a:r>
              <a:rPr lang="en-US" dirty="0" smtClean="0"/>
              <a:t> </a:t>
            </a:r>
            <a:r>
              <a:rPr lang="en-US" b="1" dirty="0" err="1" smtClean="0"/>
              <a:t>visoke</a:t>
            </a:r>
            <a:r>
              <a:rPr lang="en-US" b="1" dirty="0" smtClean="0"/>
              <a:t> </a:t>
            </a:r>
            <a:r>
              <a:rPr lang="en-US" b="1" dirty="0" err="1" smtClean="0"/>
              <a:t>rizike</a:t>
            </a:r>
            <a:r>
              <a:rPr lang="en-US" b="1" dirty="0" smtClean="0"/>
              <a:t> </a:t>
            </a:r>
            <a:r>
              <a:rPr lang="en-US" b="1" dirty="0" err="1" smtClean="0"/>
              <a:t>prihvatljive</a:t>
            </a:r>
            <a:r>
              <a:rPr lang="en-US" b="1" dirty="0" smtClean="0"/>
              <a:t> </a:t>
            </a:r>
            <a:r>
              <a:rPr lang="en-US" b="1" dirty="0" err="1" smtClean="0"/>
              <a:t>ili</a:t>
            </a:r>
            <a:r>
              <a:rPr lang="en-US" b="1" dirty="0" smtClean="0"/>
              <a:t> </a:t>
            </a:r>
            <a:r>
              <a:rPr lang="en-US" b="1" dirty="0" err="1" smtClean="0"/>
              <a:t>vrlo</a:t>
            </a:r>
            <a:r>
              <a:rPr lang="en-US" b="1" dirty="0" smtClean="0"/>
              <a:t> </a:t>
            </a:r>
            <a:r>
              <a:rPr lang="en-US" b="1" dirty="0" err="1" smtClean="0"/>
              <a:t>niske</a:t>
            </a:r>
            <a:r>
              <a:rPr lang="en-US" b="1" dirty="0" smtClean="0"/>
              <a:t> </a:t>
            </a:r>
            <a:r>
              <a:rPr lang="en-US" b="1" dirty="0" err="1" smtClean="0"/>
              <a:t>rizike</a:t>
            </a:r>
            <a:r>
              <a:rPr lang="en-US" b="1" dirty="0" smtClean="0"/>
              <a:t> </a:t>
            </a:r>
            <a:r>
              <a:rPr lang="en-US" b="1" dirty="0" err="1" smtClean="0"/>
              <a:t>neprihvatljivim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1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PresentationMetadata xmlns:xsi=&quot;http://www.w3.org/2001/XMLSchema-instance&quot; xmlns:xsd=&quot;http://www.w3.org/2001/XMLSchema&quot;&gt;&#10;  &lt;TransitionType&gt;Direct&lt;/TransitionType&gt;&#10;  &lt;UniqueID&gt;0&lt;/UniqueID&gt;&#10;  &lt;ShowPreviews&gt;true&lt;/ShowPreviews&gt;&#10;  &lt;ShowReviews&gt;true&lt;/ShowReviews&gt;&#10;  &lt;ShowHeaderTitle xsi:nil=&quot;true&quot; /&gt;&#10;  &lt;ShowHeaderNumber xsi:nil=&quot;true&quot; /&gt;&#10;  &lt;SectionTemplate&gt;Template2&lt;/SectionTemplate&gt;&#10;  &lt;SectionTemplateColor&gt;&#10;    &lt;A&gt;255&lt;/A&gt;&#10;    &lt;R&gt;128&lt;/R&gt;&#10;    &lt;G&gt;128&lt;/G&gt;&#10;    &lt;B&gt;128&lt;/B&gt;&#10;    &lt;ScA&gt;1&lt;/ScA&gt;&#10;    &lt;ScR&gt;0.2158605&lt;/ScR&gt;&#10;    &lt;ScG&gt;0.2158605&lt;/ScG&gt;&#10;    &lt;ScB&gt;0.2158605&lt;/ScB&gt;&#10;  &lt;/SectionTemplateColor&gt;&#10;  &lt;SectionArrangement&gt;Simple&lt;/SectionArrangement&gt;&#10;&lt;/PresentationMetadata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194</TotalTime>
  <Words>523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PowerPoint Presentation</vt:lpstr>
      <vt:lpstr>Zagađenje tla</vt:lpstr>
      <vt:lpstr>PowerPoint Presentation</vt:lpstr>
      <vt:lpstr>METODOLOGIJA I FAZE</vt:lpstr>
      <vt:lpstr>KARAKTERIZACIJA OKOLIŠA</vt:lpstr>
      <vt:lpstr>REZULTATI EKOLOŠKE PROCJENE RIZIKA </vt:lpstr>
      <vt:lpstr>VEZA INFORMACIJE EKOLOŠKE PROCJENE RIZIKA SA ODLUKAMA ZA UPRAVLJANJE RIZICIMA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Zagađenje tla</dc:title>
  <dc:creator>xy</dc:creator>
  <cp:lastModifiedBy>xy</cp:lastModifiedBy>
  <cp:revision>23</cp:revision>
  <dcterms:created xsi:type="dcterms:W3CDTF">2020-01-08T14:51:04Z</dcterms:created>
  <dcterms:modified xsi:type="dcterms:W3CDTF">2020-01-08T18:31:48Z</dcterms:modified>
</cp:coreProperties>
</file>