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  <p:sldMasterId id="2147483718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C9278-D3C1-F190-33C2-37E5103A1BB3}" v="14" dt="2020-04-04T21:09:17.740"/>
    <p1510:client id="{61608386-425B-1BBD-44B5-DF1815FEB4F5}" v="1085" dt="2020-04-14T19:00:04.748"/>
    <p1510:client id="{883C2601-996D-B4F3-2969-DEA1093CE1F8}" v="163" dt="2020-04-05T18:08:23.998"/>
    <p1510:client id="{A5224B80-6328-15F0-8902-E0C7B6ECF4B8}" v="598" dt="2020-04-04T20:58:50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8:16:55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0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7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0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81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74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6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57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2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30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86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9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36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93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05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79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9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5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9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1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0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5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2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8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1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54" r:id="rId6"/>
    <p:sldLayoutId id="2147483950" r:id="rId7"/>
    <p:sldLayoutId id="2147483951" r:id="rId8"/>
    <p:sldLayoutId id="2147483952" r:id="rId9"/>
    <p:sldLayoutId id="2147483953" r:id="rId10"/>
    <p:sldLayoutId id="214748395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1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itting, table, green, chair&#10;&#10;Description generated with very high confidence">
            <a:extLst>
              <a:ext uri="{FF2B5EF4-FFF2-40B4-BE49-F238E27FC236}">
                <a16:creationId xmlns:a16="http://schemas.microsoft.com/office/drawing/2014/main" id="{CBBFB691-EC46-4023-9F61-075329386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0550" r="-1" b="2888"/>
          <a:stretch/>
        </p:blipFill>
        <p:spPr>
          <a:xfrm>
            <a:off x="3" y="-22"/>
            <a:ext cx="12191997" cy="6858022"/>
          </a:xfrm>
          <a:prstGeom prst="rect">
            <a:avLst/>
          </a:prstGeom>
        </p:spPr>
      </p:pic>
      <p:sp>
        <p:nvSpPr>
          <p:cNvPr id="47" name="Rectangle 47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000">
                <a:solidFill>
                  <a:schemeClr val="bg1"/>
                </a:solidFill>
              </a:rPr>
              <a:t>Zelena tehnologija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200">
                <a:solidFill>
                  <a:schemeClr val="bg1"/>
                </a:solidFill>
                <a:latin typeface="Abadi"/>
              </a:rPr>
              <a:t>Nagradno takmičenje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200">
                <a:solidFill>
                  <a:schemeClr val="bg1"/>
                </a:solidFill>
                <a:latin typeface="Abadi"/>
              </a:rPr>
              <a:t>"Učenje kakvo želimo"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200">
                <a:solidFill>
                  <a:schemeClr val="bg1"/>
                </a:solidFill>
                <a:latin typeface="Abadi"/>
              </a:rPr>
              <a:t>Pripremila: Armina Bukvić</a:t>
            </a:r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desktop computer sitting on top of a wooden desk&#10;&#10;Description generated with high confidence">
            <a:extLst>
              <a:ext uri="{FF2B5EF4-FFF2-40B4-BE49-F238E27FC236}">
                <a16:creationId xmlns:a16="http://schemas.microsoft.com/office/drawing/2014/main" id="{1D35B7C1-EDBA-4415-BC43-B8001BBD3D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40000"/>
          </a:blip>
          <a:srcRect t="11108" r="1" b="43039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96C4F4-D428-422E-A423-B50C52A81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Modeli napravljeni od kartona</a:t>
            </a:r>
          </a:p>
        </p:txBody>
      </p:sp>
      <p:pic>
        <p:nvPicPr>
          <p:cNvPr id="5" name="Picture 5" descr="A picture containing indoor, table, sitting, building&#10;&#10;Description generated with very high confidence">
            <a:extLst>
              <a:ext uri="{FF2B5EF4-FFF2-40B4-BE49-F238E27FC236}">
                <a16:creationId xmlns:a16="http://schemas.microsoft.com/office/drawing/2014/main" id="{A84F783E-53F0-4DB0-94EF-91FDAF1CAE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26337" r="-1" b="8968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5441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able, indoor, sitting, piece&#10;&#10;Description generated with very high confidence">
            <a:extLst>
              <a:ext uri="{FF2B5EF4-FFF2-40B4-BE49-F238E27FC236}">
                <a16:creationId xmlns:a16="http://schemas.microsoft.com/office/drawing/2014/main" id="{BCBADC22-2587-444C-841E-4877B1724A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40000"/>
          </a:blip>
          <a:srcRect t="39440" r="1" b="22214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D76D3F-B8FA-40F7-BA50-0A929E3BB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Modeli od šperploče</a:t>
            </a:r>
          </a:p>
        </p:txBody>
      </p:sp>
      <p:pic>
        <p:nvPicPr>
          <p:cNvPr id="7" name="Picture 7" descr="A picture containing table, wooden, sitting, bench&#10;&#10;Description generated with very high confidence">
            <a:extLst>
              <a:ext uri="{FF2B5EF4-FFF2-40B4-BE49-F238E27FC236}">
                <a16:creationId xmlns:a16="http://schemas.microsoft.com/office/drawing/2014/main" id="{280464A3-80BC-4DF8-8AD4-1EE0C17EE2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6231" b="7509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7265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able, wooden, indoor, sitting&#10;&#10;Description generated with very high confidence">
            <a:extLst>
              <a:ext uri="{FF2B5EF4-FFF2-40B4-BE49-F238E27FC236}">
                <a16:creationId xmlns:a16="http://schemas.microsoft.com/office/drawing/2014/main" id="{15617991-FD7D-4F51-84EA-6C3C880A7B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40000"/>
          </a:blip>
          <a:srcRect t="23692" r="1" b="1544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4E9400-DA83-4DDD-92C4-02A7AF26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pic>
        <p:nvPicPr>
          <p:cNvPr id="7" name="Picture 7" descr="A picture containing table, sitting&#10;&#10;Description generated with very high confidence">
            <a:extLst>
              <a:ext uri="{FF2B5EF4-FFF2-40B4-BE49-F238E27FC236}">
                <a16:creationId xmlns:a16="http://schemas.microsoft.com/office/drawing/2014/main" id="{F106C028-72E8-4C4E-88E7-C081C4CC58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7434" b="6306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0774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714D7-0747-46D1-9075-462359E3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Sada </a:t>
            </a:r>
            <a:r>
              <a:rPr lang="en-US" sz="4800" dirty="0" err="1">
                <a:solidFill>
                  <a:srgbClr val="00B050"/>
                </a:solidFill>
              </a:rPr>
              <a:t>pokušaj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napraviti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svoju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vjetrenjaču</a:t>
            </a:r>
            <a:r>
              <a:rPr lang="en-US" sz="4800" dirty="0">
                <a:solidFill>
                  <a:srgbClr val="00B050"/>
                </a:solidFill>
              </a:rPr>
              <a:t> </a:t>
            </a:r>
            <a:br>
              <a:rPr lang="en-US" sz="4800" dirty="0">
                <a:solidFill>
                  <a:srgbClr val="00B050"/>
                </a:solidFill>
              </a:rPr>
            </a:br>
            <a:br>
              <a:rPr lang="en-US" sz="4800" dirty="0"/>
            </a:br>
            <a:r>
              <a:rPr lang="en-US" sz="4800" dirty="0" err="1">
                <a:solidFill>
                  <a:srgbClr val="00B050"/>
                </a:solidFill>
              </a:rPr>
              <a:t>Sačuvaj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planetu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Zemlju</a:t>
            </a:r>
            <a:r>
              <a:rPr lang="en-US" sz="48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7" name="Picture 7" descr="A picture containing indoor, small, sitting, table&#10;&#10;Description generated with very high confidence">
            <a:extLst>
              <a:ext uri="{FF2B5EF4-FFF2-40B4-BE49-F238E27FC236}">
                <a16:creationId xmlns:a16="http://schemas.microsoft.com/office/drawing/2014/main" id="{1686A66B-F310-4392-B148-38F638BF4C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1204" r="1358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266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4">
            <a:extLst>
              <a:ext uri="{FF2B5EF4-FFF2-40B4-BE49-F238E27FC236}">
                <a16:creationId xmlns:a16="http://schemas.microsoft.com/office/drawing/2014/main" id="{C54B211C-C0F6-4AE8-8121-30879CBB4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E8498-2CF2-4E23-9235-C6D0AEF32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6390"/>
            <a:ext cx="3419856" cy="16014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Šta je zelena tehnologija?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5EFE9-561E-4D2E-83E8-62ADA5D88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4294" y="4566390"/>
            <a:ext cx="6894577" cy="1601482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r>
              <a:rPr lang="en-US" sz="2000" b="1" dirty="0" err="1">
                <a:latin typeface="Arial"/>
                <a:cs typeface="Arial"/>
              </a:rPr>
              <a:t>Zelena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tehnologija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ili</a:t>
            </a:r>
            <a:r>
              <a:rPr lang="en-US" sz="2000" b="1" dirty="0">
                <a:latin typeface="Arial"/>
                <a:cs typeface="Arial"/>
              </a:rPr>
              <a:t> </a:t>
            </a:r>
            <a:r>
              <a:rPr lang="en-US" sz="2000" b="1" dirty="0" err="1">
                <a:latin typeface="Arial"/>
                <a:cs typeface="Arial"/>
              </a:rPr>
              <a:t>poznatije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kao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ekološka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tehnologija</a:t>
            </a:r>
            <a:r>
              <a:rPr lang="en-US" sz="2000" b="1" dirty="0">
                <a:latin typeface="Arial"/>
                <a:cs typeface="Arial"/>
              </a:rPr>
              <a:t>, je </a:t>
            </a:r>
            <a:r>
              <a:rPr lang="en-US" sz="2000" b="1" dirty="0" err="1">
                <a:latin typeface="Arial"/>
                <a:cs typeface="Arial"/>
              </a:rPr>
              <a:t>nauka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koja</a:t>
            </a:r>
            <a:r>
              <a:rPr lang="en-US" sz="2000" b="1" dirty="0">
                <a:latin typeface="Arial"/>
                <a:cs typeface="Arial"/>
              </a:rPr>
              <a:t> se </a:t>
            </a:r>
            <a:r>
              <a:rPr lang="en-US" sz="2000" b="1" dirty="0" err="1">
                <a:latin typeface="Arial"/>
                <a:cs typeface="Arial"/>
              </a:rPr>
              <a:t>bavi</a:t>
            </a:r>
            <a:r>
              <a:rPr lang="en-US" sz="2000" b="1" dirty="0">
                <a:latin typeface="Arial"/>
                <a:cs typeface="Arial"/>
              </a:rPr>
              <a:t> </a:t>
            </a:r>
            <a:r>
              <a:rPr lang="en-US" sz="2000" b="1" dirty="0" err="1">
                <a:latin typeface="Arial"/>
                <a:cs typeface="Arial"/>
              </a:rPr>
              <a:t>idejama</a:t>
            </a:r>
            <a:r>
              <a:rPr lang="en-US" sz="2000" b="1" dirty="0">
                <a:latin typeface="Arial"/>
                <a:cs typeface="Arial"/>
              </a:rPr>
              <a:t>, </a:t>
            </a:r>
            <a:r>
              <a:rPr lang="en-US" sz="2000" b="1" dirty="0" err="1">
                <a:latin typeface="Arial"/>
                <a:cs typeface="Arial"/>
              </a:rPr>
              <a:t>proizvodnjom</a:t>
            </a:r>
            <a:r>
              <a:rPr lang="en-US" sz="2000" b="1" dirty="0">
                <a:latin typeface="Arial"/>
                <a:cs typeface="Arial"/>
              </a:rPr>
              <a:t> I </a:t>
            </a:r>
            <a:r>
              <a:rPr lang="en-US" sz="2000" b="1" dirty="0" err="1">
                <a:latin typeface="Arial"/>
                <a:cs typeface="Arial"/>
              </a:rPr>
              <a:t>primjenom</a:t>
            </a:r>
            <a:r>
              <a:rPr lang="en-US" sz="2000" b="1" dirty="0">
                <a:latin typeface="Arial"/>
                <a:cs typeface="Arial"/>
              </a:rPr>
              <a:t> </a:t>
            </a:r>
            <a:r>
              <a:rPr lang="en-US" sz="2000" b="1" dirty="0" err="1">
                <a:latin typeface="Arial"/>
                <a:cs typeface="Arial"/>
              </a:rPr>
              <a:t>tehnologije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koja</a:t>
            </a:r>
            <a:r>
              <a:rPr lang="en-US" sz="2000" b="1" dirty="0">
                <a:latin typeface="Arial"/>
                <a:cs typeface="Arial"/>
              </a:rPr>
              <a:t> se </a:t>
            </a:r>
            <a:r>
              <a:rPr lang="en-US" sz="2000" b="1" dirty="0" err="1">
                <a:latin typeface="Arial"/>
                <a:cs typeface="Arial"/>
              </a:rPr>
              <a:t>koristi</a:t>
            </a:r>
            <a:r>
              <a:rPr lang="en-US" sz="2000" b="1" dirty="0">
                <a:latin typeface="Arial"/>
                <a:cs typeface="Arial"/>
              </a:rPr>
              <a:t> u </a:t>
            </a:r>
            <a:r>
              <a:rPr lang="en-US" sz="2000" b="1" dirty="0" err="1">
                <a:latin typeface="Arial"/>
                <a:cs typeface="Arial"/>
              </a:rPr>
              <a:t>zaštiti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naše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okoline</a:t>
            </a:r>
            <a:r>
              <a:rPr lang="en-US" sz="2000" b="1" dirty="0">
                <a:latin typeface="Arial"/>
                <a:cs typeface="Arial"/>
              </a:rPr>
              <a:t>, </a:t>
            </a:r>
            <a:r>
              <a:rPr lang="en-US" sz="2000" b="1" dirty="0" err="1">
                <a:latin typeface="Arial"/>
                <a:cs typeface="Arial"/>
              </a:rPr>
              <a:t>preciznije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tehnologija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koja</a:t>
            </a:r>
            <a:r>
              <a:rPr lang="en-US" sz="2000" b="1" dirty="0">
                <a:latin typeface="Arial"/>
                <a:cs typeface="Arial"/>
              </a:rPr>
              <a:t> se </a:t>
            </a:r>
            <a:r>
              <a:rPr lang="en-US" sz="2000" b="1" dirty="0" err="1">
                <a:latin typeface="Arial"/>
                <a:cs typeface="Arial"/>
              </a:rPr>
              <a:t>koristi</a:t>
            </a:r>
            <a:r>
              <a:rPr lang="en-US" sz="2000" b="1" dirty="0">
                <a:latin typeface="Arial"/>
                <a:cs typeface="Arial"/>
              </a:rPr>
              <a:t> za </a:t>
            </a:r>
            <a:r>
              <a:rPr lang="en-US" sz="2000" b="1" dirty="0" err="1">
                <a:latin typeface="Arial"/>
                <a:cs typeface="Arial"/>
              </a:rPr>
              <a:t>zaštitu</a:t>
            </a:r>
            <a:r>
              <a:rPr lang="en-US" sz="2000" b="1" dirty="0">
                <a:latin typeface="Arial"/>
                <a:cs typeface="Arial"/>
              </a:rPr>
              <a:t>, </a:t>
            </a:r>
            <a:r>
              <a:rPr lang="en-US" sz="2000" b="1" dirty="0" err="1">
                <a:latin typeface="Arial"/>
                <a:cs typeface="Arial"/>
              </a:rPr>
              <a:t>ponovno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oživljavanje</a:t>
            </a:r>
            <a:r>
              <a:rPr lang="en-US" sz="2000" b="1" dirty="0">
                <a:latin typeface="Arial"/>
                <a:cs typeface="Arial"/>
              </a:rPr>
              <a:t> </a:t>
            </a:r>
            <a:r>
              <a:rPr lang="en-US" sz="2000" b="1" dirty="0" err="1">
                <a:latin typeface="Arial"/>
                <a:cs typeface="Arial"/>
              </a:rPr>
              <a:t>i</a:t>
            </a:r>
            <a:r>
              <a:rPr lang="en-US" sz="2000" b="1" dirty="0">
                <a:latin typeface="Arial"/>
                <a:cs typeface="Arial"/>
              </a:rPr>
              <a:t> </a:t>
            </a:r>
            <a:r>
              <a:rPr lang="en-US" sz="2000" b="1" dirty="0" err="1">
                <a:latin typeface="Arial"/>
                <a:cs typeface="Arial"/>
              </a:rPr>
              <a:t>popravak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oštećenih</a:t>
            </a:r>
            <a:r>
              <a:rPr lang="en-US" sz="2000" b="1" dirty="0">
                <a:latin typeface="Arial"/>
                <a:cs typeface="Arial"/>
              </a:rPr>
              <a:t>  </a:t>
            </a:r>
            <a:r>
              <a:rPr lang="en-US" sz="2000" b="1" dirty="0" err="1">
                <a:latin typeface="Arial"/>
                <a:cs typeface="Arial"/>
              </a:rPr>
              <a:t>ekosistema</a:t>
            </a:r>
            <a:r>
              <a:rPr lang="en-US" sz="2000" b="1" dirty="0">
                <a:latin typeface="Arial"/>
                <a:cs typeface="Arial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2" name="Ink 2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>
          <p:pic>
            <p:nvPicPr>
              <p:cNvPr id="22" name="Ink 2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5DBA5CC4-A197-458C-86D3-A6F2589893A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1288495" y="630936"/>
            <a:ext cx="9286517" cy="3667437"/>
          </a:xfrm>
          <a:prstGeom prst="rect">
            <a:avLst/>
          </a:prstGeom>
        </p:spPr>
      </p:pic>
      <p:sp>
        <p:nvSpPr>
          <p:cNvPr id="24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6390"/>
            <a:ext cx="18288" cy="1601482"/>
          </a:xfrm>
          <a:custGeom>
            <a:avLst/>
            <a:gdLst>
              <a:gd name="connsiteX0" fmla="*/ 0 w 18288"/>
              <a:gd name="connsiteY0" fmla="*/ 0 h 1601482"/>
              <a:gd name="connsiteX1" fmla="*/ 18288 w 18288"/>
              <a:gd name="connsiteY1" fmla="*/ 0 h 1601482"/>
              <a:gd name="connsiteX2" fmla="*/ 18288 w 18288"/>
              <a:gd name="connsiteY2" fmla="*/ 549842 h 1601482"/>
              <a:gd name="connsiteX3" fmla="*/ 18288 w 18288"/>
              <a:gd name="connsiteY3" fmla="*/ 1115699 h 1601482"/>
              <a:gd name="connsiteX4" fmla="*/ 18288 w 18288"/>
              <a:gd name="connsiteY4" fmla="*/ 1601482 h 1601482"/>
              <a:gd name="connsiteX5" fmla="*/ 0 w 18288"/>
              <a:gd name="connsiteY5" fmla="*/ 1601482 h 1601482"/>
              <a:gd name="connsiteX6" fmla="*/ 0 w 18288"/>
              <a:gd name="connsiteY6" fmla="*/ 1067655 h 1601482"/>
              <a:gd name="connsiteX7" fmla="*/ 0 w 18288"/>
              <a:gd name="connsiteY7" fmla="*/ 517813 h 1601482"/>
              <a:gd name="connsiteX8" fmla="*/ 0 w 18288"/>
              <a:gd name="connsiteY8" fmla="*/ 0 h 16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1482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13491" y="239554"/>
                  <a:pt x="33082" y="357305"/>
                  <a:pt x="18288" y="549842"/>
                </a:cubicBezTo>
                <a:cubicBezTo>
                  <a:pt x="3494" y="742379"/>
                  <a:pt x="2109" y="968008"/>
                  <a:pt x="18288" y="1115699"/>
                </a:cubicBezTo>
                <a:cubicBezTo>
                  <a:pt x="34467" y="1263390"/>
                  <a:pt x="40467" y="1447654"/>
                  <a:pt x="18288" y="1601482"/>
                </a:cubicBezTo>
                <a:cubicBezTo>
                  <a:pt x="10638" y="1602054"/>
                  <a:pt x="4111" y="1601075"/>
                  <a:pt x="0" y="1601482"/>
                </a:cubicBezTo>
                <a:cubicBezTo>
                  <a:pt x="11161" y="1416130"/>
                  <a:pt x="-25575" y="1276384"/>
                  <a:pt x="0" y="1067655"/>
                </a:cubicBezTo>
                <a:cubicBezTo>
                  <a:pt x="25575" y="858926"/>
                  <a:pt x="19778" y="740089"/>
                  <a:pt x="0" y="517813"/>
                </a:cubicBezTo>
                <a:cubicBezTo>
                  <a:pt x="-19778" y="295537"/>
                  <a:pt x="-1186" y="190747"/>
                  <a:pt x="0" y="0"/>
                </a:cubicBezTo>
                <a:close/>
              </a:path>
              <a:path w="18288" h="1601482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28591" y="163128"/>
                  <a:pt x="29410" y="353165"/>
                  <a:pt x="18288" y="485783"/>
                </a:cubicBezTo>
                <a:cubicBezTo>
                  <a:pt x="7166" y="618401"/>
                  <a:pt x="-625" y="808120"/>
                  <a:pt x="18288" y="1051640"/>
                </a:cubicBezTo>
                <a:cubicBezTo>
                  <a:pt x="37201" y="1295160"/>
                  <a:pt x="-225" y="1354107"/>
                  <a:pt x="18288" y="1601482"/>
                </a:cubicBezTo>
                <a:cubicBezTo>
                  <a:pt x="12642" y="1601712"/>
                  <a:pt x="3803" y="1601151"/>
                  <a:pt x="0" y="1601482"/>
                </a:cubicBezTo>
                <a:cubicBezTo>
                  <a:pt x="20846" y="1460490"/>
                  <a:pt x="16548" y="1224222"/>
                  <a:pt x="0" y="1035625"/>
                </a:cubicBezTo>
                <a:cubicBezTo>
                  <a:pt x="-16548" y="847028"/>
                  <a:pt x="24571" y="662668"/>
                  <a:pt x="0" y="469768"/>
                </a:cubicBezTo>
                <a:cubicBezTo>
                  <a:pt x="-24571" y="276868"/>
                  <a:pt x="-22089" y="172464"/>
                  <a:pt x="0" y="0"/>
                </a:cubicBezTo>
                <a:close/>
              </a:path>
            </a:pathLst>
          </a:custGeom>
          <a:solidFill>
            <a:srgbClr val="45CA5C"/>
          </a:solidFill>
          <a:ln w="34925">
            <a:solidFill>
              <a:srgbClr val="45CA5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159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F2136-7243-43B4-9446-955682432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-1080000">
            <a:off x="839788" y="1775777"/>
            <a:ext cx="4937760" cy="44147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Zelena</a:t>
            </a:r>
            <a:r>
              <a:rPr lang="en-US" dirty="0"/>
              <a:t> </a:t>
            </a:r>
            <a:r>
              <a:rPr lang="en-US" dirty="0" err="1"/>
              <a:t>tehnologija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posmatrati</a:t>
            </a:r>
            <a:r>
              <a:rPr lang="en-US" dirty="0"/>
              <a:t> sa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aspekata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mi </a:t>
            </a:r>
            <a:r>
              <a:rPr lang="en-US" dirty="0" err="1"/>
              <a:t>ćemo</a:t>
            </a:r>
            <a:r>
              <a:rPr lang="en-US" dirty="0"/>
              <a:t> se </a:t>
            </a:r>
            <a:r>
              <a:rPr lang="en-US" dirty="0" err="1"/>
              <a:t>bazirati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primjenu</a:t>
            </a:r>
            <a:r>
              <a:rPr lang="en-US" dirty="0"/>
              <a:t> </a:t>
            </a:r>
            <a:r>
              <a:rPr lang="en-US" dirty="0" err="1"/>
              <a:t>vjetra</a:t>
            </a:r>
            <a:r>
              <a:rPr lang="en-US" dirty="0"/>
              <a:t> za </a:t>
            </a:r>
            <a:r>
              <a:rPr lang="en-US" dirty="0" err="1"/>
              <a:t>proizvodnju</a:t>
            </a:r>
            <a:r>
              <a:rPr lang="en-US" dirty="0"/>
              <a:t> </a:t>
            </a:r>
            <a:r>
              <a:rPr lang="en-US" dirty="0" err="1"/>
              <a:t>električne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.</a:t>
            </a:r>
          </a:p>
        </p:txBody>
      </p:sp>
      <p:pic>
        <p:nvPicPr>
          <p:cNvPr id="7" name="Picture 7" descr="A picture containing drawing, clock&#10;&#10;Description generated with very high confidence">
            <a:extLst>
              <a:ext uri="{FF2B5EF4-FFF2-40B4-BE49-F238E27FC236}">
                <a16:creationId xmlns:a16="http://schemas.microsoft.com/office/drawing/2014/main" id="{AE85209B-CDEE-4DF1-86FE-823E8D5A463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 rot="660000">
            <a:off x="5822474" y="1132440"/>
            <a:ext cx="5570363" cy="5140791"/>
          </a:xfrm>
        </p:spPr>
      </p:pic>
    </p:spTree>
    <p:extLst>
      <p:ext uri="{BB962C8B-B14F-4D97-AF65-F5344CB8AC3E}">
        <p14:creationId xmlns:p14="http://schemas.microsoft.com/office/powerpoint/2010/main" val="27629325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A829-5580-4F12-987C-20F65A73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Vjetrenjače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FFF10-AABF-4B25-9888-C63E0D83E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21180000">
            <a:off x="361238" y="2304001"/>
            <a:ext cx="6001682" cy="40121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Vjetrenjača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 je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vjetrena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turbina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  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tradicionalne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 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konstrukcije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, u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kojoj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se 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kinetička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energija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  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vjetra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pretvara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u 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mehanički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rad za 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pogon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pumpi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, 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mlinova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ili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 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električnih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generatora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ea typeface="+mn-lt"/>
                <a:cs typeface="+mn-lt"/>
              </a:rPr>
              <a:t>.</a:t>
            </a:r>
            <a:endParaRPr lang="en-US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FDAFC2-621A-41CE-9938-74459F873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 descr="A windmill next to a body of water&#10;&#10;Description generated with very high confidence">
            <a:extLst>
              <a:ext uri="{FF2B5EF4-FFF2-40B4-BE49-F238E27FC236}">
                <a16:creationId xmlns:a16="http://schemas.microsoft.com/office/drawing/2014/main" id="{74C5177F-8292-4664-B807-5728E3666FC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17981" y="668720"/>
            <a:ext cx="4939972" cy="5521768"/>
          </a:xfrm>
        </p:spPr>
      </p:pic>
    </p:spTree>
    <p:extLst>
      <p:ext uri="{BB962C8B-B14F-4D97-AF65-F5344CB8AC3E}">
        <p14:creationId xmlns:p14="http://schemas.microsoft.com/office/powerpoint/2010/main" val="28540957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11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30" name="Rectangle 1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5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48B4C-4CA6-4F66-81BB-858C069C0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-660000">
            <a:off x="838201" y="1041872"/>
            <a:ext cx="3888528" cy="51350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Arial"/>
                <a:cs typeface="Arial"/>
              </a:rPr>
              <a:t>Vjetar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zrak</a:t>
            </a:r>
            <a:r>
              <a:rPr lang="en-US" dirty="0">
                <a:latin typeface="Arial"/>
                <a:cs typeface="Arial"/>
              </a:rPr>
              <a:t> u </a:t>
            </a:r>
            <a:r>
              <a:rPr lang="en-US" dirty="0" err="1">
                <a:latin typeface="Arial"/>
                <a:cs typeface="Arial"/>
              </a:rPr>
              <a:t>pokretu</a:t>
            </a:r>
            <a:r>
              <a:rPr lang="en-US" dirty="0">
                <a:latin typeface="Arial"/>
                <a:cs typeface="Arial"/>
              </a:rPr>
              <a:t>.  </a:t>
            </a:r>
            <a:r>
              <a:rPr lang="en-US" dirty="0" err="1">
                <a:latin typeface="Arial"/>
                <a:cs typeface="Arial"/>
              </a:rPr>
              <a:t>Njegova</a:t>
            </a:r>
            <a:r>
              <a:rPr lang="en-US" dirty="0">
                <a:latin typeface="Arial"/>
                <a:cs typeface="Arial"/>
              </a:rPr>
              <a:t> se </a:t>
            </a:r>
            <a:r>
              <a:rPr lang="en-US" dirty="0" err="1">
                <a:latin typeface="Arial"/>
                <a:cs typeface="Arial"/>
              </a:rPr>
              <a:t>energija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može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koristiti</a:t>
            </a:r>
            <a:r>
              <a:rPr lang="en-US" dirty="0">
                <a:latin typeface="Arial"/>
                <a:cs typeface="Arial"/>
              </a:rPr>
              <a:t> za </a:t>
            </a:r>
            <a:r>
              <a:rPr lang="en-US" dirty="0" err="1">
                <a:latin typeface="Arial"/>
                <a:cs typeface="Arial"/>
              </a:rPr>
              <a:t>proizvodnju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električne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energije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Takve</a:t>
            </a:r>
            <a:r>
              <a:rPr lang="en-US" dirty="0">
                <a:latin typeface="Arial"/>
                <a:cs typeface="Arial"/>
              </a:rPr>
              <a:t> se </a:t>
            </a:r>
            <a:r>
              <a:rPr lang="en-US" dirty="0" err="1">
                <a:latin typeface="Arial"/>
                <a:cs typeface="Arial"/>
              </a:rPr>
              <a:t>elektrane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zovu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vjetroelektrane</a:t>
            </a:r>
            <a:r>
              <a:rPr lang="en-US" dirty="0">
                <a:latin typeface="Arial"/>
                <a:cs typeface="Arial"/>
              </a:rPr>
              <a:t>.  </a:t>
            </a:r>
            <a:r>
              <a:rPr lang="en-US" dirty="0" err="1">
                <a:latin typeface="Arial"/>
                <a:cs typeface="Arial"/>
              </a:rPr>
              <a:t>Skup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vjetrenjača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čini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vjetroelektranu</a:t>
            </a:r>
            <a:r>
              <a:rPr lang="en-US" dirty="0">
                <a:latin typeface="Arial"/>
                <a:cs typeface="Arial"/>
              </a:rPr>
              <a:t>.</a:t>
            </a:r>
          </a:p>
        </p:txBody>
      </p:sp>
      <p:pic>
        <p:nvPicPr>
          <p:cNvPr id="7" name="Picture 7" descr="A windmill on top of a grass covered field&#10;&#10;Description generated with very high confidence">
            <a:extLst>
              <a:ext uri="{FF2B5EF4-FFF2-40B4-BE49-F238E27FC236}">
                <a16:creationId xmlns:a16="http://schemas.microsoft.com/office/drawing/2014/main" id="{D7DDC1B9-774E-4477-9B14-19E152814E6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56646" y="1883938"/>
            <a:ext cx="4491887" cy="311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3791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70785-E155-4442-81BD-CE793BAD8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-660000">
            <a:off x="839788" y="1818909"/>
            <a:ext cx="4937760" cy="437157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err="1">
                <a:ea typeface="+mn-lt"/>
                <a:cs typeface="+mn-lt"/>
              </a:rPr>
              <a:t>Često</a:t>
            </a:r>
            <a:r>
              <a:rPr lang="en-US" dirty="0">
                <a:ea typeface="+mn-lt"/>
                <a:cs typeface="+mn-lt"/>
              </a:rPr>
              <a:t> se grade “</a:t>
            </a:r>
            <a:r>
              <a:rPr lang="en-US" dirty="0" err="1">
                <a:ea typeface="+mn-lt"/>
                <a:cs typeface="+mn-lt"/>
              </a:rPr>
              <a:t>vjetrofarme</a:t>
            </a:r>
            <a:r>
              <a:rPr lang="en-US" dirty="0">
                <a:ea typeface="+mn-lt"/>
                <a:cs typeface="+mn-lt"/>
              </a:rPr>
              <a:t>”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kojima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postavljeno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nekoliko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vjetroturbina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stvaraju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električnu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energiju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Manje</a:t>
            </a:r>
            <a:r>
              <a:rPr lang="en-US" dirty="0">
                <a:ea typeface="+mn-lt"/>
                <a:cs typeface="+mn-lt"/>
              </a:rPr>
              <a:t> se turbine </a:t>
            </a:r>
            <a:r>
              <a:rPr lang="en-US" dirty="0" err="1">
                <a:ea typeface="+mn-lt"/>
                <a:cs typeface="+mn-lt"/>
              </a:rPr>
              <a:t>mogu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iskoristiti</a:t>
            </a:r>
            <a:r>
              <a:rPr lang="en-US" dirty="0">
                <a:ea typeface="+mn-lt"/>
                <a:cs typeface="+mn-lt"/>
              </a:rPr>
              <a:t> za </a:t>
            </a:r>
            <a:r>
              <a:rPr lang="en-US" dirty="0" err="1">
                <a:ea typeface="+mn-lt"/>
                <a:cs typeface="+mn-lt"/>
              </a:rPr>
              <a:t>dobivanje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energije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koja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može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koristiti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domovima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manjim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naseljima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Neke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vjetroturbine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mogu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koristiti</a:t>
            </a:r>
            <a:r>
              <a:rPr lang="en-US" dirty="0">
                <a:ea typeface="+mn-lt"/>
                <a:cs typeface="+mn-lt"/>
              </a:rPr>
              <a:t> za </a:t>
            </a:r>
            <a:r>
              <a:rPr lang="en-US" dirty="0" err="1">
                <a:ea typeface="+mn-lt"/>
                <a:cs typeface="+mn-lt"/>
              </a:rPr>
              <a:t>napajanje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električnom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energijom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vodnih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pumpa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FC05F1-ED9F-4A3A-A295-6BE43B703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 rot="1560000">
            <a:off x="6718462" y="2578137"/>
            <a:ext cx="4937760" cy="293384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err="1">
                <a:ea typeface="+mn-lt"/>
                <a:cs typeface="+mn-lt"/>
              </a:rPr>
              <a:t>Nedostatak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energije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vjetra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taj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što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za </a:t>
            </a:r>
            <a:r>
              <a:rPr lang="en-US" dirty="0" err="1">
                <a:ea typeface="+mn-lt"/>
                <a:cs typeface="+mn-lt"/>
              </a:rPr>
              <a:t>njeno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iskorištavanje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potrebne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vjetroturbine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velike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bučne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mogu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narušiti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ljepotu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krajolika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360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B9A81-F1A6-4053-B973-4544DE03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Kako </a:t>
            </a:r>
            <a:r>
              <a:rPr lang="en-US"/>
              <a:t>napraviti</a:t>
            </a:r>
            <a:r>
              <a:rPr lang="en-US" dirty="0"/>
              <a:t> model </a:t>
            </a:r>
            <a:r>
              <a:rPr lang="en-US"/>
              <a:t>vjetrenjače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F8E33-DB30-4CCB-9BA8-321B14875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/>
              <a:t>Najjednostavniji</a:t>
            </a:r>
            <a:r>
              <a:rPr lang="en-US" sz="2000" dirty="0"/>
              <a:t>  </a:t>
            </a:r>
            <a:r>
              <a:rPr lang="en-US" sz="2000" dirty="0" err="1"/>
              <a:t>način</a:t>
            </a:r>
            <a:r>
              <a:rPr lang="en-US" sz="2000" dirty="0"/>
              <a:t> </a:t>
            </a:r>
            <a:r>
              <a:rPr lang="en-US" sz="2000" dirty="0" err="1"/>
              <a:t>jeste</a:t>
            </a:r>
            <a:r>
              <a:rPr lang="en-US" sz="2000" dirty="0"/>
              <a:t> da </a:t>
            </a:r>
            <a:r>
              <a:rPr lang="en-US" sz="2000" dirty="0" err="1"/>
              <a:t>iskoristimo</a:t>
            </a:r>
            <a:r>
              <a:rPr lang="en-US" sz="2000" dirty="0"/>
              <a:t> </a:t>
            </a:r>
            <a:r>
              <a:rPr lang="en-US" sz="2000" dirty="0" err="1"/>
              <a:t>materijal</a:t>
            </a:r>
            <a:r>
              <a:rPr lang="en-US" sz="2000" dirty="0"/>
              <a:t> od </a:t>
            </a:r>
            <a:r>
              <a:rPr lang="en-US" sz="2000" dirty="0" err="1"/>
              <a:t>ambalaže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već</a:t>
            </a:r>
            <a:r>
              <a:rPr lang="en-US" sz="2000" dirty="0"/>
              <a:t> </a:t>
            </a:r>
            <a:r>
              <a:rPr lang="en-US" sz="2000" dirty="0" err="1"/>
              <a:t>imamo</a:t>
            </a:r>
            <a:r>
              <a:rPr lang="en-US" sz="2000" dirty="0"/>
              <a:t> u </a:t>
            </a:r>
            <a:r>
              <a:rPr lang="en-US" sz="2000" dirty="0" err="1"/>
              <a:t>našim</a:t>
            </a:r>
            <a:r>
              <a:rPr lang="en-US" sz="2000" dirty="0"/>
              <a:t> </a:t>
            </a:r>
            <a:r>
              <a:rPr lang="en-US" sz="2000" dirty="0" err="1"/>
              <a:t>domovima</a:t>
            </a:r>
            <a:r>
              <a:rPr lang="en-US" sz="2000" dirty="0"/>
              <a:t>,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taj</a:t>
            </a:r>
            <a:r>
              <a:rPr lang="en-US" sz="2000" dirty="0"/>
              <a:t> </a:t>
            </a:r>
            <a:r>
              <a:rPr lang="en-US" sz="2000" dirty="0" err="1"/>
              <a:t>način</a:t>
            </a:r>
            <a:r>
              <a:rPr lang="en-US" sz="2000" dirty="0"/>
              <a:t> </a:t>
            </a:r>
            <a:r>
              <a:rPr lang="en-US" sz="2000" dirty="0" err="1"/>
              <a:t>možemo</a:t>
            </a:r>
            <a:r>
              <a:rPr lang="en-US" sz="2000" dirty="0"/>
              <a:t> </a:t>
            </a:r>
            <a:r>
              <a:rPr lang="en-US" sz="2000" dirty="0" err="1"/>
              <a:t>također</a:t>
            </a:r>
            <a:r>
              <a:rPr lang="en-US" sz="2000" dirty="0"/>
              <a:t> </a:t>
            </a:r>
            <a:r>
              <a:rPr lang="en-US" sz="2000" dirty="0" err="1"/>
              <a:t>sačuvati</a:t>
            </a:r>
            <a:r>
              <a:rPr lang="en-US" sz="2000" dirty="0"/>
              <a:t> </a:t>
            </a:r>
            <a:r>
              <a:rPr lang="en-US" sz="2000" dirty="0" err="1"/>
              <a:t>našu</a:t>
            </a:r>
            <a:r>
              <a:rPr lang="en-US" sz="2000" dirty="0"/>
              <a:t> </a:t>
            </a:r>
            <a:r>
              <a:rPr lang="en-US" sz="2000" dirty="0" err="1"/>
              <a:t>okolinu</a:t>
            </a:r>
            <a:r>
              <a:rPr lang="en-US" sz="2000" dirty="0"/>
              <a:t>. </a:t>
            </a:r>
            <a:r>
              <a:rPr lang="en-US" sz="2000" dirty="0" err="1"/>
              <a:t>Praktično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en-US" sz="2000" dirty="0" err="1"/>
              <a:t>reciklaže</a:t>
            </a:r>
            <a:r>
              <a:rPr lang="en-US" sz="2000" dirty="0"/>
              <a:t> </a:t>
            </a:r>
            <a:r>
              <a:rPr lang="en-US" sz="2000" dirty="0" err="1"/>
              <a:t>možemo</a:t>
            </a:r>
            <a:r>
              <a:rPr lang="en-US" sz="2000" dirty="0"/>
              <a:t> </a:t>
            </a:r>
            <a:r>
              <a:rPr lang="en-US" sz="2000" dirty="0" err="1"/>
              <a:t>dobiti</a:t>
            </a:r>
            <a:r>
              <a:rPr lang="en-US" sz="2000" dirty="0"/>
              <a:t> </a:t>
            </a:r>
            <a:r>
              <a:rPr lang="en-US" sz="2000" dirty="0" err="1"/>
              <a:t>odličan</a:t>
            </a:r>
            <a:r>
              <a:rPr lang="en-US" sz="2000" dirty="0"/>
              <a:t> model </a:t>
            </a:r>
            <a:r>
              <a:rPr lang="en-US" sz="2000" dirty="0" err="1"/>
              <a:t>vjetrenjače</a:t>
            </a:r>
            <a:r>
              <a:rPr lang="en-US" sz="2000" dirty="0"/>
              <a:t>. </a:t>
            </a:r>
            <a:r>
              <a:rPr lang="en-US" sz="2000" dirty="0" err="1"/>
              <a:t>Također</a:t>
            </a:r>
            <a:r>
              <a:rPr lang="en-US" sz="2000" dirty="0"/>
              <a:t>, </a:t>
            </a:r>
            <a:r>
              <a:rPr lang="en-US" sz="2000" dirty="0" err="1"/>
              <a:t>možemo</a:t>
            </a:r>
            <a:r>
              <a:rPr lang="en-US" sz="2000" dirty="0"/>
              <a:t> </a:t>
            </a:r>
            <a:r>
              <a:rPr lang="en-US" sz="2000" dirty="0" err="1"/>
              <a:t>iskoristiti</a:t>
            </a:r>
            <a:r>
              <a:rPr lang="en-US" sz="2000" dirty="0"/>
              <a:t> </a:t>
            </a:r>
            <a:r>
              <a:rPr lang="en-US" sz="2000" dirty="0" err="1"/>
              <a:t>elektromotor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igračke</a:t>
            </a:r>
            <a:r>
              <a:rPr lang="en-US" sz="2000" dirty="0"/>
              <a:t>, </a:t>
            </a:r>
            <a:r>
              <a:rPr lang="en-US" sz="2000" dirty="0" err="1"/>
              <a:t>provodnike</a:t>
            </a:r>
            <a:r>
              <a:rPr lang="en-US" sz="2000" dirty="0"/>
              <a:t> I </a:t>
            </a:r>
            <a:r>
              <a:rPr lang="en-US" sz="2000" dirty="0" err="1"/>
              <a:t>prekidače</a:t>
            </a:r>
            <a:r>
              <a:rPr lang="en-US" sz="2000" dirty="0"/>
              <a:t> I </a:t>
            </a:r>
            <a:r>
              <a:rPr lang="en-US" sz="2000" dirty="0" err="1"/>
              <a:t>napraviti</a:t>
            </a:r>
            <a:r>
              <a:rPr lang="en-US" sz="2000" dirty="0"/>
              <a:t> </a:t>
            </a:r>
            <a:r>
              <a:rPr lang="en-US" sz="2000" dirty="0" err="1"/>
              <a:t>jednostavno</a:t>
            </a:r>
            <a:r>
              <a:rPr lang="en-US" sz="2000" dirty="0"/>
              <a:t> </a:t>
            </a:r>
            <a:r>
              <a:rPr lang="en-US" sz="2000" dirty="0" err="1"/>
              <a:t>strujno</a:t>
            </a:r>
            <a:r>
              <a:rPr lang="en-US" sz="2000" dirty="0"/>
              <a:t> </a:t>
            </a:r>
            <a:r>
              <a:rPr lang="en-US" sz="2000" dirty="0" err="1"/>
              <a:t>kolo</a:t>
            </a:r>
            <a:r>
              <a:rPr lang="en-US" sz="2000" dirty="0"/>
              <a:t>.</a:t>
            </a:r>
          </a:p>
        </p:txBody>
      </p:sp>
      <p:pic>
        <p:nvPicPr>
          <p:cNvPr id="5" name="Picture 5" descr="A picture containing fan, white, plate, food&#10;&#10;Description generated with very high confidence">
            <a:extLst>
              <a:ext uri="{FF2B5EF4-FFF2-40B4-BE49-F238E27FC236}">
                <a16:creationId xmlns:a16="http://schemas.microsoft.com/office/drawing/2014/main" id="{AF381D3C-2EDC-4BC7-ACD1-BF4991B0B3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125" r="492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015090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0D350-E28E-443D-8C00-F7896FD2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Evo </a:t>
            </a:r>
            <a:r>
              <a:rPr lang="en-US" sz="4800" dirty="0" err="1">
                <a:solidFill>
                  <a:srgbClr val="00B050"/>
                </a:solidFill>
              </a:rPr>
              <a:t>nekih</a:t>
            </a:r>
            <a:r>
              <a:rPr lang="en-US" sz="4800" dirty="0">
                <a:solidFill>
                  <a:srgbClr val="00B050"/>
                </a:solidFill>
              </a:rPr>
              <a:t> </a:t>
            </a:r>
            <a:r>
              <a:rPr lang="en-US" sz="4800" dirty="0" err="1">
                <a:solidFill>
                  <a:srgbClr val="00B050"/>
                </a:solidFill>
              </a:rPr>
              <a:t>ideja</a:t>
            </a:r>
            <a:r>
              <a:rPr lang="en-US" sz="4800" dirty="0">
                <a:solidFill>
                  <a:srgbClr val="00B050"/>
                </a:solidFill>
              </a:rPr>
              <a:t> –</a:t>
            </a:r>
            <a:br>
              <a:rPr lang="en-US" sz="4800" dirty="0">
                <a:solidFill>
                  <a:srgbClr val="00B050"/>
                </a:solidFill>
              </a:rPr>
            </a:br>
            <a:br>
              <a:rPr lang="en-US" sz="4800" dirty="0"/>
            </a:br>
            <a:r>
              <a:rPr lang="en-US" sz="4800" dirty="0">
                <a:solidFill>
                  <a:srgbClr val="00B050"/>
                </a:solidFill>
              </a:rPr>
              <a:t> </a:t>
            </a:r>
            <a:r>
              <a:rPr lang="en-US" sz="4800" dirty="0" err="1"/>
              <a:t>radovi</a:t>
            </a:r>
            <a:r>
              <a:rPr lang="en-US" sz="4800" dirty="0"/>
              <a:t> </a:t>
            </a:r>
            <a:r>
              <a:rPr lang="en-US" sz="4800" dirty="0" err="1"/>
              <a:t>učenika</a:t>
            </a:r>
            <a:r>
              <a:rPr lang="en-US" sz="4800" dirty="0"/>
              <a:t> 7.razreda</a:t>
            </a:r>
          </a:p>
        </p:txBody>
      </p:sp>
      <p:pic>
        <p:nvPicPr>
          <p:cNvPr id="5" name="Picture 5" descr="A picture containing indoor, table, sitting, computer&#10;&#10;Description generated with very high confidence">
            <a:extLst>
              <a:ext uri="{FF2B5EF4-FFF2-40B4-BE49-F238E27FC236}">
                <a16:creationId xmlns:a16="http://schemas.microsoft.com/office/drawing/2014/main" id="{76B69A79-227D-456D-8F3F-82BCD1F3E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5321" b="842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466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table, indoor, cake, sitting&#10;&#10;Description generated with very high confidence">
            <a:extLst>
              <a:ext uri="{FF2B5EF4-FFF2-40B4-BE49-F238E27FC236}">
                <a16:creationId xmlns:a16="http://schemas.microsoft.com/office/drawing/2014/main" id="{1281D281-E574-4690-8C5E-4ED094EE85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40000"/>
          </a:blip>
          <a:srcRect t="25599" b="2875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pic>
        <p:nvPicPr>
          <p:cNvPr id="5" name="Picture 5" descr="A knife sitting on top of a wooden table&#10;&#10;Description generated with high confidence">
            <a:extLst>
              <a:ext uri="{FF2B5EF4-FFF2-40B4-BE49-F238E27FC236}">
                <a16:creationId xmlns:a16="http://schemas.microsoft.com/office/drawing/2014/main" id="{DFC9E84F-F573-4FC1-9DAF-1807294D7D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1984" r="8244" b="2"/>
          <a:stretch/>
        </p:blipFill>
        <p:spPr>
          <a:xfrm>
            <a:off x="6225997" y="-5750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2048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SketchyVTI</vt:lpstr>
      <vt:lpstr>BrushVTI</vt:lpstr>
      <vt:lpstr>Zelena tehnologija</vt:lpstr>
      <vt:lpstr>Šta je zelena tehnologija?</vt:lpstr>
      <vt:lpstr>PowerPoint Presentation</vt:lpstr>
      <vt:lpstr>Vjetrenjače</vt:lpstr>
      <vt:lpstr>PowerPoint Presentation</vt:lpstr>
      <vt:lpstr>PowerPoint Presentation</vt:lpstr>
      <vt:lpstr>Kako napraviti model vjetrenjače?</vt:lpstr>
      <vt:lpstr>Evo nekih ideja –   radovi učenika 7.razreda</vt:lpstr>
      <vt:lpstr>PowerPoint Presentation</vt:lpstr>
      <vt:lpstr>Modeli napravljeni od kartona</vt:lpstr>
      <vt:lpstr>Modeli od šperploče</vt:lpstr>
      <vt:lpstr>PowerPoint Presentation</vt:lpstr>
      <vt:lpstr>Sada pokušaj napraviti svoju vjetrenjaču   Sačuvaj planetu Zemlju.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448</cp:revision>
  <dcterms:created xsi:type="dcterms:W3CDTF">2020-04-04T20:38:30Z</dcterms:created>
  <dcterms:modified xsi:type="dcterms:W3CDTF">2020-04-14T19:02:08Z</dcterms:modified>
</cp:coreProperties>
</file>