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1" r:id="rId1"/>
    <p:sldMasterId id="2147483718" r:id="rId2"/>
  </p:sldMasterIdLst>
  <p:sldIdLst>
    <p:sldId id="256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F0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2C9278-D3C1-F190-33C2-37E5103A1BB3}" v="14" dt="2020-04-04T21:09:17.740"/>
    <p1510:client id="{61608386-425B-1BBD-44B5-DF1815FEB4F5}" v="1085" dt="2020-04-14T19:00:04.748"/>
    <p1510:client id="{883C2601-996D-B4F3-2969-DEA1093CE1F8}" v="163" dt="2020-04-05T18:08:23.998"/>
    <p1510:client id="{A5224B80-6328-15F0-8902-E0C7B6ECF4B8}" v="598" dt="2020-04-04T20:58:50.2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14T18:16:55.067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0 128,'0'6'0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106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678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7095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:a16="http://schemas.microsoft.com/office/drawing/2014/main" id="{0D57E7FA-E8FC-45AC-868F-CDC8144939D6}"/>
              </a:ext>
            </a:extLst>
          </p:cNvPr>
          <p:cNvSpPr/>
          <p:nvPr/>
        </p:nvSpPr>
        <p:spPr>
          <a:xfrm rot="10800000" flipV="1">
            <a:off x="2599854" y="527562"/>
            <a:ext cx="6992292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760" y="1591056"/>
            <a:ext cx="5705856" cy="326440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8616"/>
            <a:ext cx="5705856" cy="996696"/>
          </a:xfrm>
        </p:spPr>
        <p:txBody>
          <a:bodyPr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0815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0743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5612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8578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0283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84" y="1572768"/>
            <a:ext cx="6501384" cy="4096512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8306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0864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id="{736BF44D-E8DD-45FA-931D-CBCC67D57944}"/>
              </a:ext>
            </a:extLst>
          </p:cNvPr>
          <p:cNvSpPr/>
          <p:nvPr/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196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62364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8930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6057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7795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891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555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394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916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100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151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921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982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317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6" r:id="rId1"/>
    <p:sldLayoutId id="2147483957" r:id="rId2"/>
    <p:sldLayoutId id="2147483958" r:id="rId3"/>
    <p:sldLayoutId id="2147483959" r:id="rId4"/>
    <p:sldLayoutId id="2147483960" r:id="rId5"/>
    <p:sldLayoutId id="2147483954" r:id="rId6"/>
    <p:sldLayoutId id="2147483950" r:id="rId7"/>
    <p:sldLayoutId id="2147483951" r:id="rId8"/>
    <p:sldLayoutId id="2147483952" r:id="rId9"/>
    <p:sldLayoutId id="2147483953" r:id="rId10"/>
    <p:sldLayoutId id="2147483955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516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1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45">
            <a:extLst>
              <a:ext uri="{FF2B5EF4-FFF2-40B4-BE49-F238E27FC236}">
                <a16:creationId xmlns:a16="http://schemas.microsoft.com/office/drawing/2014/main" id="{657F69E0-C4B0-4BEC-A689-4F8D877F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A picture containing sitting, table, green, chair&#10;&#10;Description generated with very high confidence">
            <a:extLst>
              <a:ext uri="{FF2B5EF4-FFF2-40B4-BE49-F238E27FC236}">
                <a16:creationId xmlns:a16="http://schemas.microsoft.com/office/drawing/2014/main" id="{CBBFB691-EC46-4023-9F61-0753293868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t="10550" r="-1" b="2888"/>
          <a:stretch/>
        </p:blipFill>
        <p:spPr>
          <a:xfrm>
            <a:off x="3" y="-22"/>
            <a:ext cx="12191997" cy="6858022"/>
          </a:xfrm>
          <a:prstGeom prst="rect">
            <a:avLst/>
          </a:prstGeom>
        </p:spPr>
      </p:pic>
      <p:sp>
        <p:nvSpPr>
          <p:cNvPr id="47" name="Rectangle 47">
            <a:extLst>
              <a:ext uri="{FF2B5EF4-FFF2-40B4-BE49-F238E27FC236}">
                <a16:creationId xmlns:a16="http://schemas.microsoft.com/office/drawing/2014/main" id="{8F51725E-A483-43B2-A6F2-C44F502FE0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937549"/>
            <a:ext cx="12191999" cy="5058137"/>
          </a:xfrm>
          <a:prstGeom prst="rect">
            <a:avLst/>
          </a:prstGeom>
          <a:gradFill flip="none" rotWithShape="1">
            <a:gsLst>
              <a:gs pos="50000">
                <a:schemeClr val="tx1">
                  <a:alpha val="30000"/>
                </a:schemeClr>
              </a:gs>
              <a:gs pos="80000">
                <a:schemeClr val="tx1">
                  <a:alpha val="15000"/>
                </a:schemeClr>
              </a:gs>
              <a:gs pos="0">
                <a:schemeClr val="tx1">
                  <a:alpha val="0"/>
                </a:schemeClr>
              </a:gs>
              <a:gs pos="20000">
                <a:schemeClr val="tx1">
                  <a:alpha val="15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63240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10000">
                <a:solidFill>
                  <a:schemeClr val="bg1"/>
                </a:solidFill>
              </a:rPr>
              <a:t>Zelena tehnologija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7048" y="4599432"/>
            <a:ext cx="9144000" cy="1536192"/>
          </a:xfr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en-US" sz="2200">
                <a:solidFill>
                  <a:schemeClr val="bg1"/>
                </a:solidFill>
                <a:latin typeface="Abadi"/>
              </a:rPr>
              <a:t>Nagradno takmičenje</a:t>
            </a:r>
          </a:p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en-US" sz="2200">
                <a:solidFill>
                  <a:schemeClr val="bg1"/>
                </a:solidFill>
                <a:latin typeface="Abadi"/>
              </a:rPr>
              <a:t>"Učenje kakvo želimo"</a:t>
            </a:r>
          </a:p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en-US" sz="2200">
                <a:solidFill>
                  <a:schemeClr val="bg1"/>
                </a:solidFill>
                <a:latin typeface="Abadi"/>
              </a:rPr>
              <a:t>Pripremila: Armina Bukvić</a:t>
            </a:r>
          </a:p>
        </p:txBody>
      </p:sp>
      <p:sp>
        <p:nvSpPr>
          <p:cNvPr id="50" name="Rectangle 6">
            <a:extLst>
              <a:ext uri="{FF2B5EF4-FFF2-40B4-BE49-F238E27FC236}">
                <a16:creationId xmlns:a16="http://schemas.microsoft.com/office/drawing/2014/main" id="{9F6380B4-6A1C-481E-8408-B4E6C75B9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36862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 cap="rnd">
            <a:solidFill>
              <a:schemeClr val="bg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aphic 1">
            <a:extLst>
              <a:ext uri="{FF2B5EF4-FFF2-40B4-BE49-F238E27FC236}">
                <a16:creationId xmlns:a16="http://schemas.microsoft.com/office/drawing/2014/main" id="{0D57E7FA-E8FC-45AC-868F-CDC814493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A8CCCB6D-5162-4AAE-A5E3-3AC55410D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7" descr="A desktop computer sitting on top of a wooden desk&#10;&#10;Description generated with high confidence">
            <a:extLst>
              <a:ext uri="{FF2B5EF4-FFF2-40B4-BE49-F238E27FC236}">
                <a16:creationId xmlns:a16="http://schemas.microsoft.com/office/drawing/2014/main" id="{1D35B7C1-EDBA-4415-BC43-B8001BBD3DF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alphaModFix amt="40000"/>
          </a:blip>
          <a:srcRect t="11108" r="1" b="43039"/>
          <a:stretch/>
        </p:blipFill>
        <p:spPr>
          <a:xfrm>
            <a:off x="20" y="10"/>
            <a:ext cx="8450297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B96C4F4-D428-422E-A423-B50C52A81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43467"/>
            <a:ext cx="4620584" cy="456713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Modeli napravljeni od kartona</a:t>
            </a:r>
          </a:p>
        </p:txBody>
      </p:sp>
      <p:pic>
        <p:nvPicPr>
          <p:cNvPr id="5" name="Picture 5" descr="A picture containing indoor, table, sitting, building&#10;&#10;Description generated with very high confidence">
            <a:extLst>
              <a:ext uri="{FF2B5EF4-FFF2-40B4-BE49-F238E27FC236}">
                <a16:creationId xmlns:a16="http://schemas.microsoft.com/office/drawing/2014/main" id="{A84F783E-53F0-4DB0-94EF-91FDAF1CAEC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t="26337" r="-1" b="8968"/>
          <a:stretch/>
        </p:blipFill>
        <p:spPr>
          <a:xfrm>
            <a:off x="6225997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954415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aphic 1">
            <a:extLst>
              <a:ext uri="{FF2B5EF4-FFF2-40B4-BE49-F238E27FC236}">
                <a16:creationId xmlns:a16="http://schemas.microsoft.com/office/drawing/2014/main" id="{0D57E7FA-E8FC-45AC-868F-CDC814493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A8CCCB6D-5162-4AAE-A5E3-3AC55410D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 descr="A picture containing table, indoor, sitting, piece&#10;&#10;Description generated with very high confidence">
            <a:extLst>
              <a:ext uri="{FF2B5EF4-FFF2-40B4-BE49-F238E27FC236}">
                <a16:creationId xmlns:a16="http://schemas.microsoft.com/office/drawing/2014/main" id="{BCBADC22-2587-444C-841E-4877B1724A3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alphaModFix amt="40000"/>
          </a:blip>
          <a:srcRect t="39440" r="1" b="22214"/>
          <a:stretch/>
        </p:blipFill>
        <p:spPr>
          <a:xfrm>
            <a:off x="20" y="10"/>
            <a:ext cx="8450297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AD76D3F-B8FA-40F7-BA50-0A929E3BB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43467"/>
            <a:ext cx="4620584" cy="456713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Modeli od šperploče</a:t>
            </a:r>
          </a:p>
        </p:txBody>
      </p:sp>
      <p:pic>
        <p:nvPicPr>
          <p:cNvPr id="7" name="Picture 7" descr="A picture containing table, wooden, sitting, bench&#10;&#10;Description generated with very high confidence">
            <a:extLst>
              <a:ext uri="{FF2B5EF4-FFF2-40B4-BE49-F238E27FC236}">
                <a16:creationId xmlns:a16="http://schemas.microsoft.com/office/drawing/2014/main" id="{280464A3-80BC-4DF8-8AD4-1EE0C17EE2A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t="6231" b="7509"/>
          <a:stretch/>
        </p:blipFill>
        <p:spPr>
          <a:xfrm>
            <a:off x="6225997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972657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aphic 1">
            <a:extLst>
              <a:ext uri="{FF2B5EF4-FFF2-40B4-BE49-F238E27FC236}">
                <a16:creationId xmlns:a16="http://schemas.microsoft.com/office/drawing/2014/main" id="{0D57E7FA-E8FC-45AC-868F-CDC814493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A8CCCB6D-5162-4AAE-A5E3-3AC55410D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 descr="A picture containing table, wooden, indoor, sitting&#10;&#10;Description generated with very high confidence">
            <a:extLst>
              <a:ext uri="{FF2B5EF4-FFF2-40B4-BE49-F238E27FC236}">
                <a16:creationId xmlns:a16="http://schemas.microsoft.com/office/drawing/2014/main" id="{15617991-FD7D-4F51-84EA-6C3C880A7B0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alphaModFix amt="40000"/>
          </a:blip>
          <a:srcRect t="23692" r="1" b="15441"/>
          <a:stretch/>
        </p:blipFill>
        <p:spPr>
          <a:xfrm>
            <a:off x="20" y="10"/>
            <a:ext cx="8450297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04E9400-DA83-4DDD-92C4-02A7AF263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43467"/>
            <a:ext cx="4620584" cy="4567137"/>
          </a:xfrm>
        </p:spPr>
        <p:txBody>
          <a:bodyPr vert="horz" lIns="91440" tIns="45720" rIns="91440" bIns="45720" rtlCol="0" anchor="b">
            <a:normAutofit/>
          </a:bodyPr>
          <a:lstStyle/>
          <a:p>
            <a:endParaRPr lang="en-US" sz="4800"/>
          </a:p>
        </p:txBody>
      </p:sp>
      <p:pic>
        <p:nvPicPr>
          <p:cNvPr id="7" name="Picture 7" descr="A picture containing table, sitting&#10;&#10;Description generated with very high confidence">
            <a:extLst>
              <a:ext uri="{FF2B5EF4-FFF2-40B4-BE49-F238E27FC236}">
                <a16:creationId xmlns:a16="http://schemas.microsoft.com/office/drawing/2014/main" id="{F106C028-72E8-4C4E-88E7-C081C4CC586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t="7434" b="6306"/>
          <a:stretch/>
        </p:blipFill>
        <p:spPr>
          <a:xfrm>
            <a:off x="6225997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807747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raphic 1">
            <a:extLst>
              <a:ext uri="{FF2B5EF4-FFF2-40B4-BE49-F238E27FC236}">
                <a16:creationId xmlns:a16="http://schemas.microsoft.com/office/drawing/2014/main" id="{0D57E7FA-E8FC-45AC-868F-CDC814493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06DA9DF9-31F7-4056-B42E-878CC9241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5714D7-0747-46D1-9075-462359E32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43467"/>
            <a:ext cx="4620584" cy="456713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800" dirty="0">
                <a:solidFill>
                  <a:srgbClr val="00B050"/>
                </a:solidFill>
              </a:rPr>
              <a:t>Sada </a:t>
            </a:r>
            <a:r>
              <a:rPr lang="en-US" sz="4800" dirty="0" err="1">
                <a:solidFill>
                  <a:srgbClr val="00B050"/>
                </a:solidFill>
              </a:rPr>
              <a:t>pokušaj</a:t>
            </a:r>
            <a:r>
              <a:rPr lang="en-US" sz="4800" dirty="0">
                <a:solidFill>
                  <a:srgbClr val="00B050"/>
                </a:solidFill>
              </a:rPr>
              <a:t> </a:t>
            </a:r>
            <a:r>
              <a:rPr lang="en-US" sz="4800" dirty="0" err="1">
                <a:solidFill>
                  <a:srgbClr val="00B050"/>
                </a:solidFill>
              </a:rPr>
              <a:t>napraviti</a:t>
            </a:r>
            <a:r>
              <a:rPr lang="en-US" sz="4800" dirty="0">
                <a:solidFill>
                  <a:srgbClr val="00B050"/>
                </a:solidFill>
              </a:rPr>
              <a:t> </a:t>
            </a:r>
            <a:r>
              <a:rPr lang="en-US" sz="4800" dirty="0" err="1">
                <a:solidFill>
                  <a:srgbClr val="00B050"/>
                </a:solidFill>
              </a:rPr>
              <a:t>svoju</a:t>
            </a:r>
            <a:r>
              <a:rPr lang="en-US" sz="4800" dirty="0">
                <a:solidFill>
                  <a:srgbClr val="00B050"/>
                </a:solidFill>
              </a:rPr>
              <a:t> </a:t>
            </a:r>
            <a:r>
              <a:rPr lang="en-US" sz="4800" dirty="0" err="1">
                <a:solidFill>
                  <a:srgbClr val="00B050"/>
                </a:solidFill>
              </a:rPr>
              <a:t>vjetrenjaču</a:t>
            </a:r>
            <a:r>
              <a:rPr lang="en-US" sz="4800" dirty="0">
                <a:solidFill>
                  <a:srgbClr val="00B050"/>
                </a:solidFill>
              </a:rPr>
              <a:t> </a:t>
            </a:r>
            <a:br>
              <a:rPr lang="en-US" sz="4800" dirty="0">
                <a:solidFill>
                  <a:srgbClr val="00B050"/>
                </a:solidFill>
              </a:rPr>
            </a:br>
            <a:br>
              <a:rPr lang="en-US" sz="4800" dirty="0"/>
            </a:br>
            <a:r>
              <a:rPr lang="en-US" sz="4800" dirty="0" err="1">
                <a:solidFill>
                  <a:srgbClr val="00B050"/>
                </a:solidFill>
              </a:rPr>
              <a:t>Sačuvaj</a:t>
            </a:r>
            <a:r>
              <a:rPr lang="en-US" sz="4800" dirty="0">
                <a:solidFill>
                  <a:srgbClr val="00B050"/>
                </a:solidFill>
              </a:rPr>
              <a:t> </a:t>
            </a:r>
            <a:r>
              <a:rPr lang="en-US" sz="4800" dirty="0" err="1">
                <a:solidFill>
                  <a:srgbClr val="00B050"/>
                </a:solidFill>
              </a:rPr>
              <a:t>planetu</a:t>
            </a:r>
            <a:r>
              <a:rPr lang="en-US" sz="4800" dirty="0">
                <a:solidFill>
                  <a:srgbClr val="00B050"/>
                </a:solidFill>
              </a:rPr>
              <a:t> </a:t>
            </a:r>
            <a:r>
              <a:rPr lang="en-US" sz="4800" dirty="0" err="1">
                <a:solidFill>
                  <a:srgbClr val="00B050"/>
                </a:solidFill>
              </a:rPr>
              <a:t>Zemlju</a:t>
            </a:r>
            <a:r>
              <a:rPr lang="en-US" sz="4800" dirty="0">
                <a:solidFill>
                  <a:srgbClr val="00B050"/>
                </a:solidFill>
              </a:rPr>
              <a:t>.</a:t>
            </a:r>
          </a:p>
        </p:txBody>
      </p:sp>
      <p:pic>
        <p:nvPicPr>
          <p:cNvPr id="7" name="Picture 7" descr="A picture containing indoor, small, sitting, table&#10;&#10;Description generated with very high confidence">
            <a:extLst>
              <a:ext uri="{FF2B5EF4-FFF2-40B4-BE49-F238E27FC236}">
                <a16:creationId xmlns:a16="http://schemas.microsoft.com/office/drawing/2014/main" id="{1686A66B-F310-4392-B148-38F638BF4C3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21204" r="13586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12664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7">
            <a:extLst>
              <a:ext uri="{FF2B5EF4-FFF2-40B4-BE49-F238E27FC236}">
                <a16:creationId xmlns:a16="http://schemas.microsoft.com/office/drawing/2014/main" id="{EBDD1931-9E86-4402-9A68-33A2D9EF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1709928"/>
            <a:ext cx="10515600" cy="27432"/>
          </a:xfrm>
          <a:custGeom>
            <a:avLst/>
            <a:gdLst/>
            <a:ahLst/>
            <a:cxnLst/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21" name="Rectangle 24">
            <a:extLst>
              <a:ext uri="{FF2B5EF4-FFF2-40B4-BE49-F238E27FC236}">
                <a16:creationId xmlns:a16="http://schemas.microsoft.com/office/drawing/2014/main" id="{C54B211C-C0F6-4AE8-8121-30879CBB48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AE8498-2CF2-4E23-9235-C6D0AEF32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4566390"/>
            <a:ext cx="3419856" cy="160148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100"/>
              <a:t>Šta je zelena tehnologija?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25EFE9-561E-4D2E-83E8-62ADA5D888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54294" y="4566390"/>
            <a:ext cx="6894577" cy="1601482"/>
          </a:xfrm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r>
              <a:rPr lang="en-US" sz="2000" b="1" dirty="0" err="1">
                <a:latin typeface="Arial"/>
                <a:cs typeface="Arial"/>
              </a:rPr>
              <a:t>Zelena</a:t>
            </a:r>
            <a:r>
              <a:rPr lang="en-US" sz="2000" b="1" dirty="0">
                <a:latin typeface="Arial"/>
                <a:cs typeface="Arial"/>
              </a:rPr>
              <a:t> </a:t>
            </a:r>
            <a:r>
              <a:rPr lang="en-US" sz="2000" b="1" dirty="0" err="1">
                <a:latin typeface="Arial"/>
                <a:cs typeface="Arial"/>
              </a:rPr>
              <a:t>tehnologija</a:t>
            </a:r>
            <a:r>
              <a:rPr lang="en-US" sz="2000" b="1" dirty="0">
                <a:latin typeface="Arial"/>
                <a:cs typeface="Arial"/>
              </a:rPr>
              <a:t> </a:t>
            </a:r>
            <a:r>
              <a:rPr lang="en-US" sz="2000" b="1" dirty="0" err="1">
                <a:latin typeface="Arial"/>
                <a:cs typeface="Arial"/>
              </a:rPr>
              <a:t>ili</a:t>
            </a:r>
            <a:r>
              <a:rPr lang="en-US" sz="2000" b="1" dirty="0">
                <a:latin typeface="Arial"/>
                <a:cs typeface="Arial"/>
              </a:rPr>
              <a:t> </a:t>
            </a:r>
            <a:r>
              <a:rPr lang="en-US" sz="2000" b="1" dirty="0" err="1">
                <a:latin typeface="Arial"/>
                <a:cs typeface="Arial"/>
              </a:rPr>
              <a:t>poznatije</a:t>
            </a:r>
            <a:r>
              <a:rPr lang="en-US" sz="2000" b="1" dirty="0">
                <a:latin typeface="Arial"/>
                <a:cs typeface="Arial"/>
              </a:rPr>
              <a:t> </a:t>
            </a:r>
            <a:r>
              <a:rPr lang="en-US" sz="2000" b="1" dirty="0" err="1">
                <a:latin typeface="Arial"/>
                <a:cs typeface="Arial"/>
              </a:rPr>
              <a:t>kao</a:t>
            </a:r>
            <a:r>
              <a:rPr lang="en-US" sz="2000" b="1" dirty="0">
                <a:latin typeface="Arial"/>
                <a:cs typeface="Arial"/>
              </a:rPr>
              <a:t> </a:t>
            </a:r>
            <a:r>
              <a:rPr lang="en-US" sz="2000" b="1" dirty="0" err="1">
                <a:latin typeface="Arial"/>
                <a:cs typeface="Arial"/>
              </a:rPr>
              <a:t>ekološka</a:t>
            </a:r>
            <a:r>
              <a:rPr lang="en-US" sz="2000" b="1" dirty="0">
                <a:latin typeface="Arial"/>
                <a:cs typeface="Arial"/>
              </a:rPr>
              <a:t> </a:t>
            </a:r>
            <a:r>
              <a:rPr lang="en-US" sz="2000" b="1" dirty="0" err="1">
                <a:latin typeface="Arial"/>
                <a:cs typeface="Arial"/>
              </a:rPr>
              <a:t>tehnologija</a:t>
            </a:r>
            <a:r>
              <a:rPr lang="en-US" sz="2000" b="1" dirty="0">
                <a:latin typeface="Arial"/>
                <a:cs typeface="Arial"/>
              </a:rPr>
              <a:t>, je </a:t>
            </a:r>
            <a:r>
              <a:rPr lang="en-US" sz="2000" b="1" dirty="0" err="1">
                <a:latin typeface="Arial"/>
                <a:cs typeface="Arial"/>
              </a:rPr>
              <a:t>nauka</a:t>
            </a:r>
            <a:r>
              <a:rPr lang="en-US" sz="2000" b="1" dirty="0">
                <a:latin typeface="Arial"/>
                <a:cs typeface="Arial"/>
              </a:rPr>
              <a:t> </a:t>
            </a:r>
            <a:r>
              <a:rPr lang="en-US" sz="2000" b="1" dirty="0" err="1">
                <a:latin typeface="Arial"/>
                <a:cs typeface="Arial"/>
              </a:rPr>
              <a:t>koja</a:t>
            </a:r>
            <a:r>
              <a:rPr lang="en-US" sz="2000" b="1" dirty="0">
                <a:latin typeface="Arial"/>
                <a:cs typeface="Arial"/>
              </a:rPr>
              <a:t> se </a:t>
            </a:r>
            <a:r>
              <a:rPr lang="en-US" sz="2000" b="1" dirty="0" err="1">
                <a:latin typeface="Arial"/>
                <a:cs typeface="Arial"/>
              </a:rPr>
              <a:t>bavi</a:t>
            </a:r>
            <a:r>
              <a:rPr lang="en-US" sz="2000" b="1" dirty="0">
                <a:latin typeface="Arial"/>
                <a:cs typeface="Arial"/>
              </a:rPr>
              <a:t> </a:t>
            </a:r>
            <a:r>
              <a:rPr lang="en-US" sz="2000" b="1" dirty="0" err="1">
                <a:latin typeface="Arial"/>
                <a:cs typeface="Arial"/>
              </a:rPr>
              <a:t>idejama</a:t>
            </a:r>
            <a:r>
              <a:rPr lang="en-US" sz="2000" b="1" dirty="0">
                <a:latin typeface="Arial"/>
                <a:cs typeface="Arial"/>
              </a:rPr>
              <a:t>, </a:t>
            </a:r>
            <a:r>
              <a:rPr lang="en-US" sz="2000" b="1" dirty="0" err="1">
                <a:latin typeface="Arial"/>
                <a:cs typeface="Arial"/>
              </a:rPr>
              <a:t>proizvodnjom</a:t>
            </a:r>
            <a:r>
              <a:rPr lang="en-US" sz="2000" b="1" dirty="0">
                <a:latin typeface="Arial"/>
                <a:cs typeface="Arial"/>
              </a:rPr>
              <a:t> I </a:t>
            </a:r>
            <a:r>
              <a:rPr lang="en-US" sz="2000" b="1" dirty="0" err="1">
                <a:latin typeface="Arial"/>
                <a:cs typeface="Arial"/>
              </a:rPr>
              <a:t>primjenom</a:t>
            </a:r>
            <a:r>
              <a:rPr lang="en-US" sz="2000" b="1" dirty="0">
                <a:latin typeface="Arial"/>
                <a:cs typeface="Arial"/>
              </a:rPr>
              <a:t> </a:t>
            </a:r>
            <a:r>
              <a:rPr lang="en-US" sz="2000" b="1" dirty="0" err="1">
                <a:latin typeface="Arial"/>
                <a:cs typeface="Arial"/>
              </a:rPr>
              <a:t>tehnologije</a:t>
            </a:r>
            <a:r>
              <a:rPr lang="en-US" sz="2000" b="1" dirty="0">
                <a:latin typeface="Arial"/>
                <a:cs typeface="Arial"/>
              </a:rPr>
              <a:t> </a:t>
            </a:r>
            <a:r>
              <a:rPr lang="en-US" sz="2000" b="1" dirty="0" err="1">
                <a:latin typeface="Arial"/>
                <a:cs typeface="Arial"/>
              </a:rPr>
              <a:t>koja</a:t>
            </a:r>
            <a:r>
              <a:rPr lang="en-US" sz="2000" b="1" dirty="0">
                <a:latin typeface="Arial"/>
                <a:cs typeface="Arial"/>
              </a:rPr>
              <a:t> se </a:t>
            </a:r>
            <a:r>
              <a:rPr lang="en-US" sz="2000" b="1" dirty="0" err="1">
                <a:latin typeface="Arial"/>
                <a:cs typeface="Arial"/>
              </a:rPr>
              <a:t>koristi</a:t>
            </a:r>
            <a:r>
              <a:rPr lang="en-US" sz="2000" b="1" dirty="0">
                <a:latin typeface="Arial"/>
                <a:cs typeface="Arial"/>
              </a:rPr>
              <a:t> u </a:t>
            </a:r>
            <a:r>
              <a:rPr lang="en-US" sz="2000" b="1" dirty="0" err="1">
                <a:latin typeface="Arial"/>
                <a:cs typeface="Arial"/>
              </a:rPr>
              <a:t>zaštiti</a:t>
            </a:r>
            <a:r>
              <a:rPr lang="en-US" sz="2000" b="1" dirty="0">
                <a:latin typeface="Arial"/>
                <a:cs typeface="Arial"/>
              </a:rPr>
              <a:t> </a:t>
            </a:r>
            <a:r>
              <a:rPr lang="en-US" sz="2000" b="1" dirty="0" err="1">
                <a:latin typeface="Arial"/>
                <a:cs typeface="Arial"/>
              </a:rPr>
              <a:t>naše</a:t>
            </a:r>
            <a:r>
              <a:rPr lang="en-US" sz="2000" b="1" dirty="0">
                <a:latin typeface="Arial"/>
                <a:cs typeface="Arial"/>
              </a:rPr>
              <a:t> </a:t>
            </a:r>
            <a:r>
              <a:rPr lang="en-US" sz="2000" b="1" dirty="0" err="1">
                <a:latin typeface="Arial"/>
                <a:cs typeface="Arial"/>
              </a:rPr>
              <a:t>okoline</a:t>
            </a:r>
            <a:r>
              <a:rPr lang="en-US" sz="2000" b="1" dirty="0">
                <a:latin typeface="Arial"/>
                <a:cs typeface="Arial"/>
              </a:rPr>
              <a:t>, </a:t>
            </a:r>
            <a:r>
              <a:rPr lang="en-US" sz="2000" b="1" dirty="0" err="1">
                <a:latin typeface="Arial"/>
                <a:cs typeface="Arial"/>
              </a:rPr>
              <a:t>preciznije</a:t>
            </a:r>
            <a:r>
              <a:rPr lang="en-US" sz="2000" b="1" dirty="0">
                <a:latin typeface="Arial"/>
                <a:cs typeface="Arial"/>
              </a:rPr>
              <a:t> </a:t>
            </a:r>
            <a:r>
              <a:rPr lang="en-US" sz="2000" b="1" dirty="0" err="1">
                <a:latin typeface="Arial"/>
                <a:cs typeface="Arial"/>
              </a:rPr>
              <a:t>tehnologija</a:t>
            </a:r>
            <a:r>
              <a:rPr lang="en-US" sz="2000" b="1" dirty="0">
                <a:latin typeface="Arial"/>
                <a:cs typeface="Arial"/>
              </a:rPr>
              <a:t> </a:t>
            </a:r>
            <a:r>
              <a:rPr lang="en-US" sz="2000" b="1" dirty="0" err="1">
                <a:latin typeface="Arial"/>
                <a:cs typeface="Arial"/>
              </a:rPr>
              <a:t>koja</a:t>
            </a:r>
            <a:r>
              <a:rPr lang="en-US" sz="2000" b="1" dirty="0">
                <a:latin typeface="Arial"/>
                <a:cs typeface="Arial"/>
              </a:rPr>
              <a:t> se </a:t>
            </a:r>
            <a:r>
              <a:rPr lang="en-US" sz="2000" b="1" dirty="0" err="1">
                <a:latin typeface="Arial"/>
                <a:cs typeface="Arial"/>
              </a:rPr>
              <a:t>koristi</a:t>
            </a:r>
            <a:r>
              <a:rPr lang="en-US" sz="2000" b="1" dirty="0">
                <a:latin typeface="Arial"/>
                <a:cs typeface="Arial"/>
              </a:rPr>
              <a:t> za </a:t>
            </a:r>
            <a:r>
              <a:rPr lang="en-US" sz="2000" b="1" dirty="0" err="1">
                <a:latin typeface="Arial"/>
                <a:cs typeface="Arial"/>
              </a:rPr>
              <a:t>zaštitu</a:t>
            </a:r>
            <a:r>
              <a:rPr lang="en-US" sz="2000" b="1" dirty="0">
                <a:latin typeface="Arial"/>
                <a:cs typeface="Arial"/>
              </a:rPr>
              <a:t>, </a:t>
            </a:r>
            <a:r>
              <a:rPr lang="en-US" sz="2000" b="1" dirty="0" err="1">
                <a:latin typeface="Arial"/>
                <a:cs typeface="Arial"/>
              </a:rPr>
              <a:t>ponovno</a:t>
            </a:r>
            <a:r>
              <a:rPr lang="en-US" sz="2000" b="1" dirty="0">
                <a:latin typeface="Arial"/>
                <a:cs typeface="Arial"/>
              </a:rPr>
              <a:t> </a:t>
            </a:r>
            <a:r>
              <a:rPr lang="en-US" sz="2000" b="1" dirty="0" err="1">
                <a:latin typeface="Arial"/>
                <a:cs typeface="Arial"/>
              </a:rPr>
              <a:t>oživljavanje</a:t>
            </a:r>
            <a:r>
              <a:rPr lang="en-US" sz="2000" b="1" dirty="0">
                <a:latin typeface="Arial"/>
                <a:cs typeface="Arial"/>
              </a:rPr>
              <a:t> </a:t>
            </a:r>
            <a:r>
              <a:rPr lang="en-US" sz="2000" b="1" dirty="0" err="1">
                <a:latin typeface="Arial"/>
                <a:cs typeface="Arial"/>
              </a:rPr>
              <a:t>i</a:t>
            </a:r>
            <a:r>
              <a:rPr lang="en-US" sz="2000" b="1" dirty="0">
                <a:latin typeface="Arial"/>
                <a:cs typeface="Arial"/>
              </a:rPr>
              <a:t> </a:t>
            </a:r>
            <a:r>
              <a:rPr lang="en-US" sz="2000" b="1" dirty="0" err="1">
                <a:latin typeface="Arial"/>
                <a:cs typeface="Arial"/>
              </a:rPr>
              <a:t>popravak</a:t>
            </a:r>
            <a:r>
              <a:rPr lang="en-US" sz="2000" b="1" dirty="0">
                <a:latin typeface="Arial"/>
                <a:cs typeface="Arial"/>
              </a:rPr>
              <a:t> </a:t>
            </a:r>
            <a:r>
              <a:rPr lang="en-US" sz="2000" b="1" dirty="0" err="1">
                <a:latin typeface="Arial"/>
                <a:cs typeface="Arial"/>
              </a:rPr>
              <a:t>oštećenih</a:t>
            </a:r>
            <a:r>
              <a:rPr lang="en-US" sz="2000" b="1" dirty="0">
                <a:latin typeface="Arial"/>
                <a:cs typeface="Arial"/>
              </a:rPr>
              <a:t>  </a:t>
            </a:r>
            <a:r>
              <a:rPr lang="en-US" sz="2000" b="1" dirty="0" err="1">
                <a:latin typeface="Arial"/>
                <a:cs typeface="Arial"/>
              </a:rPr>
              <a:t>ekosistema</a:t>
            </a:r>
            <a:r>
              <a:rPr lang="en-US" sz="2000" b="1" dirty="0">
                <a:latin typeface="Arial"/>
                <a:cs typeface="Arial"/>
              </a:rPr>
              <a:t>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2" name="Ink 26">
                <a:extLst>
                  <a:ext uri="{FF2B5EF4-FFF2-40B4-BE49-F238E27FC236}">
                    <a16:creationId xmlns:a16="http://schemas.microsoft.com/office/drawing/2014/main" id="{070477C5-0410-4E4F-97A1-F84C2465C18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5755403" y="4884261"/>
              <a:ext cx="360" cy="2160"/>
            </p14:xfrm>
          </p:contentPart>
        </mc:Choice>
        <mc:Fallback>
          <p:pic>
            <p:nvPicPr>
              <p:cNvPr id="22" name="Ink 26">
                <a:extLst>
                  <a:ext uri="{FF2B5EF4-FFF2-40B4-BE49-F238E27FC236}">
                    <a16:creationId xmlns:a16="http://schemas.microsoft.com/office/drawing/2014/main" id="{070477C5-0410-4E4F-97A1-F84C2465C18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37403" y="4868832"/>
                <a:ext cx="36000" cy="32709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Picture 7" descr="A close up of a logo&#10;&#10;Description generated with high confidence">
            <a:extLst>
              <a:ext uri="{FF2B5EF4-FFF2-40B4-BE49-F238E27FC236}">
                <a16:creationId xmlns:a16="http://schemas.microsoft.com/office/drawing/2014/main" id="{5DBA5CC4-A197-458C-86D3-A6F2589893A1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1288495" y="630936"/>
            <a:ext cx="9286517" cy="3667437"/>
          </a:xfrm>
          <a:prstGeom prst="rect">
            <a:avLst/>
          </a:prstGeom>
        </p:spPr>
      </p:pic>
      <p:sp>
        <p:nvSpPr>
          <p:cNvPr id="24" name="Rectangle 22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14992" y="4566390"/>
            <a:ext cx="18288" cy="1601482"/>
          </a:xfrm>
          <a:custGeom>
            <a:avLst/>
            <a:gdLst>
              <a:gd name="connsiteX0" fmla="*/ 0 w 18288"/>
              <a:gd name="connsiteY0" fmla="*/ 0 h 1601482"/>
              <a:gd name="connsiteX1" fmla="*/ 18288 w 18288"/>
              <a:gd name="connsiteY1" fmla="*/ 0 h 1601482"/>
              <a:gd name="connsiteX2" fmla="*/ 18288 w 18288"/>
              <a:gd name="connsiteY2" fmla="*/ 549842 h 1601482"/>
              <a:gd name="connsiteX3" fmla="*/ 18288 w 18288"/>
              <a:gd name="connsiteY3" fmla="*/ 1115699 h 1601482"/>
              <a:gd name="connsiteX4" fmla="*/ 18288 w 18288"/>
              <a:gd name="connsiteY4" fmla="*/ 1601482 h 1601482"/>
              <a:gd name="connsiteX5" fmla="*/ 0 w 18288"/>
              <a:gd name="connsiteY5" fmla="*/ 1601482 h 1601482"/>
              <a:gd name="connsiteX6" fmla="*/ 0 w 18288"/>
              <a:gd name="connsiteY6" fmla="*/ 1067655 h 1601482"/>
              <a:gd name="connsiteX7" fmla="*/ 0 w 18288"/>
              <a:gd name="connsiteY7" fmla="*/ 517813 h 1601482"/>
              <a:gd name="connsiteX8" fmla="*/ 0 w 18288"/>
              <a:gd name="connsiteY8" fmla="*/ 0 h 1601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288" h="1601482" fill="none" extrusionOk="0">
                <a:moveTo>
                  <a:pt x="0" y="0"/>
                </a:moveTo>
                <a:cubicBezTo>
                  <a:pt x="4865" y="374"/>
                  <a:pt x="13608" y="53"/>
                  <a:pt x="18288" y="0"/>
                </a:cubicBezTo>
                <a:cubicBezTo>
                  <a:pt x="13491" y="239554"/>
                  <a:pt x="33082" y="357305"/>
                  <a:pt x="18288" y="549842"/>
                </a:cubicBezTo>
                <a:cubicBezTo>
                  <a:pt x="3494" y="742379"/>
                  <a:pt x="2109" y="968008"/>
                  <a:pt x="18288" y="1115699"/>
                </a:cubicBezTo>
                <a:cubicBezTo>
                  <a:pt x="34467" y="1263390"/>
                  <a:pt x="40467" y="1447654"/>
                  <a:pt x="18288" y="1601482"/>
                </a:cubicBezTo>
                <a:cubicBezTo>
                  <a:pt x="10638" y="1602054"/>
                  <a:pt x="4111" y="1601075"/>
                  <a:pt x="0" y="1601482"/>
                </a:cubicBezTo>
                <a:cubicBezTo>
                  <a:pt x="11161" y="1416130"/>
                  <a:pt x="-25575" y="1276384"/>
                  <a:pt x="0" y="1067655"/>
                </a:cubicBezTo>
                <a:cubicBezTo>
                  <a:pt x="25575" y="858926"/>
                  <a:pt x="19778" y="740089"/>
                  <a:pt x="0" y="517813"/>
                </a:cubicBezTo>
                <a:cubicBezTo>
                  <a:pt x="-19778" y="295537"/>
                  <a:pt x="-1186" y="190747"/>
                  <a:pt x="0" y="0"/>
                </a:cubicBezTo>
                <a:close/>
              </a:path>
              <a:path w="18288" h="1601482" stroke="0" extrusionOk="0">
                <a:moveTo>
                  <a:pt x="0" y="0"/>
                </a:moveTo>
                <a:cubicBezTo>
                  <a:pt x="5341" y="9"/>
                  <a:pt x="11148" y="-611"/>
                  <a:pt x="18288" y="0"/>
                </a:cubicBezTo>
                <a:cubicBezTo>
                  <a:pt x="28591" y="163128"/>
                  <a:pt x="29410" y="353165"/>
                  <a:pt x="18288" y="485783"/>
                </a:cubicBezTo>
                <a:cubicBezTo>
                  <a:pt x="7166" y="618401"/>
                  <a:pt x="-625" y="808120"/>
                  <a:pt x="18288" y="1051640"/>
                </a:cubicBezTo>
                <a:cubicBezTo>
                  <a:pt x="37201" y="1295160"/>
                  <a:pt x="-225" y="1354107"/>
                  <a:pt x="18288" y="1601482"/>
                </a:cubicBezTo>
                <a:cubicBezTo>
                  <a:pt x="12642" y="1601712"/>
                  <a:pt x="3803" y="1601151"/>
                  <a:pt x="0" y="1601482"/>
                </a:cubicBezTo>
                <a:cubicBezTo>
                  <a:pt x="20846" y="1460490"/>
                  <a:pt x="16548" y="1224222"/>
                  <a:pt x="0" y="1035625"/>
                </a:cubicBezTo>
                <a:cubicBezTo>
                  <a:pt x="-16548" y="847028"/>
                  <a:pt x="24571" y="662668"/>
                  <a:pt x="0" y="469768"/>
                </a:cubicBezTo>
                <a:cubicBezTo>
                  <a:pt x="-24571" y="276868"/>
                  <a:pt x="-22089" y="172464"/>
                  <a:pt x="0" y="0"/>
                </a:cubicBezTo>
                <a:close/>
              </a:path>
            </a:pathLst>
          </a:custGeom>
          <a:solidFill>
            <a:srgbClr val="45CA5C"/>
          </a:solidFill>
          <a:ln w="34925">
            <a:solidFill>
              <a:srgbClr val="45CA5C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61597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5F2136-7243-43B4-9446-955682432C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 rot="-1080000">
            <a:off x="839788" y="1775777"/>
            <a:ext cx="4937760" cy="441471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Zelena</a:t>
            </a:r>
            <a:r>
              <a:rPr lang="en-US" dirty="0"/>
              <a:t> </a:t>
            </a:r>
            <a:r>
              <a:rPr lang="en-US" dirty="0" err="1"/>
              <a:t>tehnologija</a:t>
            </a:r>
            <a:r>
              <a:rPr lang="en-US" dirty="0"/>
              <a:t> se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posmatrati</a:t>
            </a:r>
            <a:r>
              <a:rPr lang="en-US" dirty="0"/>
              <a:t> sa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aspekata</a:t>
            </a:r>
            <a:r>
              <a:rPr lang="en-US" dirty="0"/>
              <a:t> </a:t>
            </a:r>
            <a:r>
              <a:rPr lang="en-US" dirty="0" err="1"/>
              <a:t>ali</a:t>
            </a:r>
            <a:r>
              <a:rPr lang="en-US" dirty="0"/>
              <a:t> mi </a:t>
            </a:r>
            <a:r>
              <a:rPr lang="en-US" dirty="0" err="1"/>
              <a:t>ćemo</a:t>
            </a:r>
            <a:r>
              <a:rPr lang="en-US" dirty="0"/>
              <a:t> se </a:t>
            </a:r>
            <a:r>
              <a:rPr lang="en-US" dirty="0" err="1"/>
              <a:t>bazirati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primjenu</a:t>
            </a:r>
            <a:r>
              <a:rPr lang="en-US" dirty="0"/>
              <a:t> </a:t>
            </a:r>
            <a:r>
              <a:rPr lang="en-US" dirty="0" err="1"/>
              <a:t>vjetra</a:t>
            </a:r>
            <a:r>
              <a:rPr lang="en-US" dirty="0"/>
              <a:t> za </a:t>
            </a:r>
            <a:r>
              <a:rPr lang="en-US" dirty="0" err="1"/>
              <a:t>proizvodnju</a:t>
            </a:r>
            <a:r>
              <a:rPr lang="en-US" dirty="0"/>
              <a:t> </a:t>
            </a:r>
            <a:r>
              <a:rPr lang="en-US" dirty="0" err="1"/>
              <a:t>električne</a:t>
            </a:r>
            <a:r>
              <a:rPr lang="en-US" dirty="0"/>
              <a:t> </a:t>
            </a:r>
            <a:r>
              <a:rPr lang="en-US" dirty="0" err="1"/>
              <a:t>energije</a:t>
            </a:r>
            <a:r>
              <a:rPr lang="en-US" dirty="0"/>
              <a:t>.</a:t>
            </a:r>
          </a:p>
        </p:txBody>
      </p:sp>
      <p:pic>
        <p:nvPicPr>
          <p:cNvPr id="7" name="Picture 7" descr="A picture containing drawing, clock&#10;&#10;Description generated with very high confidence">
            <a:extLst>
              <a:ext uri="{FF2B5EF4-FFF2-40B4-BE49-F238E27FC236}">
                <a16:creationId xmlns:a16="http://schemas.microsoft.com/office/drawing/2014/main" id="{AE85209B-CDEE-4DF1-86FE-823E8D5A463F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 rot="660000">
            <a:off x="5822474" y="1132440"/>
            <a:ext cx="5570363" cy="5140791"/>
          </a:xfrm>
        </p:spPr>
      </p:pic>
    </p:spTree>
    <p:extLst>
      <p:ext uri="{BB962C8B-B14F-4D97-AF65-F5344CB8AC3E}">
        <p14:creationId xmlns:p14="http://schemas.microsoft.com/office/powerpoint/2010/main" val="276293252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4A829-5580-4F12-987C-20F65A731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00B050"/>
                </a:solidFill>
              </a:rPr>
              <a:t>Vjetrenjače</a:t>
            </a:r>
            <a:endParaRPr lang="en-US">
              <a:solidFill>
                <a:srgbClr val="00B05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7FFF10-AABF-4B25-9888-C63E0D83EB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 rot="21180000">
            <a:off x="361238" y="2304001"/>
            <a:ext cx="6001682" cy="401214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Arial"/>
                <a:ea typeface="+mn-lt"/>
                <a:cs typeface="+mn-lt"/>
              </a:rPr>
              <a:t>Vjetrenjača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Arial"/>
                <a:ea typeface="+mn-lt"/>
                <a:cs typeface="+mn-lt"/>
              </a:rPr>
              <a:t> je 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Arial"/>
                <a:ea typeface="+mn-lt"/>
                <a:cs typeface="+mn-lt"/>
              </a:rPr>
              <a:t>vjetrena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Arial"/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Arial"/>
                <a:ea typeface="+mn-lt"/>
                <a:cs typeface="+mn-lt"/>
              </a:rPr>
              <a:t>turbina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Arial"/>
                <a:ea typeface="+mn-lt"/>
                <a:cs typeface="+mn-lt"/>
              </a:rPr>
              <a:t>  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Arial"/>
                <a:ea typeface="+mn-lt"/>
                <a:cs typeface="+mn-lt"/>
              </a:rPr>
              <a:t>tradicionalne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Arial"/>
                <a:ea typeface="+mn-lt"/>
                <a:cs typeface="+mn-lt"/>
              </a:rPr>
              <a:t> 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Arial"/>
                <a:ea typeface="+mn-lt"/>
                <a:cs typeface="+mn-lt"/>
              </a:rPr>
              <a:t>konstrukcije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Arial"/>
                <a:ea typeface="+mn-lt"/>
                <a:cs typeface="+mn-lt"/>
              </a:rPr>
              <a:t>, u 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Arial"/>
                <a:ea typeface="+mn-lt"/>
                <a:cs typeface="+mn-lt"/>
              </a:rPr>
              <a:t>kojoj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Arial"/>
                <a:ea typeface="+mn-lt"/>
                <a:cs typeface="+mn-lt"/>
              </a:rPr>
              <a:t> se 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Arial"/>
                <a:ea typeface="+mn-lt"/>
                <a:cs typeface="+mn-lt"/>
              </a:rPr>
              <a:t>kinetička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Arial"/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Arial"/>
                <a:ea typeface="+mn-lt"/>
                <a:cs typeface="+mn-lt"/>
              </a:rPr>
              <a:t>energija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Arial"/>
                <a:ea typeface="+mn-lt"/>
                <a:cs typeface="+mn-lt"/>
              </a:rPr>
              <a:t>  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Arial"/>
                <a:ea typeface="+mn-lt"/>
                <a:cs typeface="+mn-lt"/>
              </a:rPr>
              <a:t>vjetra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Arial"/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Arial"/>
                <a:ea typeface="+mn-lt"/>
                <a:cs typeface="+mn-lt"/>
              </a:rPr>
              <a:t>pretvara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Arial"/>
                <a:ea typeface="+mn-lt"/>
                <a:cs typeface="+mn-lt"/>
              </a:rPr>
              <a:t> u 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Arial"/>
                <a:ea typeface="+mn-lt"/>
                <a:cs typeface="+mn-lt"/>
              </a:rPr>
              <a:t>mehanički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Arial"/>
                <a:ea typeface="+mn-lt"/>
                <a:cs typeface="+mn-lt"/>
              </a:rPr>
              <a:t> rad za 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Arial"/>
                <a:ea typeface="+mn-lt"/>
                <a:cs typeface="+mn-lt"/>
              </a:rPr>
              <a:t>pogon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Arial"/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Arial"/>
                <a:ea typeface="+mn-lt"/>
                <a:cs typeface="+mn-lt"/>
              </a:rPr>
              <a:t>pumpi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Arial"/>
                <a:ea typeface="+mn-lt"/>
                <a:cs typeface="+mn-lt"/>
              </a:rPr>
              <a:t>, 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Arial"/>
                <a:ea typeface="+mn-lt"/>
                <a:cs typeface="+mn-lt"/>
              </a:rPr>
              <a:t>mlinova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Arial"/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Arial"/>
                <a:ea typeface="+mn-lt"/>
                <a:cs typeface="+mn-lt"/>
              </a:rPr>
              <a:t>ili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Arial"/>
                <a:ea typeface="+mn-lt"/>
                <a:cs typeface="+mn-lt"/>
              </a:rPr>
              <a:t> 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Arial"/>
                <a:ea typeface="+mn-lt"/>
                <a:cs typeface="+mn-lt"/>
              </a:rPr>
              <a:t>električnih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Arial"/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Arial"/>
                <a:ea typeface="+mn-lt"/>
                <a:cs typeface="+mn-lt"/>
              </a:rPr>
              <a:t>generatora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Arial"/>
                <a:ea typeface="+mn-lt"/>
                <a:cs typeface="+mn-lt"/>
              </a:rPr>
              <a:t>.</a:t>
            </a:r>
            <a:endParaRPr lang="en-US">
              <a:solidFill>
                <a:schemeClr val="bg2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FDAFC2-621A-41CE-9938-74459F8731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7" descr="A windmill next to a body of water&#10;&#10;Description generated with very high confidence">
            <a:extLst>
              <a:ext uri="{FF2B5EF4-FFF2-40B4-BE49-F238E27FC236}">
                <a16:creationId xmlns:a16="http://schemas.microsoft.com/office/drawing/2014/main" id="{74C5177F-8292-4664-B807-5728E3666FCA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417981" y="668720"/>
            <a:ext cx="4939972" cy="5521768"/>
          </a:xfrm>
        </p:spPr>
      </p:pic>
    </p:spTree>
    <p:extLst>
      <p:ext uri="{BB962C8B-B14F-4D97-AF65-F5344CB8AC3E}">
        <p14:creationId xmlns:p14="http://schemas.microsoft.com/office/powerpoint/2010/main" val="285409574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11">
            <a:extLst>
              <a:ext uri="{FF2B5EF4-FFF2-40B4-BE49-F238E27FC236}">
                <a16:creationId xmlns:a16="http://schemas.microsoft.com/office/drawing/2014/main" id="{13B7BB51-92B8-4089-8DAB-1202A4D1C6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315111"/>
            <a:ext cx="3021543" cy="1435442"/>
          </a:xfrm>
          <a:custGeom>
            <a:avLst/>
            <a:gdLst/>
            <a:ahLst/>
            <a:cxnLst/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 useBgFill="1">
        <p:nvSpPr>
          <p:cNvPr id="30" name="Rectangle 13">
            <a:extLst>
              <a:ext uri="{FF2B5EF4-FFF2-40B4-BE49-F238E27FC236}">
                <a16:creationId xmlns:a16="http://schemas.microsoft.com/office/drawing/2014/main" id="{0E3596DD-156A-473E-9BB3-C6A29F757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: Shape 15">
            <a:extLst>
              <a:ext uri="{FF2B5EF4-FFF2-40B4-BE49-F238E27FC236}">
                <a16:creationId xmlns:a16="http://schemas.microsoft.com/office/drawing/2014/main" id="{A0DE92DF-4769-4DE9-93FD-EE312718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bg1">
              <a:lumMod val="8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748B4C-4CA6-4F66-81BB-858C069C01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 rot="-660000">
            <a:off x="838201" y="1041872"/>
            <a:ext cx="3888528" cy="513509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>
                <a:latin typeface="Arial"/>
                <a:cs typeface="Arial"/>
              </a:rPr>
              <a:t>Vjetar</a:t>
            </a:r>
            <a:r>
              <a:rPr lang="en-US" dirty="0">
                <a:latin typeface="Arial"/>
                <a:cs typeface="Arial"/>
              </a:rPr>
              <a:t> je </a:t>
            </a:r>
            <a:r>
              <a:rPr lang="en-US" dirty="0" err="1">
                <a:latin typeface="Arial"/>
                <a:cs typeface="Arial"/>
              </a:rPr>
              <a:t>zrak</a:t>
            </a:r>
            <a:r>
              <a:rPr lang="en-US" dirty="0">
                <a:latin typeface="Arial"/>
                <a:cs typeface="Arial"/>
              </a:rPr>
              <a:t> u </a:t>
            </a:r>
            <a:r>
              <a:rPr lang="en-US" dirty="0" err="1">
                <a:latin typeface="Arial"/>
                <a:cs typeface="Arial"/>
              </a:rPr>
              <a:t>pokretu</a:t>
            </a:r>
            <a:r>
              <a:rPr lang="en-US" dirty="0">
                <a:latin typeface="Arial"/>
                <a:cs typeface="Arial"/>
              </a:rPr>
              <a:t>.  </a:t>
            </a:r>
            <a:r>
              <a:rPr lang="en-US" dirty="0" err="1">
                <a:latin typeface="Arial"/>
                <a:cs typeface="Arial"/>
              </a:rPr>
              <a:t>Njegova</a:t>
            </a:r>
            <a:r>
              <a:rPr lang="en-US" dirty="0">
                <a:latin typeface="Arial"/>
                <a:cs typeface="Arial"/>
              </a:rPr>
              <a:t> se </a:t>
            </a:r>
            <a:r>
              <a:rPr lang="en-US" dirty="0" err="1">
                <a:latin typeface="Arial"/>
                <a:cs typeface="Arial"/>
              </a:rPr>
              <a:t>energija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može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koristiti</a:t>
            </a:r>
            <a:r>
              <a:rPr lang="en-US" dirty="0">
                <a:latin typeface="Arial"/>
                <a:cs typeface="Arial"/>
              </a:rPr>
              <a:t> za </a:t>
            </a:r>
            <a:r>
              <a:rPr lang="en-US" dirty="0" err="1">
                <a:latin typeface="Arial"/>
                <a:cs typeface="Arial"/>
              </a:rPr>
              <a:t>proizvodnju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električne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energije</a:t>
            </a:r>
            <a:r>
              <a:rPr lang="en-US" dirty="0">
                <a:latin typeface="Arial"/>
                <a:cs typeface="Arial"/>
              </a:rPr>
              <a:t>. </a:t>
            </a:r>
            <a:r>
              <a:rPr lang="en-US" dirty="0" err="1">
                <a:latin typeface="Arial"/>
                <a:cs typeface="Arial"/>
              </a:rPr>
              <a:t>Takve</a:t>
            </a:r>
            <a:r>
              <a:rPr lang="en-US" dirty="0">
                <a:latin typeface="Arial"/>
                <a:cs typeface="Arial"/>
              </a:rPr>
              <a:t> se </a:t>
            </a:r>
            <a:r>
              <a:rPr lang="en-US" dirty="0" err="1">
                <a:latin typeface="Arial"/>
                <a:cs typeface="Arial"/>
              </a:rPr>
              <a:t>elektrane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zovu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vjetroelektrane</a:t>
            </a:r>
            <a:r>
              <a:rPr lang="en-US" dirty="0">
                <a:latin typeface="Arial"/>
                <a:cs typeface="Arial"/>
              </a:rPr>
              <a:t>.  </a:t>
            </a:r>
            <a:r>
              <a:rPr lang="en-US" dirty="0" err="1">
                <a:latin typeface="Arial"/>
                <a:cs typeface="Arial"/>
              </a:rPr>
              <a:t>Skup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vjetrenjača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čini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vjetroelektranu</a:t>
            </a:r>
            <a:r>
              <a:rPr lang="en-US" dirty="0">
                <a:latin typeface="Arial"/>
                <a:cs typeface="Arial"/>
              </a:rPr>
              <a:t>.</a:t>
            </a:r>
          </a:p>
        </p:txBody>
      </p:sp>
      <p:pic>
        <p:nvPicPr>
          <p:cNvPr id="7" name="Picture 7" descr="A windmill on top of a grass covered field&#10;&#10;Description generated with very high confidence">
            <a:extLst>
              <a:ext uri="{FF2B5EF4-FFF2-40B4-BE49-F238E27FC236}">
                <a16:creationId xmlns:a16="http://schemas.microsoft.com/office/drawing/2014/main" id="{D7DDC1B9-774E-4477-9B14-19E152814E65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7056646" y="1883938"/>
            <a:ext cx="4491887" cy="3118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937910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C70785-E155-4442-81BD-CE793BAD84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 rot="-660000">
            <a:off x="839788" y="1818909"/>
            <a:ext cx="4937760" cy="4371579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dirty="0" err="1">
                <a:ea typeface="+mn-lt"/>
                <a:cs typeface="+mn-lt"/>
              </a:rPr>
              <a:t>Često</a:t>
            </a:r>
            <a:r>
              <a:rPr lang="en-US" dirty="0">
                <a:ea typeface="+mn-lt"/>
                <a:cs typeface="+mn-lt"/>
              </a:rPr>
              <a:t> se grade “</a:t>
            </a:r>
            <a:r>
              <a:rPr lang="en-US" dirty="0" err="1">
                <a:ea typeface="+mn-lt"/>
                <a:cs typeface="+mn-lt"/>
              </a:rPr>
              <a:t>vjetrofarme</a:t>
            </a:r>
            <a:r>
              <a:rPr lang="en-US" dirty="0">
                <a:ea typeface="+mn-lt"/>
                <a:cs typeface="+mn-lt"/>
              </a:rPr>
              <a:t>” </a:t>
            </a:r>
            <a:r>
              <a:rPr lang="en-US" dirty="0" err="1">
                <a:ea typeface="+mn-lt"/>
                <a:cs typeface="+mn-lt"/>
              </a:rPr>
              <a:t>na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kojima</a:t>
            </a:r>
            <a:r>
              <a:rPr lang="en-US" dirty="0">
                <a:ea typeface="+mn-lt"/>
                <a:cs typeface="+mn-lt"/>
              </a:rPr>
              <a:t> je </a:t>
            </a:r>
            <a:r>
              <a:rPr lang="en-US" dirty="0" err="1">
                <a:ea typeface="+mn-lt"/>
                <a:cs typeface="+mn-lt"/>
              </a:rPr>
              <a:t>postavljeno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nekoliko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vjetroturbina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koje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stvaraju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električnu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energiju</a:t>
            </a:r>
            <a:r>
              <a:rPr lang="en-US" dirty="0">
                <a:ea typeface="+mn-lt"/>
                <a:cs typeface="+mn-lt"/>
              </a:rPr>
              <a:t>. </a:t>
            </a:r>
            <a:r>
              <a:rPr lang="en-US" dirty="0" err="1">
                <a:ea typeface="+mn-lt"/>
                <a:cs typeface="+mn-lt"/>
              </a:rPr>
              <a:t>Manje</a:t>
            </a:r>
            <a:r>
              <a:rPr lang="en-US" dirty="0">
                <a:ea typeface="+mn-lt"/>
                <a:cs typeface="+mn-lt"/>
              </a:rPr>
              <a:t> se turbine </a:t>
            </a:r>
            <a:r>
              <a:rPr lang="en-US" dirty="0" err="1">
                <a:ea typeface="+mn-lt"/>
                <a:cs typeface="+mn-lt"/>
              </a:rPr>
              <a:t>mogu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iskoristiti</a:t>
            </a:r>
            <a:r>
              <a:rPr lang="en-US" dirty="0">
                <a:ea typeface="+mn-lt"/>
                <a:cs typeface="+mn-lt"/>
              </a:rPr>
              <a:t> za </a:t>
            </a:r>
            <a:r>
              <a:rPr lang="en-US" dirty="0" err="1">
                <a:ea typeface="+mn-lt"/>
                <a:cs typeface="+mn-lt"/>
              </a:rPr>
              <a:t>dobivanje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energije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koja</a:t>
            </a:r>
            <a:r>
              <a:rPr lang="en-US" dirty="0">
                <a:ea typeface="+mn-lt"/>
                <a:cs typeface="+mn-lt"/>
              </a:rPr>
              <a:t> se </a:t>
            </a:r>
            <a:r>
              <a:rPr lang="en-US" dirty="0" err="1">
                <a:ea typeface="+mn-lt"/>
                <a:cs typeface="+mn-lt"/>
              </a:rPr>
              <a:t>može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koristiti</a:t>
            </a:r>
            <a:r>
              <a:rPr lang="en-US" dirty="0">
                <a:ea typeface="+mn-lt"/>
                <a:cs typeface="+mn-lt"/>
              </a:rPr>
              <a:t> u </a:t>
            </a:r>
            <a:r>
              <a:rPr lang="en-US" dirty="0" err="1">
                <a:ea typeface="+mn-lt"/>
                <a:cs typeface="+mn-lt"/>
              </a:rPr>
              <a:t>domovima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ili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manjim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naseljima</a:t>
            </a:r>
            <a:r>
              <a:rPr lang="en-US" dirty="0">
                <a:ea typeface="+mn-lt"/>
                <a:cs typeface="+mn-lt"/>
              </a:rPr>
              <a:t>. </a:t>
            </a:r>
            <a:r>
              <a:rPr lang="en-US" dirty="0" err="1">
                <a:ea typeface="+mn-lt"/>
                <a:cs typeface="+mn-lt"/>
              </a:rPr>
              <a:t>Neke</a:t>
            </a:r>
            <a:r>
              <a:rPr lang="en-US" dirty="0">
                <a:ea typeface="+mn-lt"/>
                <a:cs typeface="+mn-lt"/>
              </a:rPr>
              <a:t> se </a:t>
            </a:r>
            <a:r>
              <a:rPr lang="en-US" dirty="0" err="1">
                <a:ea typeface="+mn-lt"/>
                <a:cs typeface="+mn-lt"/>
              </a:rPr>
              <a:t>vjetroturbine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mogu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koristiti</a:t>
            </a:r>
            <a:r>
              <a:rPr lang="en-US" dirty="0">
                <a:ea typeface="+mn-lt"/>
                <a:cs typeface="+mn-lt"/>
              </a:rPr>
              <a:t> za </a:t>
            </a:r>
            <a:r>
              <a:rPr lang="en-US" dirty="0" err="1">
                <a:ea typeface="+mn-lt"/>
                <a:cs typeface="+mn-lt"/>
              </a:rPr>
              <a:t>napajanje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električnom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energijom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vodnih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pumpa</a:t>
            </a:r>
            <a:r>
              <a:rPr lang="en-US" dirty="0">
                <a:ea typeface="+mn-lt"/>
                <a:cs typeface="+mn-lt"/>
              </a:rPr>
              <a:t>.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FC05F1-ED9F-4A3A-A295-6BE43B703D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 rot="1560000">
            <a:off x="6718462" y="2578137"/>
            <a:ext cx="4937760" cy="2933844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dirty="0" err="1">
                <a:ea typeface="+mn-lt"/>
                <a:cs typeface="+mn-lt"/>
              </a:rPr>
              <a:t>Nedostatak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energije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vjetra</a:t>
            </a:r>
            <a:r>
              <a:rPr lang="en-US" dirty="0">
                <a:ea typeface="+mn-lt"/>
                <a:cs typeface="+mn-lt"/>
              </a:rPr>
              <a:t> je </a:t>
            </a:r>
            <a:r>
              <a:rPr lang="en-US" dirty="0" err="1">
                <a:ea typeface="+mn-lt"/>
                <a:cs typeface="+mn-lt"/>
              </a:rPr>
              <a:t>taj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što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su</a:t>
            </a:r>
            <a:r>
              <a:rPr lang="en-US" dirty="0">
                <a:ea typeface="+mn-lt"/>
                <a:cs typeface="+mn-lt"/>
              </a:rPr>
              <a:t> za </a:t>
            </a:r>
            <a:r>
              <a:rPr lang="en-US" dirty="0" err="1">
                <a:ea typeface="+mn-lt"/>
                <a:cs typeface="+mn-lt"/>
              </a:rPr>
              <a:t>njeno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iskorištavanje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potrebne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vjetroturbine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koje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su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velike</a:t>
            </a:r>
            <a:r>
              <a:rPr lang="en-US" dirty="0">
                <a:ea typeface="+mn-lt"/>
                <a:cs typeface="+mn-lt"/>
              </a:rPr>
              <a:t>, </a:t>
            </a:r>
            <a:r>
              <a:rPr lang="en-US" dirty="0" err="1">
                <a:ea typeface="+mn-lt"/>
                <a:cs typeface="+mn-lt"/>
              </a:rPr>
              <a:t>bučne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te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mogu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narušiti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ljepotu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krajolika</a:t>
            </a:r>
            <a:r>
              <a:rPr lang="en-US" dirty="0">
                <a:ea typeface="+mn-lt"/>
                <a:cs typeface="+mn-lt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83608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3B7BB51-92B8-4089-8DAB-1202A4D1C6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315111"/>
            <a:ext cx="3021543" cy="1435442"/>
          </a:xfrm>
          <a:custGeom>
            <a:avLst/>
            <a:gdLst/>
            <a:ahLst/>
            <a:cxnLst/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CB9A81-F1A6-4053-B973-4544DE030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Kako </a:t>
            </a:r>
            <a:r>
              <a:rPr lang="en-US"/>
              <a:t>napraviti</a:t>
            </a:r>
            <a:r>
              <a:rPr lang="en-US" dirty="0"/>
              <a:t> model </a:t>
            </a:r>
            <a:r>
              <a:rPr lang="en-US"/>
              <a:t>vjetrenjače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4F8E33-DB30-4CCB-9BA8-321B148752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333297"/>
            <a:ext cx="4619621" cy="384366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dirty="0" err="1"/>
              <a:t>Najjednostavniji</a:t>
            </a:r>
            <a:r>
              <a:rPr lang="en-US" sz="2000" dirty="0"/>
              <a:t>  </a:t>
            </a:r>
            <a:r>
              <a:rPr lang="en-US" sz="2000" dirty="0" err="1"/>
              <a:t>način</a:t>
            </a:r>
            <a:r>
              <a:rPr lang="en-US" sz="2000" dirty="0"/>
              <a:t> </a:t>
            </a:r>
            <a:r>
              <a:rPr lang="en-US" sz="2000" dirty="0" err="1"/>
              <a:t>jeste</a:t>
            </a:r>
            <a:r>
              <a:rPr lang="en-US" sz="2000" dirty="0"/>
              <a:t> da </a:t>
            </a:r>
            <a:r>
              <a:rPr lang="en-US" sz="2000" dirty="0" err="1"/>
              <a:t>iskoristimo</a:t>
            </a:r>
            <a:r>
              <a:rPr lang="en-US" sz="2000" dirty="0"/>
              <a:t> </a:t>
            </a:r>
            <a:r>
              <a:rPr lang="en-US" sz="2000" dirty="0" err="1"/>
              <a:t>materijal</a:t>
            </a:r>
            <a:r>
              <a:rPr lang="en-US" sz="2000" dirty="0"/>
              <a:t> od </a:t>
            </a:r>
            <a:r>
              <a:rPr lang="en-US" sz="2000" dirty="0" err="1"/>
              <a:t>ambalaže</a:t>
            </a:r>
            <a:r>
              <a:rPr lang="en-US" sz="2000" dirty="0"/>
              <a:t> </a:t>
            </a:r>
            <a:r>
              <a:rPr lang="en-US" sz="2000" dirty="0" err="1"/>
              <a:t>koji</a:t>
            </a:r>
            <a:r>
              <a:rPr lang="en-US" sz="2000" dirty="0"/>
              <a:t> </a:t>
            </a:r>
            <a:r>
              <a:rPr lang="en-US" sz="2000" dirty="0" err="1"/>
              <a:t>već</a:t>
            </a:r>
            <a:r>
              <a:rPr lang="en-US" sz="2000" dirty="0"/>
              <a:t> </a:t>
            </a:r>
            <a:r>
              <a:rPr lang="en-US" sz="2000" dirty="0" err="1"/>
              <a:t>imamo</a:t>
            </a:r>
            <a:r>
              <a:rPr lang="en-US" sz="2000" dirty="0"/>
              <a:t> u </a:t>
            </a:r>
            <a:r>
              <a:rPr lang="en-US" sz="2000" dirty="0" err="1"/>
              <a:t>našim</a:t>
            </a:r>
            <a:r>
              <a:rPr lang="en-US" sz="2000" dirty="0"/>
              <a:t> </a:t>
            </a:r>
            <a:r>
              <a:rPr lang="en-US" sz="2000" dirty="0" err="1"/>
              <a:t>domovima</a:t>
            </a:r>
            <a:r>
              <a:rPr lang="en-US" sz="2000" dirty="0"/>
              <a:t>, </a:t>
            </a:r>
            <a:r>
              <a:rPr lang="en-US" sz="2000" dirty="0" err="1"/>
              <a:t>te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taj</a:t>
            </a:r>
            <a:r>
              <a:rPr lang="en-US" sz="2000" dirty="0"/>
              <a:t> </a:t>
            </a:r>
            <a:r>
              <a:rPr lang="en-US" sz="2000" dirty="0" err="1"/>
              <a:t>način</a:t>
            </a:r>
            <a:r>
              <a:rPr lang="en-US" sz="2000" dirty="0"/>
              <a:t> </a:t>
            </a:r>
            <a:r>
              <a:rPr lang="en-US" sz="2000" dirty="0" err="1"/>
              <a:t>možemo</a:t>
            </a:r>
            <a:r>
              <a:rPr lang="en-US" sz="2000" dirty="0"/>
              <a:t> </a:t>
            </a:r>
            <a:r>
              <a:rPr lang="en-US" sz="2000" dirty="0" err="1"/>
              <a:t>također</a:t>
            </a:r>
            <a:r>
              <a:rPr lang="en-US" sz="2000" dirty="0"/>
              <a:t> </a:t>
            </a:r>
            <a:r>
              <a:rPr lang="en-US" sz="2000" dirty="0" err="1"/>
              <a:t>sačuvati</a:t>
            </a:r>
            <a:r>
              <a:rPr lang="en-US" sz="2000" dirty="0"/>
              <a:t> </a:t>
            </a:r>
            <a:r>
              <a:rPr lang="en-US" sz="2000" dirty="0" err="1"/>
              <a:t>našu</a:t>
            </a:r>
            <a:r>
              <a:rPr lang="en-US" sz="2000" dirty="0"/>
              <a:t> </a:t>
            </a:r>
            <a:r>
              <a:rPr lang="en-US" sz="2000" dirty="0" err="1"/>
              <a:t>okolinu</a:t>
            </a:r>
            <a:r>
              <a:rPr lang="en-US" sz="2000" dirty="0"/>
              <a:t>. </a:t>
            </a:r>
            <a:r>
              <a:rPr lang="en-US" sz="2000" dirty="0" err="1"/>
              <a:t>Praktično</a:t>
            </a:r>
            <a:r>
              <a:rPr lang="en-US" sz="2000" dirty="0"/>
              <a:t> </a:t>
            </a:r>
            <a:r>
              <a:rPr lang="en-US" sz="2000" dirty="0" err="1"/>
              <a:t>kroz</a:t>
            </a:r>
            <a:r>
              <a:rPr lang="en-US" sz="2000" dirty="0"/>
              <a:t> </a:t>
            </a:r>
            <a:r>
              <a:rPr lang="en-US" sz="2000" dirty="0" err="1"/>
              <a:t>proces</a:t>
            </a:r>
            <a:r>
              <a:rPr lang="en-US" sz="2000" dirty="0"/>
              <a:t> </a:t>
            </a:r>
            <a:r>
              <a:rPr lang="en-US" sz="2000" dirty="0" err="1"/>
              <a:t>reciklaže</a:t>
            </a:r>
            <a:r>
              <a:rPr lang="en-US" sz="2000" dirty="0"/>
              <a:t> </a:t>
            </a:r>
            <a:r>
              <a:rPr lang="en-US" sz="2000" dirty="0" err="1"/>
              <a:t>možemo</a:t>
            </a:r>
            <a:r>
              <a:rPr lang="en-US" sz="2000" dirty="0"/>
              <a:t> </a:t>
            </a:r>
            <a:r>
              <a:rPr lang="en-US" sz="2000" dirty="0" err="1"/>
              <a:t>dobiti</a:t>
            </a:r>
            <a:r>
              <a:rPr lang="en-US" sz="2000" dirty="0"/>
              <a:t> </a:t>
            </a:r>
            <a:r>
              <a:rPr lang="en-US" sz="2000" dirty="0" err="1"/>
              <a:t>odličan</a:t>
            </a:r>
            <a:r>
              <a:rPr lang="en-US" sz="2000" dirty="0"/>
              <a:t> model </a:t>
            </a:r>
            <a:r>
              <a:rPr lang="en-US" sz="2000" dirty="0" err="1"/>
              <a:t>vjetrenjače</a:t>
            </a:r>
            <a:r>
              <a:rPr lang="en-US" sz="2000" dirty="0"/>
              <a:t>. </a:t>
            </a:r>
            <a:r>
              <a:rPr lang="en-US" sz="2000" dirty="0" err="1"/>
              <a:t>Također</a:t>
            </a:r>
            <a:r>
              <a:rPr lang="en-US" sz="2000" dirty="0"/>
              <a:t>, </a:t>
            </a:r>
            <a:r>
              <a:rPr lang="en-US" sz="2000" dirty="0" err="1"/>
              <a:t>možemo</a:t>
            </a:r>
            <a:r>
              <a:rPr lang="en-US" sz="2000" dirty="0"/>
              <a:t> </a:t>
            </a:r>
            <a:r>
              <a:rPr lang="en-US" sz="2000" dirty="0" err="1"/>
              <a:t>iskoristiti</a:t>
            </a:r>
            <a:r>
              <a:rPr lang="en-US" sz="2000" dirty="0"/>
              <a:t> </a:t>
            </a:r>
            <a:r>
              <a:rPr lang="en-US" sz="2000" dirty="0" err="1"/>
              <a:t>elektromotor</a:t>
            </a:r>
            <a:r>
              <a:rPr lang="en-US" sz="2000" dirty="0"/>
              <a:t> </a:t>
            </a:r>
            <a:r>
              <a:rPr lang="en-US" sz="2000" dirty="0" err="1"/>
              <a:t>iz</a:t>
            </a:r>
            <a:r>
              <a:rPr lang="en-US" sz="2000" dirty="0"/>
              <a:t> </a:t>
            </a:r>
            <a:r>
              <a:rPr lang="en-US" sz="2000" dirty="0" err="1"/>
              <a:t>igračke</a:t>
            </a:r>
            <a:r>
              <a:rPr lang="en-US" sz="2000" dirty="0"/>
              <a:t>, </a:t>
            </a:r>
            <a:r>
              <a:rPr lang="en-US" sz="2000" dirty="0" err="1"/>
              <a:t>provodnike</a:t>
            </a:r>
            <a:r>
              <a:rPr lang="en-US" sz="2000" dirty="0"/>
              <a:t> I </a:t>
            </a:r>
            <a:r>
              <a:rPr lang="en-US" sz="2000" dirty="0" err="1"/>
              <a:t>prekidače</a:t>
            </a:r>
            <a:r>
              <a:rPr lang="en-US" sz="2000" dirty="0"/>
              <a:t> I </a:t>
            </a:r>
            <a:r>
              <a:rPr lang="en-US" sz="2000" dirty="0" err="1"/>
              <a:t>napraviti</a:t>
            </a:r>
            <a:r>
              <a:rPr lang="en-US" sz="2000" dirty="0"/>
              <a:t> </a:t>
            </a:r>
            <a:r>
              <a:rPr lang="en-US" sz="2000" dirty="0" err="1"/>
              <a:t>jednostavno</a:t>
            </a:r>
            <a:r>
              <a:rPr lang="en-US" sz="2000" dirty="0"/>
              <a:t> </a:t>
            </a:r>
            <a:r>
              <a:rPr lang="en-US" sz="2000" dirty="0" err="1"/>
              <a:t>strujno</a:t>
            </a:r>
            <a:r>
              <a:rPr lang="en-US" sz="2000" dirty="0"/>
              <a:t> </a:t>
            </a:r>
            <a:r>
              <a:rPr lang="en-US" sz="2000" dirty="0" err="1"/>
              <a:t>kolo</a:t>
            </a:r>
            <a:r>
              <a:rPr lang="en-US" sz="2000" dirty="0"/>
              <a:t>.</a:t>
            </a:r>
          </a:p>
        </p:txBody>
      </p:sp>
      <p:pic>
        <p:nvPicPr>
          <p:cNvPr id="5" name="Picture 5" descr="A picture containing fan, white, plate, food&#10;&#10;Description generated with very high confidence">
            <a:extLst>
              <a:ext uri="{FF2B5EF4-FFF2-40B4-BE49-F238E27FC236}">
                <a16:creationId xmlns:a16="http://schemas.microsoft.com/office/drawing/2014/main" id="{AF381D3C-2EDC-4BC7-ACD1-BF4991B0B3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8125" r="4929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260150906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raphic 1">
            <a:extLst>
              <a:ext uri="{FF2B5EF4-FFF2-40B4-BE49-F238E27FC236}">
                <a16:creationId xmlns:a16="http://schemas.microsoft.com/office/drawing/2014/main" id="{0D57E7FA-E8FC-45AC-868F-CDC814493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6DA9DF9-31F7-4056-B42E-878CC9241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00D350-E28E-443D-8C00-F7896FD24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43467"/>
            <a:ext cx="4620584" cy="456713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>
                <a:solidFill>
                  <a:srgbClr val="00B050"/>
                </a:solidFill>
              </a:rPr>
              <a:t>Evo </a:t>
            </a:r>
            <a:r>
              <a:rPr lang="en-US" sz="4800" dirty="0" err="1">
                <a:solidFill>
                  <a:srgbClr val="00B050"/>
                </a:solidFill>
              </a:rPr>
              <a:t>nekih</a:t>
            </a:r>
            <a:r>
              <a:rPr lang="en-US" sz="4800" dirty="0">
                <a:solidFill>
                  <a:srgbClr val="00B050"/>
                </a:solidFill>
              </a:rPr>
              <a:t> </a:t>
            </a:r>
            <a:r>
              <a:rPr lang="en-US" sz="4800" dirty="0" err="1">
                <a:solidFill>
                  <a:srgbClr val="00B050"/>
                </a:solidFill>
              </a:rPr>
              <a:t>ideja</a:t>
            </a:r>
            <a:r>
              <a:rPr lang="en-US" sz="4800" dirty="0">
                <a:solidFill>
                  <a:srgbClr val="00B050"/>
                </a:solidFill>
              </a:rPr>
              <a:t> –</a:t>
            </a:r>
            <a:br>
              <a:rPr lang="en-US" sz="4800" dirty="0">
                <a:solidFill>
                  <a:srgbClr val="00B050"/>
                </a:solidFill>
              </a:rPr>
            </a:br>
            <a:br>
              <a:rPr lang="en-US" sz="4800" dirty="0"/>
            </a:br>
            <a:r>
              <a:rPr lang="en-US" sz="4800" dirty="0">
                <a:solidFill>
                  <a:srgbClr val="00B050"/>
                </a:solidFill>
              </a:rPr>
              <a:t> </a:t>
            </a:r>
            <a:r>
              <a:rPr lang="en-US" sz="4800" dirty="0" err="1"/>
              <a:t>radovi</a:t>
            </a:r>
            <a:r>
              <a:rPr lang="en-US" sz="4800" dirty="0"/>
              <a:t> </a:t>
            </a:r>
            <a:r>
              <a:rPr lang="en-US" sz="4800" dirty="0" err="1"/>
              <a:t>učenika</a:t>
            </a:r>
            <a:r>
              <a:rPr lang="en-US" sz="4800" dirty="0"/>
              <a:t> 7.razreda</a:t>
            </a:r>
          </a:p>
        </p:txBody>
      </p:sp>
      <p:pic>
        <p:nvPicPr>
          <p:cNvPr id="5" name="Picture 5" descr="A picture containing indoor, table, sitting, computer&#10;&#10;Description generated with very high confidence">
            <a:extLst>
              <a:ext uri="{FF2B5EF4-FFF2-40B4-BE49-F238E27FC236}">
                <a16:creationId xmlns:a16="http://schemas.microsoft.com/office/drawing/2014/main" id="{76B69A79-227D-456D-8F3F-82BCD1F3E4B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t="5321" b="8420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24664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aphic 1">
            <a:extLst>
              <a:ext uri="{FF2B5EF4-FFF2-40B4-BE49-F238E27FC236}">
                <a16:creationId xmlns:a16="http://schemas.microsoft.com/office/drawing/2014/main" id="{0D57E7FA-E8FC-45AC-868F-CDC814493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A8CCCB6D-5162-4AAE-A5E3-3AC55410D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7" descr="A picture containing table, indoor, cake, sitting&#10;&#10;Description generated with very high confidence">
            <a:extLst>
              <a:ext uri="{FF2B5EF4-FFF2-40B4-BE49-F238E27FC236}">
                <a16:creationId xmlns:a16="http://schemas.microsoft.com/office/drawing/2014/main" id="{1281D281-E574-4690-8C5E-4ED094EE85B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alphaModFix amt="40000"/>
          </a:blip>
          <a:srcRect t="25599" b="28751"/>
          <a:stretch/>
        </p:blipFill>
        <p:spPr>
          <a:xfrm>
            <a:off x="20" y="10"/>
            <a:ext cx="8450297" cy="6857990"/>
          </a:xfrm>
          <a:prstGeom prst="rect">
            <a:avLst/>
          </a:prstGeom>
        </p:spPr>
      </p:pic>
      <p:pic>
        <p:nvPicPr>
          <p:cNvPr id="5" name="Picture 5" descr="A knife sitting on top of a wooden table&#10;&#10;Description generated with high confidence">
            <a:extLst>
              <a:ext uri="{FF2B5EF4-FFF2-40B4-BE49-F238E27FC236}">
                <a16:creationId xmlns:a16="http://schemas.microsoft.com/office/drawing/2014/main" id="{DFC9E84F-F573-4FC1-9DAF-1807294D7D4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l="11984" r="8244" b="2"/>
          <a:stretch/>
        </p:blipFill>
        <p:spPr>
          <a:xfrm>
            <a:off x="6225997" y="-5750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6720488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SketchyVTI">
  <a:themeElements>
    <a:clrScheme name="SketchyVTI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4650E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Sketchy_SerifHand">
      <a:majorFont>
        <a:latin typeface="Modern Love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ppt/theme/theme2.xml><?xml version="1.0" encoding="utf-8"?>
<a:theme xmlns:a="http://schemas.openxmlformats.org/drawingml/2006/main" name="BrushVTI">
  <a:themeElements>
    <a:clrScheme name="Custom 17">
      <a:dk1>
        <a:sysClr val="windowText" lastClr="000000"/>
      </a:dk1>
      <a:lt1>
        <a:sysClr val="window" lastClr="FFFFFF"/>
      </a:lt1>
      <a:dk2>
        <a:srgbClr val="57495C"/>
      </a:dk2>
      <a:lt2>
        <a:srgbClr val="E7E6E6"/>
      </a:lt2>
      <a:accent1>
        <a:srgbClr val="F07C98"/>
      </a:accent1>
      <a:accent2>
        <a:srgbClr val="A6778D"/>
      </a:accent2>
      <a:accent3>
        <a:srgbClr val="768BA6"/>
      </a:accent3>
      <a:accent4>
        <a:srgbClr val="E8908B"/>
      </a:accent4>
      <a:accent5>
        <a:srgbClr val="C47A93"/>
      </a:accent5>
      <a:accent6>
        <a:srgbClr val="70A8DB"/>
      </a:accent6>
      <a:hlink>
        <a:srgbClr val="EB8067"/>
      </a:hlink>
      <a:folHlink>
        <a:srgbClr val="7BC7C0"/>
      </a:folHlink>
    </a:clrScheme>
    <a:fontScheme name="Custom 3">
      <a:majorFont>
        <a:latin typeface="Elephant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VTI" id="{7102FA3A-9D7B-4497-8C4B-FB535AAFDE06}" vid="{C6D41F62-6FAB-440A-BEC7-CB7BF190811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SketchyVTI</vt:lpstr>
      <vt:lpstr>BrushVTI</vt:lpstr>
      <vt:lpstr>Zelena tehnologija</vt:lpstr>
      <vt:lpstr>Šta je zelena tehnologija?</vt:lpstr>
      <vt:lpstr>PowerPoint Presentation</vt:lpstr>
      <vt:lpstr>Vjetrenjače</vt:lpstr>
      <vt:lpstr>PowerPoint Presentation</vt:lpstr>
      <vt:lpstr>PowerPoint Presentation</vt:lpstr>
      <vt:lpstr>Kako napraviti model vjetrenjače?</vt:lpstr>
      <vt:lpstr>Evo nekih ideja –   radovi učenika 7.razreda</vt:lpstr>
      <vt:lpstr>PowerPoint Presentation</vt:lpstr>
      <vt:lpstr>Modeli napravljeni od kartona</vt:lpstr>
      <vt:lpstr>Modeli od šperploče</vt:lpstr>
      <vt:lpstr>PowerPoint Presentation</vt:lpstr>
      <vt:lpstr>Sada pokušaj napraviti svoju vjetrenjaču   Sačuvaj planetu Zemlju.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/>
  <cp:revision>448</cp:revision>
  <dcterms:created xsi:type="dcterms:W3CDTF">2020-04-04T20:38:30Z</dcterms:created>
  <dcterms:modified xsi:type="dcterms:W3CDTF">2020-04-14T19:02:08Z</dcterms:modified>
</cp:coreProperties>
</file>