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61" r:id="rId4"/>
    <p:sldId id="262" r:id="rId5"/>
    <p:sldId id="258" r:id="rId6"/>
    <p:sldId id="263" r:id="rId7"/>
    <p:sldId id="259" r:id="rId8"/>
    <p:sldId id="264" r:id="rId9"/>
    <p:sldId id="265" r:id="rId10"/>
    <p:sldId id="266" r:id="rId11"/>
    <p:sldId id="268" r:id="rId12"/>
    <p:sldId id="267" r:id="rId13"/>
    <p:sldId id="269" r:id="rId14"/>
    <p:sldId id="271" r:id="rId15"/>
    <p:sldId id="278" r:id="rId16"/>
    <p:sldId id="272" r:id="rId17"/>
    <p:sldId id="273" r:id="rId18"/>
    <p:sldId id="275" r:id="rId19"/>
    <p:sldId id="276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16CA0-4689-474B-8C3A-B666EC519854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826E-6BE6-47AB-A233-C3B653E60B0B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3826E-6BE6-47AB-A233-C3B653E60B0B}" type="slidenum">
              <a:rPr lang="bs-Latn-BA" smtClean="0"/>
              <a:pPr/>
              <a:t>1</a:t>
            </a:fld>
            <a:endParaRPr lang="bs-Latn-B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2B696B-C16C-4B0C-A886-CE30D84C74F9}" type="datetimeFigureOut">
              <a:rPr lang="bs-Latn-BA" smtClean="0"/>
              <a:pPr/>
              <a:t>15.5.2020</a:t>
            </a:fld>
            <a:endParaRPr lang="bs-Latn-B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CE397-ED7E-49FA-8E30-AEF8FDE5C94E}" type="slidenum">
              <a:rPr lang="bs-Latn-BA" smtClean="0"/>
              <a:pPr/>
              <a:t>‹#›</a:t>
            </a:fld>
            <a:endParaRPr lang="bs-Latn-B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ZAŠTITA OKOLINE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s-Latn-BA" dirty="0" smtClean="0"/>
              <a:t>Handžić Armina</a:t>
            </a:r>
          </a:p>
          <a:p>
            <a:r>
              <a:rPr lang="bs-Latn-BA" dirty="0" smtClean="0"/>
              <a:t>Nagradno takmičenje</a:t>
            </a:r>
          </a:p>
          <a:p>
            <a:r>
              <a:rPr lang="bs-Latn-BA" smtClean="0"/>
              <a:t>“ Učenje kakvo želimo”</a:t>
            </a:r>
            <a:endParaRPr lang="bs-Latn-BA" dirty="0"/>
          </a:p>
        </p:txBody>
      </p:sp>
    </p:spTree>
  </p:cSld>
  <p:clrMapOvr>
    <a:masterClrMapping/>
  </p:clrMapOvr>
  <p:transition advTm="0"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Kao otpad bacamo:</a:t>
            </a:r>
          </a:p>
          <a:p>
            <a:pPr>
              <a:buNone/>
            </a:pPr>
            <a:endParaRPr lang="bs-Latn-BA" dirty="0" smtClean="0"/>
          </a:p>
          <a:p>
            <a:pPr>
              <a:buNone/>
            </a:pPr>
            <a:r>
              <a:rPr lang="bs-Latn-BA" dirty="0" smtClean="0"/>
              <a:t>- papir,</a:t>
            </a:r>
          </a:p>
          <a:p>
            <a:pPr>
              <a:buNone/>
            </a:pPr>
            <a:r>
              <a:rPr lang="bs-Latn-BA" dirty="0" smtClean="0"/>
              <a:t>-staklo,</a:t>
            </a:r>
          </a:p>
          <a:p>
            <a:pPr>
              <a:buNone/>
            </a:pPr>
            <a:r>
              <a:rPr lang="bs-Latn-BA" dirty="0" smtClean="0"/>
              <a:t>-metalnu i plastičnu ambalažu,</a:t>
            </a:r>
          </a:p>
          <a:p>
            <a:pPr>
              <a:buNone/>
            </a:pPr>
            <a:r>
              <a:rPr lang="bs-Latn-BA" dirty="0" smtClean="0"/>
              <a:t>-organske meterije.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Tehnika i tehnologija u zaštiti životne okoline</a:t>
            </a:r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1026" name="Picture 2" descr="http://kaportal.ba/wp-content/uploads/2014/02/zastita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0862" r="10862"/>
          <a:stretch>
            <a:fillRect/>
          </a:stretch>
        </p:blipFill>
        <p:spPr bwMode="auto">
          <a:xfrm rot="420000">
            <a:off x="3055205" y="735857"/>
            <a:ext cx="5421772" cy="507319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U zaštiti okoline čovjek koristi razna tehnička sredstva kao što su: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bs-Latn-BA" dirty="0" smtClean="0"/>
              <a:t>Vozila za preuzimanje i odvoženje otpada  i smeća,</a:t>
            </a:r>
          </a:p>
          <a:p>
            <a:pPr marL="514350" indent="-514350">
              <a:buAutoNum type="arabicPeriod"/>
            </a:pPr>
            <a:r>
              <a:rPr lang="bs-Latn-BA" dirty="0" smtClean="0"/>
              <a:t>Priručna sredstva za održavanje čistoće (metle,lopatice),</a:t>
            </a:r>
          </a:p>
          <a:p>
            <a:pPr marL="514350" indent="-514350">
              <a:buAutoNum type="arabicPeriod"/>
            </a:pPr>
            <a:r>
              <a:rPr lang="bs-Latn-BA" dirty="0" smtClean="0"/>
              <a:t>Filteri (namjenjeni prečišćavanju vode i zraka),</a:t>
            </a:r>
          </a:p>
          <a:p>
            <a:pPr marL="514350" indent="-514350">
              <a:buAutoNum type="arabicPeriod"/>
            </a:pPr>
            <a:r>
              <a:rPr lang="bs-Latn-BA" dirty="0" smtClean="0"/>
              <a:t>Mašine za uređenje i održavanje deponija,</a:t>
            </a:r>
          </a:p>
          <a:p>
            <a:pPr marL="514350" indent="-514350">
              <a:buAutoNum type="arabicPeriod"/>
            </a:pPr>
            <a:r>
              <a:rPr lang="bs-Latn-BA" dirty="0" smtClean="0"/>
              <a:t>Mašine za reciklažu određenih materijala itd.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0616"/>
          </a:xfrm>
        </p:spPr>
        <p:txBody>
          <a:bodyPr>
            <a:normAutofit fontScale="90000"/>
          </a:bodyPr>
          <a:lstStyle/>
          <a:p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531089">
            <a:off x="457200" y="908720"/>
            <a:ext cx="4040188" cy="864096"/>
          </a:xfrm>
        </p:spPr>
        <p:txBody>
          <a:bodyPr/>
          <a:lstStyle/>
          <a:p>
            <a:r>
              <a:rPr lang="bs-Latn-BA" dirty="0" smtClean="0"/>
              <a:t>Vozilo za odvoz smeća</a:t>
            </a:r>
            <a:endParaRPr lang="bs-Latn-B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 rot="483176">
            <a:off x="4645025" y="908721"/>
            <a:ext cx="4041775" cy="648071"/>
          </a:xfrm>
        </p:spPr>
        <p:txBody>
          <a:bodyPr/>
          <a:lstStyle/>
          <a:p>
            <a:r>
              <a:rPr lang="bs-Latn-BA" dirty="0" smtClean="0"/>
              <a:t>Filter za prečićavanje vode</a:t>
            </a:r>
            <a:endParaRPr lang="bs-Latn-BA" dirty="0"/>
          </a:p>
        </p:txBody>
      </p:sp>
      <p:pic>
        <p:nvPicPr>
          <p:cNvPr id="7" name="Content Placeholder 6" descr="Smecari-810x50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16832"/>
            <a:ext cx="3826768" cy="4680519"/>
          </a:xfrm>
        </p:spPr>
      </p:pic>
      <p:pic>
        <p:nvPicPr>
          <p:cNvPr id="8" name="Content Placeholder 7" descr="gaf_radionica_martina_SLIKA-3.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283968" y="1844824"/>
            <a:ext cx="4536504" cy="4608512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3600" dirty="0" smtClean="0">
                <a:solidFill>
                  <a:srgbClr val="00B050"/>
                </a:solidFill>
              </a:rPr>
              <a:t>RECIKLAŽA</a:t>
            </a:r>
            <a:endParaRPr lang="bs-Latn-BA" sz="3600" dirty="0">
              <a:solidFill>
                <a:srgbClr val="00B05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27650" name="Picture 2" descr="http://www.lensoptic.com/wp-content/uploads/2011/03/reciklaz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7013" b="7013"/>
          <a:stretch>
            <a:fillRect/>
          </a:stretch>
        </p:blipFill>
        <p:spPr bwMode="auto">
          <a:xfrm rot="420000">
            <a:off x="3038692" y="407199"/>
            <a:ext cx="5608594" cy="586688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bs-Latn-BA" sz="2800" dirty="0" smtClean="0">
                <a:solidFill>
                  <a:srgbClr val="00B050"/>
                </a:solidFill>
              </a:rPr>
              <a:t>Reciklaža je proces ponovne prerade već upotrebljene materije radi njenog daljeg korištenja u iste ili slične svrhe.</a:t>
            </a:r>
          </a:p>
          <a:p>
            <a:endParaRPr lang="bs-Latn-BA" dirty="0"/>
          </a:p>
        </p:txBody>
      </p:sp>
      <p:pic>
        <p:nvPicPr>
          <p:cNvPr id="5" name="Content Placeholder 4" descr="kontener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312848" y="980728"/>
            <a:ext cx="5579632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Šta se postiže reciklažom?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- </a:t>
            </a:r>
            <a:r>
              <a:rPr lang="bs-Latn-BA" dirty="0" smtClean="0">
                <a:solidFill>
                  <a:srgbClr val="00B050"/>
                </a:solidFill>
              </a:rPr>
              <a:t>Štedimo energiju,</a:t>
            </a:r>
          </a:p>
          <a:p>
            <a:r>
              <a:rPr lang="bs-Latn-BA" dirty="0" smtClean="0">
                <a:solidFill>
                  <a:srgbClr val="00B050"/>
                </a:solidFill>
              </a:rPr>
              <a:t>- manje zagađujemo vazduh,</a:t>
            </a:r>
          </a:p>
          <a:p>
            <a:r>
              <a:rPr lang="bs-Latn-BA" dirty="0" smtClean="0">
                <a:solidFill>
                  <a:srgbClr val="00B050"/>
                </a:solidFill>
              </a:rPr>
              <a:t>- manje zagađujemo vodu,</a:t>
            </a:r>
          </a:p>
          <a:p>
            <a:r>
              <a:rPr lang="bs-Latn-BA" dirty="0" smtClean="0">
                <a:solidFill>
                  <a:srgbClr val="00B050"/>
                </a:solidFill>
              </a:rPr>
              <a:t>- čistimo i čuvamo tlo,</a:t>
            </a:r>
          </a:p>
          <a:p>
            <a:r>
              <a:rPr lang="bs-Latn-BA" dirty="0" smtClean="0">
                <a:solidFill>
                  <a:srgbClr val="00B050"/>
                </a:solidFill>
              </a:rPr>
              <a:t>- poboljšavamo opću higijenu,</a:t>
            </a:r>
          </a:p>
          <a:p>
            <a:r>
              <a:rPr lang="bs-Latn-BA" dirty="0" smtClean="0">
                <a:solidFill>
                  <a:srgbClr val="00B050"/>
                </a:solidFill>
              </a:rPr>
              <a:t>- unapređujemo prirodnu okolinu.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Materijali koji se recikliraju:</a:t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bs-Latn-BA" sz="2800" dirty="0" smtClean="0"/>
              <a:t>Papir</a:t>
            </a:r>
          </a:p>
          <a:p>
            <a:pPr marL="342900" indent="-342900">
              <a:buAutoNum type="arabicPeriod"/>
            </a:pPr>
            <a:r>
              <a:rPr lang="bs-Latn-BA" sz="2800" dirty="0" smtClean="0"/>
              <a:t>Staklo</a:t>
            </a:r>
          </a:p>
          <a:p>
            <a:pPr marL="342900" indent="-342900">
              <a:buAutoNum type="arabicPeriod"/>
            </a:pPr>
            <a:r>
              <a:rPr lang="bs-Latn-BA" sz="2800" dirty="0" smtClean="0"/>
              <a:t>Karton</a:t>
            </a:r>
          </a:p>
          <a:p>
            <a:pPr marL="342900" indent="-342900">
              <a:buAutoNum type="arabicPeriod"/>
            </a:pPr>
            <a:r>
              <a:rPr lang="bs-Latn-BA" sz="2800" dirty="0" smtClean="0"/>
              <a:t>Ljepenka</a:t>
            </a:r>
          </a:p>
          <a:p>
            <a:pPr marL="342900" indent="-342900">
              <a:buAutoNum type="arabicPeriod"/>
            </a:pPr>
            <a:r>
              <a:rPr lang="bs-Latn-BA" sz="2800" dirty="0" smtClean="0"/>
              <a:t>Metali</a:t>
            </a:r>
          </a:p>
          <a:p>
            <a:pPr marL="342900" indent="-342900">
              <a:buAutoNum type="arabicPeriod"/>
            </a:pPr>
            <a:r>
              <a:rPr lang="bs-Latn-BA" sz="2800" dirty="0" smtClean="0"/>
              <a:t>Plastične mase</a:t>
            </a:r>
          </a:p>
          <a:p>
            <a:pPr marL="342900" indent="-342900">
              <a:buAutoNum type="arabicPeriod"/>
            </a:pPr>
            <a:r>
              <a:rPr lang="bs-Latn-BA" sz="2800" dirty="0" smtClean="0"/>
              <a:t>Ulja  itd.</a:t>
            </a:r>
            <a:endParaRPr lang="bs-Latn-BA" sz="2800" dirty="0"/>
          </a:p>
        </p:txBody>
      </p:sp>
      <p:pic>
        <p:nvPicPr>
          <p:cNvPr id="5" name="Content Placeholder 4" descr="reciklaza1-300x278-250x2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1340768"/>
            <a:ext cx="5328592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4000" dirty="0" smtClean="0">
                <a:solidFill>
                  <a:srgbClr val="FF0000"/>
                </a:solidFill>
              </a:rPr>
              <a:t>Proces reciklaže</a:t>
            </a:r>
            <a:endParaRPr lang="bs-Latn-BA" sz="40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30722" name="Picture 2" descr="http://eko-cycle.com/img/proces-reciklaze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7247" r="7247"/>
          <a:stretch>
            <a:fillRect/>
          </a:stretch>
        </p:blipFill>
        <p:spPr bwMode="auto">
          <a:xfrm rot="420000">
            <a:off x="3123609" y="520008"/>
            <a:ext cx="5671289" cy="5866885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2856"/>
            <a:ext cx="8305800" cy="3096344"/>
          </a:xfrm>
        </p:spPr>
        <p:txBody>
          <a:bodyPr>
            <a:normAutofit/>
          </a:bodyPr>
          <a:lstStyle/>
          <a:p>
            <a:r>
              <a:rPr lang="bs-Latn-BA" dirty="0" smtClean="0">
                <a:solidFill>
                  <a:schemeClr val="accent1">
                    <a:lumMod val="75000"/>
                  </a:schemeClr>
                </a:solidFill>
              </a:rPr>
              <a:t>Šta ti možes učiniti ? </a:t>
            </a:r>
            <a:br>
              <a:rPr lang="bs-Latn-BA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bs-Latn-BA" sz="4000" i="1" dirty="0" smtClean="0">
                <a:solidFill>
                  <a:srgbClr val="FF0000"/>
                </a:solidFill>
              </a:rPr>
              <a:t>Kreativna radionica</a:t>
            </a:r>
            <a:r>
              <a:rPr lang="bs-Latn-BA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bs-Latn-BA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bs-Latn-BA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Šta je okolina?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780927"/>
            <a:ext cx="4038600" cy="3573997"/>
          </a:xfrm>
        </p:spPr>
        <p:txBody>
          <a:bodyPr/>
          <a:lstStyle/>
          <a:p>
            <a:r>
              <a:rPr lang="bs-Latn-BA" dirty="0" smtClean="0"/>
              <a:t>Okolina je sve što nas oružuje.</a:t>
            </a:r>
          </a:p>
          <a:p>
            <a:r>
              <a:rPr lang="bs-Latn-BA" dirty="0" smtClean="0"/>
              <a:t>Dijelimo je na živu i neživu okolinu.</a:t>
            </a:r>
            <a:endParaRPr lang="bs-Latn-BA" dirty="0"/>
          </a:p>
        </p:txBody>
      </p:sp>
      <p:pic>
        <p:nvPicPr>
          <p:cNvPr id="5" name="Content Placeholder 4" descr="iStock_000003216105Smal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1124744"/>
            <a:ext cx="3960440" cy="5151437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i="1" dirty="0" smtClean="0">
                <a:solidFill>
                  <a:srgbClr val="FF0000"/>
                </a:solidFill>
              </a:rPr>
              <a:t>Saksije </a:t>
            </a:r>
            <a:endParaRPr lang="bs-Latn-BA" sz="3600" i="1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5" name="Picture Placeholder 4" descr="uradi-sam-baštensko-cveće-08-150x15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7442" b="7442"/>
          <a:stretch>
            <a:fillRect/>
          </a:stretch>
        </p:blipFill>
        <p:spPr>
          <a:xfrm rot="420000">
            <a:off x="2517165" y="1166072"/>
            <a:ext cx="5957175" cy="4799037"/>
          </a:xfr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4400" i="1" dirty="0" smtClean="0">
                <a:solidFill>
                  <a:schemeClr val="bg2">
                    <a:lumMod val="50000"/>
                  </a:schemeClr>
                </a:solidFill>
              </a:rPr>
              <a:t>Igračke</a:t>
            </a:r>
            <a:endParaRPr lang="bs-Latn-BA" sz="440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34818" name="Picture 2" descr="http://osradedodic.files.wordpress.com/2012/04/fotografija020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8082" b="18082"/>
          <a:stretch>
            <a:fillRect/>
          </a:stretch>
        </p:blipFill>
        <p:spPr bwMode="auto">
          <a:xfrm rot="420000">
            <a:off x="3465935" y="674630"/>
            <a:ext cx="4617720" cy="5305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4000" i="1" dirty="0" smtClean="0">
                <a:solidFill>
                  <a:srgbClr val="7030A0"/>
                </a:solidFill>
              </a:rPr>
              <a:t>Čamac</a:t>
            </a:r>
            <a:endParaRPr lang="bs-Latn-BA" sz="4000" i="1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 dirty="0"/>
          </a:p>
        </p:txBody>
      </p:sp>
      <p:pic>
        <p:nvPicPr>
          <p:cNvPr id="38914" name="Picture 2" descr="http://static.cooliraj.com/09122013214156_5036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009" r="800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dirty="0" smtClean="0">
                <a:solidFill>
                  <a:schemeClr val="accent3">
                    <a:lumMod val="50000"/>
                  </a:schemeClr>
                </a:solidFill>
              </a:rPr>
              <a:t>Namještaj</a:t>
            </a:r>
            <a:endParaRPr lang="bs-Latn-BA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39938" name="Picture 2" descr="http://www.bravacasa.rs/wp-content/uploads/2014/02/Reciklirane-drvene-palete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4754" r="14754"/>
          <a:stretch>
            <a:fillRect/>
          </a:stretch>
        </p:blipFill>
        <p:spPr bwMode="auto">
          <a:xfrm rot="420000">
            <a:off x="3434671" y="1230931"/>
            <a:ext cx="5182480" cy="4736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2800" i="1" dirty="0" smtClean="0">
                <a:solidFill>
                  <a:schemeClr val="accent3"/>
                </a:solidFill>
              </a:rPr>
              <a:t>Modni detalji </a:t>
            </a:r>
            <a:endParaRPr lang="bs-Latn-BA" sz="2800" i="1" dirty="0">
              <a:solidFill>
                <a:schemeClr val="accent3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40962" name="Picture 2" descr="http://3.bp.blogspot.com/_stW4Z9Yry6Y/S_Z-G-0v6jI/AAAAAAAAAQA/S0drS9Vcprs/s1600/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1688" b="21688"/>
          <a:stretch>
            <a:fillRect/>
          </a:stretch>
        </p:blipFill>
        <p:spPr bwMode="auto">
          <a:xfrm rot="420000">
            <a:off x="2886375" y="875562"/>
            <a:ext cx="5519571" cy="5491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>
                <a:solidFill>
                  <a:schemeClr val="accent2"/>
                </a:solidFill>
              </a:rPr>
              <a:t>Skulpture</a:t>
            </a:r>
            <a:endParaRPr lang="bs-Latn-BA" i="1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5" name="Content Placeholder 4" descr="Kucici-od-igracak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980728"/>
            <a:ext cx="5904655" cy="540060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PRAKTIČAN RAD:</a:t>
            </a: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bs-Latn-BA" sz="4400" u="sng" dirty="0" smtClean="0"/>
              <a:t>Novčanik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POTREBNO</a:t>
            </a:r>
            <a:endParaRPr lang="bs-Latn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 smtClean="0"/>
              <a:t>Materijal:</a:t>
            </a:r>
            <a:endParaRPr lang="bs-Latn-B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bs-Latn-BA" dirty="0" smtClean="0"/>
              <a:t>Alat:</a:t>
            </a:r>
            <a:endParaRPr lang="bs-Latn-BA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bs-Latn-BA" dirty="0" smtClean="0"/>
              <a:t>Tetrapak,</a:t>
            </a:r>
          </a:p>
          <a:p>
            <a:r>
              <a:rPr lang="bs-Latn-BA" dirty="0" smtClean="0"/>
              <a:t>Čičak traka,</a:t>
            </a:r>
          </a:p>
          <a:p>
            <a:r>
              <a:rPr lang="bs-Latn-BA" dirty="0" smtClean="0"/>
              <a:t>Konac.</a:t>
            </a:r>
            <a:endParaRPr lang="bs-Latn-BA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s-Latn-BA" dirty="0" smtClean="0"/>
              <a:t>Makaze,</a:t>
            </a:r>
          </a:p>
          <a:p>
            <a:r>
              <a:rPr lang="bs-Latn-BA" dirty="0" smtClean="0"/>
              <a:t>Heftarica,</a:t>
            </a:r>
          </a:p>
          <a:p>
            <a:r>
              <a:rPr lang="bs-Latn-BA" dirty="0" smtClean="0"/>
              <a:t>Igla za šivenje.</a:t>
            </a:r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z="4000" dirty="0" smtClean="0">
                <a:solidFill>
                  <a:schemeClr val="accent2"/>
                </a:solidFill>
              </a:rPr>
              <a:t>Plan rada</a:t>
            </a:r>
            <a:endParaRPr lang="bs-Latn-BA" sz="4000" dirty="0">
              <a:solidFill>
                <a:schemeClr val="accent2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bs-Latn-BA" sz="1800" dirty="0" smtClean="0"/>
              <a:t>Analiza tehničkog crteža,</a:t>
            </a:r>
          </a:p>
          <a:p>
            <a:pPr marL="342900" indent="-342900">
              <a:buAutoNum type="arabicPeriod"/>
            </a:pPr>
            <a:r>
              <a:rPr lang="bs-Latn-BA" sz="1800" dirty="0" smtClean="0"/>
              <a:t>Rezanje,</a:t>
            </a:r>
          </a:p>
          <a:p>
            <a:pPr marL="342900" indent="-342900">
              <a:buAutoNum type="arabicPeriod"/>
            </a:pPr>
            <a:r>
              <a:rPr lang="bs-Latn-BA" sz="1800" dirty="0" smtClean="0"/>
              <a:t>Ocrtavanje šablona,</a:t>
            </a:r>
          </a:p>
          <a:p>
            <a:pPr marL="342900" indent="-342900">
              <a:buAutoNum type="arabicPeriod"/>
            </a:pPr>
            <a:r>
              <a:rPr lang="bs-Latn-BA" sz="1800" dirty="0" smtClean="0"/>
              <a:t>Provjera,</a:t>
            </a:r>
          </a:p>
          <a:p>
            <a:pPr marL="342900" indent="-342900">
              <a:buAutoNum type="arabicPeriod"/>
            </a:pPr>
            <a:r>
              <a:rPr lang="bs-Latn-BA" sz="1800" dirty="0" smtClean="0"/>
              <a:t>Rezanje,</a:t>
            </a:r>
          </a:p>
          <a:p>
            <a:pPr marL="342900" indent="-342900">
              <a:buAutoNum type="arabicPeriod"/>
            </a:pPr>
            <a:r>
              <a:rPr lang="bs-Latn-BA" sz="1800" dirty="0" smtClean="0"/>
              <a:t>Savijanje,</a:t>
            </a:r>
          </a:p>
          <a:p>
            <a:pPr marL="342900" indent="-342900">
              <a:buAutoNum type="arabicPeriod"/>
            </a:pPr>
            <a:r>
              <a:rPr lang="bs-Latn-BA" sz="1800" dirty="0" smtClean="0"/>
              <a:t>Gotov proizvod.</a:t>
            </a:r>
          </a:p>
          <a:p>
            <a:pPr marL="342900" indent="-342900">
              <a:buAutoNum type="arabicPeriod"/>
            </a:pPr>
            <a:endParaRPr lang="bs-Latn-BA" dirty="0"/>
          </a:p>
        </p:txBody>
      </p:sp>
      <p:pic>
        <p:nvPicPr>
          <p:cNvPr id="5" name="Content Placeholder 4" descr="porta-moedas-reciclad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908720"/>
            <a:ext cx="4896544" cy="53285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2800" dirty="0" smtClean="0">
                <a:solidFill>
                  <a:srgbClr val="FF0000"/>
                </a:solidFill>
              </a:rPr>
              <a:t>Završen rad</a:t>
            </a:r>
            <a:endParaRPr lang="bs-Latn-BA" sz="2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41986" name="Picture 2" descr="https://pbs.twimg.com/media/A8ODK84CAAELhcb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7442" b="7442"/>
          <a:stretch>
            <a:fillRect/>
          </a:stretch>
        </p:blipFill>
        <p:spPr bwMode="auto">
          <a:xfrm rot="420000">
            <a:off x="2447088" y="660003"/>
            <a:ext cx="6251836" cy="565373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solidFill>
                  <a:srgbClr val="00B050"/>
                </a:solidFill>
              </a:rPr>
              <a:t>Čista i zdrava  okolina </a:t>
            </a:r>
            <a:endParaRPr lang="bs-Latn-BA" dirty="0">
              <a:solidFill>
                <a:srgbClr val="00B05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1026" name="Picture 2" descr="http://3.bp.blogspot.com/-ibvrt88H63A/T6APnM306CI/AAAAAAAACU8/vrqZnxEYYrI/s1600/Picture_Lake_iPod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 bwMode="auto">
          <a:xfrm rot="420000">
            <a:off x="2823303" y="448935"/>
            <a:ext cx="5725209" cy="563618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solidFill>
                  <a:srgbClr val="FF0000"/>
                </a:solidFill>
              </a:rPr>
              <a:t>ZAPAMTI</a:t>
            </a:r>
            <a:endParaRPr lang="bs-Latn-BA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0" y="1676400"/>
            <a:ext cx="3429000" cy="4572000"/>
          </a:xfrm>
        </p:spPr>
        <p:txBody>
          <a:bodyPr>
            <a:normAutofit/>
          </a:bodyPr>
          <a:lstStyle/>
          <a:p>
            <a:endParaRPr lang="bs-Latn-BA" sz="3200" dirty="0" smtClean="0"/>
          </a:p>
          <a:p>
            <a:endParaRPr lang="bs-Latn-BA" sz="3200" dirty="0" smtClean="0"/>
          </a:p>
          <a:p>
            <a:r>
              <a:rPr lang="bs-Latn-BA" sz="3200" dirty="0" smtClean="0">
                <a:solidFill>
                  <a:srgbClr val="00B050"/>
                </a:solidFill>
              </a:rPr>
              <a:t>Priroda vrijedi da se štedi.</a:t>
            </a:r>
            <a:endParaRPr lang="bs-Latn-BA" sz="3200" dirty="0">
              <a:solidFill>
                <a:srgbClr val="00B050"/>
              </a:solidFill>
            </a:endParaRPr>
          </a:p>
        </p:txBody>
      </p:sp>
      <p:pic>
        <p:nvPicPr>
          <p:cNvPr id="5" name="Content Placeholder 4" descr="Gack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836712"/>
            <a:ext cx="5544615" cy="56166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>
                <a:solidFill>
                  <a:srgbClr val="FF0000"/>
                </a:solidFill>
              </a:rPr>
              <a:t>Zagađena okolina</a:t>
            </a:r>
            <a:endParaRPr lang="bs-Latn-BA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bs-Latn-BA"/>
          </a:p>
        </p:txBody>
      </p:sp>
      <p:pic>
        <p:nvPicPr>
          <p:cNvPr id="19458" name="Picture 2" descr="http://www.egeografija.org/wp-content/uploads/2012/04/zaga%C4%91enje-300x30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7442" b="7442"/>
          <a:stretch>
            <a:fillRect/>
          </a:stretch>
        </p:blipFill>
        <p:spPr bwMode="auto">
          <a:xfrm rot="420000">
            <a:off x="2939770" y="611030"/>
            <a:ext cx="5502019" cy="558226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2424"/>
          </a:xfrm>
        </p:spPr>
        <p:txBody>
          <a:bodyPr>
            <a:normAutofit fontScale="90000"/>
          </a:bodyPr>
          <a:lstStyle/>
          <a:p>
            <a:r>
              <a:rPr lang="bs-Latn-BA" dirty="0" smtClean="0">
                <a:solidFill>
                  <a:srgbClr val="FF0000"/>
                </a:solidFill>
              </a:rPr>
              <a:t>U svijetu danas postoji veliki problem zagađenja naše okoline</a:t>
            </a:r>
            <a:endParaRPr lang="bs-Latn-BA" dirty="0">
              <a:solidFill>
                <a:srgbClr val="FF0000"/>
              </a:solidFill>
            </a:endParaRPr>
          </a:p>
        </p:txBody>
      </p:sp>
      <p:pic>
        <p:nvPicPr>
          <p:cNvPr id="6" name="Content Placeholder 5" descr="shutterstock_sme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32856"/>
            <a:ext cx="4546848" cy="4320480"/>
          </a:xfrm>
        </p:spPr>
      </p:pic>
      <p:pic>
        <p:nvPicPr>
          <p:cNvPr id="5" name="Content Placeholder 4" descr="kontejner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64088" y="1916832"/>
            <a:ext cx="3312368" cy="3816424"/>
          </a:xfr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 smtClean="0">
                <a:latin typeface="Calibri" pitchFamily="34" charset="0"/>
              </a:rPr>
              <a:t>Zagađenje (lat. contaminatio) podrazumijeva onečišćenje tijela, predmeta, odjeće i obuće, prehrambenih namirnica, okoliša itd. zaraznim klicama te otrovima ili radioaktivnim tvarima, teškim metalima.</a:t>
            </a:r>
            <a:endParaRPr lang="bs-Latn-BA" dirty="0" smtClean="0">
              <a:latin typeface="Calibri" pitchFamily="34" charset="0"/>
            </a:endParaRPr>
          </a:p>
          <a:p>
            <a:endParaRPr lang="bs-Latn-BA" dirty="0" smtClean="0">
              <a:latin typeface="Calibri" pitchFamily="34" charset="0"/>
            </a:endParaRPr>
          </a:p>
          <a:p>
            <a:r>
              <a:rPr lang="vi-VN" dirty="0" smtClean="0">
                <a:latin typeface="Calibri" pitchFamily="34" charset="0"/>
              </a:rPr>
              <a:t> Indijanska poslovica kaže: </a:t>
            </a:r>
            <a:r>
              <a:rPr lang="vi-VN" dirty="0" smtClean="0">
                <a:solidFill>
                  <a:srgbClr val="FF0000"/>
                </a:solidFill>
                <a:latin typeface="Calibri" pitchFamily="34" charset="0"/>
              </a:rPr>
              <a:t>“Prirodu nismo nasljedili od pradjedova, već smo je posudili od unuka.”</a:t>
            </a:r>
            <a:endParaRPr lang="bs-Latn-BA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Kako to ljudi zagađuju okolinu?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s-Latn-BA" dirty="0" smtClean="0">
                <a:latin typeface="Calibri" pitchFamily="34" charset="0"/>
              </a:rPr>
              <a:t>Ljudi su mislili da mogu iskorištavati prirodna dobra do “besvijesti”. Smatrali su da su neiscrpna. Na žalost nije tako i potrebno je shvatiti koliko je životinjskih i biljnjih vrsta izumrlo i nestalo zahvaljujući nemilosti i nesmotrenosti čovjeka.</a:t>
            </a:r>
          </a:p>
          <a:p>
            <a:r>
              <a:rPr lang="bs-Latn-BA" dirty="0" smtClean="0">
                <a:solidFill>
                  <a:srgbClr val="FF0000"/>
                </a:solidFill>
                <a:latin typeface="Calibri" pitchFamily="34" charset="0"/>
              </a:rPr>
              <a:t>Slika: Zlatni lavlji tamarini, mala vrsta skoro pa istrebljenih majmuna.</a:t>
            </a:r>
            <a:endParaRPr lang="bs-Latn-BA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5" name="Content Placeholder 4" descr="zlatni_lavlji_tamari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060848"/>
            <a:ext cx="4038600" cy="403244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8219256" cy="4434840"/>
          </a:xfrm>
        </p:spPr>
        <p:txBody>
          <a:bodyPr>
            <a:normAutofit fontScale="92500" lnSpcReduction="10000"/>
          </a:bodyPr>
          <a:lstStyle/>
          <a:p>
            <a:r>
              <a:rPr lang="vi-VN" dirty="0" smtClean="0">
                <a:solidFill>
                  <a:srgbClr val="FF0000"/>
                </a:solidFill>
                <a:latin typeface="Calibri" pitchFamily="34" charset="0"/>
              </a:rPr>
              <a:t>Najveći zagađivači prirode su ljudi.</a:t>
            </a:r>
            <a:endParaRPr lang="bs-Latn-BA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endParaRPr lang="bs-Latn-BA" dirty="0" smtClean="0">
              <a:latin typeface="Calibri" pitchFamily="34" charset="0"/>
            </a:endParaRPr>
          </a:p>
          <a:p>
            <a:r>
              <a:rPr lang="vi-VN" dirty="0" smtClean="0">
                <a:latin typeface="Calibri" pitchFamily="34" charset="0"/>
              </a:rPr>
              <a:t> Zagađuju prirodu tako što: bacaju smeće i pale ga, prave fabrike koje ispuštaju otrovne gasove</a:t>
            </a:r>
            <a:r>
              <a:rPr lang="bs-Latn-BA" dirty="0" smtClean="0">
                <a:latin typeface="Calibri" pitchFamily="34" charset="0"/>
              </a:rPr>
              <a:t>,</a:t>
            </a:r>
            <a:r>
              <a:rPr lang="vi-VN" dirty="0" smtClean="0">
                <a:latin typeface="Calibri" pitchFamily="34" charset="0"/>
              </a:rPr>
              <a:t> a i kada prave velike fabrike unište mnogo prirode, betoniraju parkove, grade zgrade i kuće na travnjacima, i kupuju auta koja</a:t>
            </a:r>
            <a:r>
              <a:rPr lang="bs-Latn-BA" dirty="0" smtClean="0">
                <a:latin typeface="Calibri" pitchFamily="34" charset="0"/>
              </a:rPr>
              <a:t> ispuštaju</a:t>
            </a:r>
            <a:r>
              <a:rPr lang="vi-VN" dirty="0" smtClean="0">
                <a:latin typeface="Calibri" pitchFamily="34" charset="0"/>
              </a:rPr>
              <a:t> otrovn</a:t>
            </a:r>
            <a:r>
              <a:rPr lang="bs-Latn-BA" dirty="0" smtClean="0">
                <a:latin typeface="Calibri" pitchFamily="34" charset="0"/>
              </a:rPr>
              <a:t>e tvari u </a:t>
            </a:r>
            <a:r>
              <a:rPr lang="vi-VN" dirty="0" smtClean="0">
                <a:latin typeface="Calibri" pitchFamily="34" charset="0"/>
              </a:rPr>
              <a:t> vazduh.</a:t>
            </a:r>
            <a:r>
              <a:rPr lang="bs-Latn-BA" dirty="0" smtClean="0">
                <a:latin typeface="Calibri" pitchFamily="34" charset="0"/>
              </a:rPr>
              <a:t> </a:t>
            </a:r>
          </a:p>
          <a:p>
            <a:pPr>
              <a:buNone/>
            </a:pPr>
            <a:endParaRPr lang="bs-Latn-BA" dirty="0" smtClean="0">
              <a:latin typeface="Calibri" pitchFamily="34" charset="0"/>
            </a:endParaRPr>
          </a:p>
          <a:p>
            <a:r>
              <a:rPr lang="bs-Latn-BA" dirty="0" smtClean="0">
                <a:latin typeface="Calibri" pitchFamily="34" charset="0"/>
              </a:rPr>
              <a:t>Svi mi u domaćinstvu proizvedemo velike količine smeća i otpada.</a:t>
            </a:r>
            <a:endParaRPr lang="bs-Latn-BA" dirty="0">
              <a:latin typeface="Calibri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flipV="1">
            <a:off x="4644008" y="1484785"/>
            <a:ext cx="4042792" cy="435300"/>
          </a:xfrm>
        </p:spPr>
        <p:txBody>
          <a:bodyPr>
            <a:normAutofit fontScale="92500" lnSpcReduction="10000"/>
          </a:bodyPr>
          <a:lstStyle/>
          <a:p>
            <a:endParaRPr lang="bs-Latn-B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s-Latn-BA" dirty="0" smtClean="0"/>
              <a:t>Šta je smeće?</a:t>
            </a:r>
          </a:p>
          <a:p>
            <a:endParaRPr lang="bs-Latn-BA" dirty="0" smtClean="0"/>
          </a:p>
          <a:p>
            <a:r>
              <a:rPr lang="bs-Latn-BA" dirty="0" smtClean="0"/>
              <a:t>Smeće predstavljaju tvari koje mi više ne možemo korisiti i ono se odlaže na deponije.</a:t>
            </a:r>
            <a:endParaRPr lang="bs-Latn-B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s-Latn-BA" dirty="0" smtClean="0"/>
              <a:t>Šta je otpad?</a:t>
            </a:r>
          </a:p>
          <a:p>
            <a:endParaRPr lang="bs-Latn-BA" dirty="0" smtClean="0"/>
          </a:p>
          <a:p>
            <a:r>
              <a:rPr lang="bs-Latn-BA" dirty="0" smtClean="0"/>
              <a:t>Otpad su tvari i materijali koji se mogu ponovno upotrijebiti i često se dešava da otpad se može reciklirati.</a:t>
            </a:r>
            <a:endParaRPr lang="bs-Latn-BA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141</TotalTime>
  <Words>491</Words>
  <Application>Microsoft Office PowerPoint</Application>
  <PresentationFormat>On-screen Show (4:3)</PresentationFormat>
  <Paragraphs>92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Flow</vt:lpstr>
      <vt:lpstr>ZAŠTITA OKOLINE</vt:lpstr>
      <vt:lpstr>Šta je okolina?</vt:lpstr>
      <vt:lpstr>Čista i zdrava  okolina </vt:lpstr>
      <vt:lpstr>Zagađena okolina</vt:lpstr>
      <vt:lpstr>U svijetu danas postoji veliki problem zagađenja naše okoline</vt:lpstr>
      <vt:lpstr>Slide 6</vt:lpstr>
      <vt:lpstr>Kako to ljudi zagađuju okolinu?</vt:lpstr>
      <vt:lpstr>Slide 8</vt:lpstr>
      <vt:lpstr>Slide 9</vt:lpstr>
      <vt:lpstr>Slide 10</vt:lpstr>
      <vt:lpstr>Tehnika i tehnologija u zaštiti životne okoline</vt:lpstr>
      <vt:lpstr>U zaštiti okoline čovjek koristi razna tehnička sredstva kao što su:</vt:lpstr>
      <vt:lpstr>Slide 13</vt:lpstr>
      <vt:lpstr>RECIKLAŽA</vt:lpstr>
      <vt:lpstr>Slide 15</vt:lpstr>
      <vt:lpstr>Šta se postiže reciklažom?</vt:lpstr>
      <vt:lpstr>Materijali koji se recikliraju: </vt:lpstr>
      <vt:lpstr>Proces reciklaže</vt:lpstr>
      <vt:lpstr>Šta ti možes učiniti ?  Kreativna radionica </vt:lpstr>
      <vt:lpstr>Saksije </vt:lpstr>
      <vt:lpstr>Igračke</vt:lpstr>
      <vt:lpstr>Čamac</vt:lpstr>
      <vt:lpstr>Namještaj</vt:lpstr>
      <vt:lpstr>Modni detalji </vt:lpstr>
      <vt:lpstr>Skulpture</vt:lpstr>
      <vt:lpstr>PRAKTIČAN RAD:</vt:lpstr>
      <vt:lpstr>POTREBNO</vt:lpstr>
      <vt:lpstr>Plan rada</vt:lpstr>
      <vt:lpstr>Završen rad</vt:lpstr>
      <vt:lpstr>ZAPAMTI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ZAŠTITA OKOLINE</dc:title>
  <dc:creator>Arminaa</dc:creator>
  <cp:lastModifiedBy>Armina</cp:lastModifiedBy>
  <cp:revision>27</cp:revision>
  <dcterms:created xsi:type="dcterms:W3CDTF">2014-04-23T18:01:25Z</dcterms:created>
  <dcterms:modified xsi:type="dcterms:W3CDTF">2020-05-15T07:31:50Z</dcterms:modified>
</cp:coreProperties>
</file>