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8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6CA0-4689-474B-8C3A-B666EC519854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826E-6BE6-47AB-A233-C3B653E60B0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826E-6BE6-47AB-A233-C3B653E60B0B}" type="slidenum">
              <a:rPr lang="bs-Latn-BA" smtClean="0"/>
              <a:pPr/>
              <a:t>1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B696B-C16C-4B0C-A886-CE30D84C74F9}" type="datetimeFigureOut">
              <a:rPr lang="bs-Latn-BA" smtClean="0"/>
              <a:pPr/>
              <a:t>15.5.2020</a:t>
            </a:fld>
            <a:endParaRPr lang="bs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CE397-ED7E-49FA-8E30-AEF8FDE5C94E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ZAŠTITA OKOLINE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/>
              <a:t>Handžić Armina</a:t>
            </a:r>
          </a:p>
          <a:p>
            <a:r>
              <a:rPr lang="bs-Latn-BA" dirty="0" smtClean="0"/>
              <a:t>Nagradno takmičenje</a:t>
            </a:r>
          </a:p>
          <a:p>
            <a:r>
              <a:rPr lang="bs-Latn-BA" smtClean="0"/>
              <a:t>“ Učenje kakvo želimo”</a:t>
            </a:r>
            <a:endParaRPr lang="bs-Latn-BA" dirty="0"/>
          </a:p>
        </p:txBody>
      </p:sp>
    </p:spTree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Kao otpad bacamo:</a:t>
            </a:r>
          </a:p>
          <a:p>
            <a:pPr>
              <a:buNone/>
            </a:pPr>
            <a:endParaRPr lang="bs-Latn-BA" dirty="0" smtClean="0"/>
          </a:p>
          <a:p>
            <a:pPr>
              <a:buNone/>
            </a:pPr>
            <a:r>
              <a:rPr lang="bs-Latn-BA" dirty="0" smtClean="0"/>
              <a:t>- papir,</a:t>
            </a:r>
          </a:p>
          <a:p>
            <a:pPr>
              <a:buNone/>
            </a:pPr>
            <a:r>
              <a:rPr lang="bs-Latn-BA" dirty="0" smtClean="0"/>
              <a:t>-staklo,</a:t>
            </a:r>
          </a:p>
          <a:p>
            <a:pPr>
              <a:buNone/>
            </a:pPr>
            <a:r>
              <a:rPr lang="bs-Latn-BA" dirty="0" smtClean="0"/>
              <a:t>-metalnu i plastičnu ambalažu,</a:t>
            </a:r>
          </a:p>
          <a:p>
            <a:pPr>
              <a:buNone/>
            </a:pPr>
            <a:r>
              <a:rPr lang="bs-Latn-BA" dirty="0" smtClean="0"/>
              <a:t>-organske meterije.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Tehnika i tehnologija u zaštiti životne okoline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http://kaportal.ba/wp-content/uploads/2014/02/zastita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62" r="10862"/>
          <a:stretch>
            <a:fillRect/>
          </a:stretch>
        </p:blipFill>
        <p:spPr bwMode="auto">
          <a:xfrm rot="420000">
            <a:off x="3055205" y="735857"/>
            <a:ext cx="5421772" cy="50731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U zaštiti okoline čovjek koristi razna tehnička sredstva kao što su: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s-Latn-BA" dirty="0" smtClean="0"/>
              <a:t>Vozila za preuzimanje i odvoženje otpada  i smeća,</a:t>
            </a:r>
          </a:p>
          <a:p>
            <a:pPr marL="514350" indent="-514350">
              <a:buAutoNum type="arabicPeriod"/>
            </a:pPr>
            <a:r>
              <a:rPr lang="bs-Latn-BA" dirty="0" smtClean="0"/>
              <a:t>Priručna sredstva za održavanje čistoće (metle,lopatice),</a:t>
            </a:r>
          </a:p>
          <a:p>
            <a:pPr marL="514350" indent="-514350">
              <a:buAutoNum type="arabicPeriod"/>
            </a:pPr>
            <a:r>
              <a:rPr lang="bs-Latn-BA" dirty="0" smtClean="0"/>
              <a:t>Filteri (namjenjeni prečišćavanju vode i zraka),</a:t>
            </a:r>
          </a:p>
          <a:p>
            <a:pPr marL="514350" indent="-514350">
              <a:buAutoNum type="arabicPeriod"/>
            </a:pPr>
            <a:r>
              <a:rPr lang="bs-Latn-BA" dirty="0" smtClean="0"/>
              <a:t>Mašine za uređenje i održavanje deponija,</a:t>
            </a:r>
          </a:p>
          <a:p>
            <a:pPr marL="514350" indent="-514350">
              <a:buAutoNum type="arabicPeriod"/>
            </a:pPr>
            <a:r>
              <a:rPr lang="bs-Latn-BA" dirty="0" smtClean="0"/>
              <a:t>Mašine za reciklažu određenih materijala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531089">
            <a:off x="457200" y="908720"/>
            <a:ext cx="4040188" cy="864096"/>
          </a:xfrm>
        </p:spPr>
        <p:txBody>
          <a:bodyPr/>
          <a:lstStyle/>
          <a:p>
            <a:r>
              <a:rPr lang="bs-Latn-BA" dirty="0" smtClean="0"/>
              <a:t>Vozilo za odvoz smeća</a:t>
            </a:r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rot="483176">
            <a:off x="4645025" y="908721"/>
            <a:ext cx="4041775" cy="648071"/>
          </a:xfrm>
        </p:spPr>
        <p:txBody>
          <a:bodyPr/>
          <a:lstStyle/>
          <a:p>
            <a:r>
              <a:rPr lang="bs-Latn-BA" dirty="0" smtClean="0"/>
              <a:t>Filter za prečićavanje vode</a:t>
            </a:r>
            <a:endParaRPr lang="bs-Latn-BA" dirty="0"/>
          </a:p>
        </p:txBody>
      </p:sp>
      <p:pic>
        <p:nvPicPr>
          <p:cNvPr id="7" name="Content Placeholder 6" descr="Smecari-810x5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3826768" cy="4680519"/>
          </a:xfrm>
        </p:spPr>
      </p:pic>
      <p:pic>
        <p:nvPicPr>
          <p:cNvPr id="8" name="Content Placeholder 7" descr="gaf_radionica_martina_SLIKA-3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844824"/>
            <a:ext cx="4536504" cy="460851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3600" dirty="0" smtClean="0">
                <a:solidFill>
                  <a:srgbClr val="00B050"/>
                </a:solidFill>
              </a:rPr>
              <a:t>RECIKLAŽA</a:t>
            </a:r>
            <a:endParaRPr lang="bs-Latn-BA" sz="36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27650" name="Picture 2" descr="http://www.lensoptic.com/wp-content/uploads/2011/03/reciklaz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013" b="7013"/>
          <a:stretch>
            <a:fillRect/>
          </a:stretch>
        </p:blipFill>
        <p:spPr bwMode="auto">
          <a:xfrm rot="420000">
            <a:off x="3038692" y="407199"/>
            <a:ext cx="5608594" cy="58668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bs-Latn-BA" sz="2800" dirty="0" smtClean="0">
                <a:solidFill>
                  <a:srgbClr val="00B050"/>
                </a:solidFill>
              </a:rPr>
              <a:t>Reciklaža je proces ponovne prerade već upotrebljene materije radi njenog daljeg korištenja u iste ili slične svrhe.</a:t>
            </a:r>
          </a:p>
          <a:p>
            <a:endParaRPr lang="bs-Latn-BA" dirty="0"/>
          </a:p>
        </p:txBody>
      </p:sp>
      <p:pic>
        <p:nvPicPr>
          <p:cNvPr id="5" name="Content Placeholder 4" descr="kontene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12848" y="980728"/>
            <a:ext cx="557963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Šta se postiže reciklažom?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- </a:t>
            </a:r>
            <a:r>
              <a:rPr lang="bs-Latn-BA" dirty="0" smtClean="0">
                <a:solidFill>
                  <a:srgbClr val="00B050"/>
                </a:solidFill>
              </a:rPr>
              <a:t>Štedimo energiju,</a:t>
            </a:r>
          </a:p>
          <a:p>
            <a:r>
              <a:rPr lang="bs-Latn-BA" dirty="0" smtClean="0">
                <a:solidFill>
                  <a:srgbClr val="00B050"/>
                </a:solidFill>
              </a:rPr>
              <a:t>- manje zagađujemo vazduh,</a:t>
            </a:r>
          </a:p>
          <a:p>
            <a:r>
              <a:rPr lang="bs-Latn-BA" dirty="0" smtClean="0">
                <a:solidFill>
                  <a:srgbClr val="00B050"/>
                </a:solidFill>
              </a:rPr>
              <a:t>- manje zagađujemo vodu,</a:t>
            </a:r>
          </a:p>
          <a:p>
            <a:r>
              <a:rPr lang="bs-Latn-BA" dirty="0" smtClean="0">
                <a:solidFill>
                  <a:srgbClr val="00B050"/>
                </a:solidFill>
              </a:rPr>
              <a:t>- čistimo i čuvamo tlo,</a:t>
            </a:r>
          </a:p>
          <a:p>
            <a:r>
              <a:rPr lang="bs-Latn-BA" dirty="0" smtClean="0">
                <a:solidFill>
                  <a:srgbClr val="00B050"/>
                </a:solidFill>
              </a:rPr>
              <a:t>- poboljšavamo opću higijenu,</a:t>
            </a:r>
          </a:p>
          <a:p>
            <a:r>
              <a:rPr lang="bs-Latn-BA" dirty="0" smtClean="0">
                <a:solidFill>
                  <a:srgbClr val="00B050"/>
                </a:solidFill>
              </a:rPr>
              <a:t>- unapređujemo prirodnu okolinu.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Materijali koji se recikliraju: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bs-Latn-BA" sz="2800" dirty="0" smtClean="0"/>
              <a:t>Papir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Staklo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Karton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Ljepenka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Metali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Plastične mase</a:t>
            </a:r>
          </a:p>
          <a:p>
            <a:pPr marL="342900" indent="-342900">
              <a:buAutoNum type="arabicPeriod"/>
            </a:pPr>
            <a:r>
              <a:rPr lang="bs-Latn-BA" sz="2800" dirty="0" smtClean="0"/>
              <a:t>Ulja  itd.</a:t>
            </a:r>
            <a:endParaRPr lang="bs-Latn-BA" sz="2800" dirty="0"/>
          </a:p>
        </p:txBody>
      </p:sp>
      <p:pic>
        <p:nvPicPr>
          <p:cNvPr id="5" name="Content Placeholder 4" descr="reciklaza1-300x278-250x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340768"/>
            <a:ext cx="532859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 smtClean="0">
                <a:solidFill>
                  <a:srgbClr val="FF0000"/>
                </a:solidFill>
              </a:rPr>
              <a:t>Proces reciklaže</a:t>
            </a:r>
            <a:endParaRPr lang="bs-Latn-BA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0722" name="Picture 2" descr="http://eko-cycle.com/img/proces-reciklaz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247" r="7247"/>
          <a:stretch>
            <a:fillRect/>
          </a:stretch>
        </p:blipFill>
        <p:spPr bwMode="auto">
          <a:xfrm rot="420000">
            <a:off x="3123609" y="520008"/>
            <a:ext cx="5671289" cy="58668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305800" cy="3096344"/>
          </a:xfrm>
        </p:spPr>
        <p:txBody>
          <a:bodyPr>
            <a:normAutofit/>
          </a:bodyPr>
          <a:lstStyle/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Šta ti možes učiniti ? </a:t>
            </a:r>
            <a:b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s-Latn-BA" sz="4000" i="1" dirty="0" smtClean="0">
                <a:solidFill>
                  <a:srgbClr val="FF0000"/>
                </a:solidFill>
              </a:rPr>
              <a:t>Kreativna radionica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bs-Latn-B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Šta je okolina?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7"/>
            <a:ext cx="4038600" cy="3573997"/>
          </a:xfrm>
        </p:spPr>
        <p:txBody>
          <a:bodyPr/>
          <a:lstStyle/>
          <a:p>
            <a:r>
              <a:rPr lang="bs-Latn-BA" dirty="0" smtClean="0"/>
              <a:t>Okolina je sve što nas oružuje.</a:t>
            </a:r>
          </a:p>
          <a:p>
            <a:r>
              <a:rPr lang="bs-Latn-BA" dirty="0" smtClean="0"/>
              <a:t>Dijelimo je na živu i neživu okolinu.</a:t>
            </a:r>
            <a:endParaRPr lang="bs-Latn-BA" dirty="0"/>
          </a:p>
        </p:txBody>
      </p:sp>
      <p:pic>
        <p:nvPicPr>
          <p:cNvPr id="5" name="Content Placeholder 4" descr="iStock_000003216105Sm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3960440" cy="5151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i="1" dirty="0" smtClean="0">
                <a:solidFill>
                  <a:srgbClr val="FF0000"/>
                </a:solidFill>
              </a:rPr>
              <a:t>Saksije </a:t>
            </a:r>
            <a:endParaRPr lang="bs-Latn-BA" sz="3600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Picture Placeholder 4" descr="uradi-sam-baštensko-cveće-08-150x1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xfrm rot="420000">
            <a:off x="2517165" y="1166072"/>
            <a:ext cx="5957175" cy="4799037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400" i="1" dirty="0" smtClean="0">
                <a:solidFill>
                  <a:schemeClr val="bg2">
                    <a:lumMod val="50000"/>
                  </a:schemeClr>
                </a:solidFill>
              </a:rPr>
              <a:t>Igračke</a:t>
            </a:r>
            <a:endParaRPr lang="bs-Latn-BA"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4818" name="Picture 2" descr="http://osradedodic.files.wordpress.com/2012/04/fotografija02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xfrm rot="420000">
            <a:off x="3465935" y="674630"/>
            <a:ext cx="4617720" cy="530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i="1" dirty="0" smtClean="0">
                <a:solidFill>
                  <a:srgbClr val="7030A0"/>
                </a:solidFill>
              </a:rPr>
              <a:t>Čamac</a:t>
            </a:r>
            <a:endParaRPr lang="bs-Latn-BA" sz="4000" i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38914" name="Picture 2" descr="http://static.cooliraj.com/09122013214156_503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009" r="80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chemeClr val="accent3">
                    <a:lumMod val="50000"/>
                  </a:schemeClr>
                </a:solidFill>
              </a:rPr>
              <a:t>Namještaj</a:t>
            </a:r>
            <a:endParaRPr lang="bs-Latn-BA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9938" name="Picture 2" descr="http://www.bravacasa.rs/wp-content/uploads/2014/02/Reciklirane-drvene-palet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754" r="14754"/>
          <a:stretch>
            <a:fillRect/>
          </a:stretch>
        </p:blipFill>
        <p:spPr bwMode="auto">
          <a:xfrm rot="420000">
            <a:off x="3434671" y="1230931"/>
            <a:ext cx="5182480" cy="473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i="1" dirty="0" smtClean="0">
                <a:solidFill>
                  <a:schemeClr val="accent3"/>
                </a:solidFill>
              </a:rPr>
              <a:t>Modni detalji </a:t>
            </a:r>
            <a:endParaRPr lang="bs-Latn-BA" sz="2800" i="1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0962" name="Picture 2" descr="http://3.bp.blogspot.com/_stW4Z9Yry6Y/S_Z-G-0v6jI/AAAAAAAAAQA/S0drS9Vcprs/s1600/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688" b="21688"/>
          <a:stretch>
            <a:fillRect/>
          </a:stretch>
        </p:blipFill>
        <p:spPr bwMode="auto">
          <a:xfrm rot="420000">
            <a:off x="2886375" y="875562"/>
            <a:ext cx="5519571" cy="549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i="1" dirty="0" smtClean="0">
                <a:solidFill>
                  <a:schemeClr val="accent2"/>
                </a:solidFill>
              </a:rPr>
              <a:t>Skulpture</a:t>
            </a:r>
            <a:endParaRPr lang="bs-Latn-BA" i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Content Placeholder 4" descr="Kucici-od-igraca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980728"/>
            <a:ext cx="5904655" cy="54006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PRAKTIČAN RAD: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400" u="sng" dirty="0" smtClean="0"/>
              <a:t>Novčanik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POTREBNO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Materijal:</a:t>
            </a:r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s-Latn-BA" dirty="0" smtClean="0"/>
              <a:t>Alat: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s-Latn-BA" dirty="0" smtClean="0"/>
              <a:t>Tetrapak,</a:t>
            </a:r>
          </a:p>
          <a:p>
            <a:r>
              <a:rPr lang="bs-Latn-BA" dirty="0" smtClean="0"/>
              <a:t>Čičak traka,</a:t>
            </a:r>
          </a:p>
          <a:p>
            <a:r>
              <a:rPr lang="bs-Latn-BA" dirty="0" smtClean="0"/>
              <a:t>Konac.</a:t>
            </a:r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s-Latn-BA" dirty="0" smtClean="0"/>
              <a:t>Makaze,</a:t>
            </a:r>
          </a:p>
          <a:p>
            <a:r>
              <a:rPr lang="bs-Latn-BA" dirty="0" smtClean="0"/>
              <a:t>Heftarica,</a:t>
            </a:r>
          </a:p>
          <a:p>
            <a:r>
              <a:rPr lang="bs-Latn-BA" dirty="0" smtClean="0"/>
              <a:t>Igla za šivenje.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000" dirty="0" smtClean="0">
                <a:solidFill>
                  <a:schemeClr val="accent2"/>
                </a:solidFill>
              </a:rPr>
              <a:t>Plan rada</a:t>
            </a:r>
            <a:endParaRPr lang="bs-Latn-BA" sz="40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bs-Latn-BA" sz="1800" dirty="0" smtClean="0"/>
              <a:t>Analiza tehničkog crteža,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Rezanje,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Ocrtavanje šablona,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Provjera,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Rezanje,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Savijanje,</a:t>
            </a:r>
          </a:p>
          <a:p>
            <a:pPr marL="342900" indent="-342900">
              <a:buAutoNum type="arabicPeriod"/>
            </a:pPr>
            <a:r>
              <a:rPr lang="bs-Latn-BA" sz="1800" dirty="0" smtClean="0"/>
              <a:t>Gotov proizvod.</a:t>
            </a:r>
          </a:p>
          <a:p>
            <a:pPr marL="342900" indent="-342900">
              <a:buAutoNum type="arabicPeriod"/>
            </a:pPr>
            <a:endParaRPr lang="bs-Latn-BA" dirty="0"/>
          </a:p>
        </p:txBody>
      </p:sp>
      <p:pic>
        <p:nvPicPr>
          <p:cNvPr id="5" name="Content Placeholder 4" descr="porta-moedas-recicl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489654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>
                <a:solidFill>
                  <a:srgbClr val="FF0000"/>
                </a:solidFill>
              </a:rPr>
              <a:t>Završen rad</a:t>
            </a:r>
            <a:endParaRPr lang="bs-Latn-BA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1986" name="Picture 2" descr="https://pbs.twimg.com/media/A8ODK84CAAELhc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2447088" y="660003"/>
            <a:ext cx="6251836" cy="56537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00B050"/>
                </a:solidFill>
              </a:rPr>
              <a:t>Čista i zdrava  okolina </a:t>
            </a:r>
            <a:endParaRPr lang="bs-Latn-BA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http://3.bp.blogspot.com/-ibvrt88H63A/T6APnM306CI/AAAAAAAACU8/vrqZnxEYYrI/s1600/Picture_Lake_iPo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2823303" y="448935"/>
            <a:ext cx="5725209" cy="56361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FF0000"/>
                </a:solidFill>
              </a:rPr>
              <a:t>ZAPAMTI</a:t>
            </a:r>
            <a:endParaRPr lang="bs-Latn-B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3429000" cy="4572000"/>
          </a:xfrm>
        </p:spPr>
        <p:txBody>
          <a:bodyPr>
            <a:normAutofit/>
          </a:bodyPr>
          <a:lstStyle/>
          <a:p>
            <a:endParaRPr lang="bs-Latn-BA" sz="3200" dirty="0" smtClean="0"/>
          </a:p>
          <a:p>
            <a:endParaRPr lang="bs-Latn-BA" sz="3200" dirty="0" smtClean="0"/>
          </a:p>
          <a:p>
            <a:r>
              <a:rPr lang="bs-Latn-BA" sz="3200" dirty="0" smtClean="0">
                <a:solidFill>
                  <a:srgbClr val="00B050"/>
                </a:solidFill>
              </a:rPr>
              <a:t>Priroda vrijedi da se štedi.</a:t>
            </a:r>
            <a:endParaRPr lang="bs-Latn-BA" sz="32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Gac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836712"/>
            <a:ext cx="5544615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FF0000"/>
                </a:solidFill>
              </a:rPr>
              <a:t>Zagađena okolina</a:t>
            </a:r>
            <a:endParaRPr lang="bs-Latn-B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9458" name="Picture 2" descr="http://www.egeografija.org/wp-content/uploads/2012/04/zaga%C4%91enje-300x3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2939770" y="611030"/>
            <a:ext cx="5502019" cy="55822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FF0000"/>
                </a:solidFill>
              </a:rPr>
              <a:t>U svijetu danas postoji veliki problem zagađenja naše okoline</a:t>
            </a:r>
            <a:endParaRPr lang="bs-Latn-B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shutterstock_sm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546848" cy="4320480"/>
          </a:xfrm>
        </p:spPr>
      </p:pic>
      <p:pic>
        <p:nvPicPr>
          <p:cNvPr id="5" name="Content Placeholder 4" descr="kontejne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312368" cy="381642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</a:rPr>
              <a:t>Zagađenje (lat. contaminatio) podrazumijeva onečišćenje tijela, predmeta, odjeće i obuće, prehrambenih namirnica, okoliša itd. zaraznim klicama te otrovima ili radioaktivnim tvarima, teškim metalima.</a:t>
            </a:r>
            <a:endParaRPr lang="bs-Latn-BA" dirty="0" smtClean="0">
              <a:latin typeface="Calibri" pitchFamily="34" charset="0"/>
            </a:endParaRPr>
          </a:p>
          <a:p>
            <a:endParaRPr lang="bs-Latn-BA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 Indijanska poslovica kaže: </a:t>
            </a:r>
            <a:r>
              <a:rPr lang="vi-VN" dirty="0" smtClean="0">
                <a:solidFill>
                  <a:srgbClr val="FF0000"/>
                </a:solidFill>
                <a:latin typeface="Calibri" pitchFamily="34" charset="0"/>
              </a:rPr>
              <a:t>“Prirodu nismo nasljedili od pradjedova, već smo je posudili od unuka.”</a:t>
            </a:r>
            <a:endParaRPr lang="bs-Latn-BA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Kako to ljudi zagađuju okolinu?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dirty="0" smtClean="0">
                <a:latin typeface="Calibri" pitchFamily="34" charset="0"/>
              </a:rPr>
              <a:t>Ljudi su mislili da mogu iskorištavati prirodna dobra do “besvijesti”. Smatrali su da su neiscrpna. Na žalost nije tako i potrebno je shvatiti koliko je životinjskih i biljnjih vrsta izumrlo i nestalo zahvaljujući nemilosti i nesmotrenosti čovjeka.</a:t>
            </a:r>
          </a:p>
          <a:p>
            <a:r>
              <a:rPr lang="bs-Latn-BA" dirty="0" smtClean="0">
                <a:solidFill>
                  <a:srgbClr val="FF0000"/>
                </a:solidFill>
                <a:latin typeface="Calibri" pitchFamily="34" charset="0"/>
              </a:rPr>
              <a:t>Slika: Zlatni lavlji tamarini, mala vrsta skoro pa istrebljenih majmuna.</a:t>
            </a:r>
            <a:endParaRPr lang="bs-Latn-BA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Content Placeholder 4" descr="zlatni_lavlji_tamar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0848"/>
            <a:ext cx="4038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219256" cy="4434840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Calibri" pitchFamily="34" charset="0"/>
              </a:rPr>
              <a:t>Najveći zagađivači prirode su ljudi.</a:t>
            </a:r>
            <a:endParaRPr lang="bs-Latn-BA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bs-Latn-BA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 Zagađuju prirodu tako što: bacaju smeće i pale ga, prave fabrike koje ispuštaju otrovne gasove</a:t>
            </a:r>
            <a:r>
              <a:rPr lang="bs-Latn-BA" dirty="0" smtClean="0">
                <a:latin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</a:rPr>
              <a:t> a i kada prave velike fabrike unište mnogo prirode, betoniraju parkove, grade zgrade i kuće na travnjacima, i kupuju auta koja</a:t>
            </a:r>
            <a:r>
              <a:rPr lang="bs-Latn-BA" dirty="0" smtClean="0">
                <a:latin typeface="Calibri" pitchFamily="34" charset="0"/>
              </a:rPr>
              <a:t> ispuštaju</a:t>
            </a:r>
            <a:r>
              <a:rPr lang="vi-VN" dirty="0" smtClean="0">
                <a:latin typeface="Calibri" pitchFamily="34" charset="0"/>
              </a:rPr>
              <a:t> otrovn</a:t>
            </a:r>
            <a:r>
              <a:rPr lang="bs-Latn-BA" dirty="0" smtClean="0">
                <a:latin typeface="Calibri" pitchFamily="34" charset="0"/>
              </a:rPr>
              <a:t>e tvari u </a:t>
            </a:r>
            <a:r>
              <a:rPr lang="vi-VN" dirty="0" smtClean="0">
                <a:latin typeface="Calibri" pitchFamily="34" charset="0"/>
              </a:rPr>
              <a:t> vazduh.</a:t>
            </a:r>
            <a:r>
              <a:rPr lang="bs-Latn-BA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bs-Latn-BA" dirty="0" smtClean="0">
              <a:latin typeface="Calibri" pitchFamily="34" charset="0"/>
            </a:endParaRPr>
          </a:p>
          <a:p>
            <a:r>
              <a:rPr lang="bs-Latn-BA" dirty="0" smtClean="0">
                <a:latin typeface="Calibri" pitchFamily="34" charset="0"/>
              </a:rPr>
              <a:t>Svi mi u domaćinstvu proizvedemo velike količine smeća i otpada.</a:t>
            </a:r>
            <a:endParaRPr lang="bs-Latn-BA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4644008" y="1484785"/>
            <a:ext cx="4042792" cy="435300"/>
          </a:xfrm>
        </p:spPr>
        <p:txBody>
          <a:bodyPr>
            <a:normAutofit fontScale="92500" lnSpcReduction="10000"/>
          </a:bodyPr>
          <a:lstStyle/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Latn-BA" dirty="0" smtClean="0"/>
              <a:t>Šta je smeće?</a:t>
            </a:r>
          </a:p>
          <a:p>
            <a:endParaRPr lang="bs-Latn-BA" dirty="0" smtClean="0"/>
          </a:p>
          <a:p>
            <a:r>
              <a:rPr lang="bs-Latn-BA" dirty="0" smtClean="0"/>
              <a:t>Smeće predstavljaju tvari koje mi više ne možemo korisiti i ono se odlaže na deponije.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dirty="0" smtClean="0"/>
              <a:t>Šta je otpad?</a:t>
            </a:r>
          </a:p>
          <a:p>
            <a:endParaRPr lang="bs-Latn-BA" dirty="0" smtClean="0"/>
          </a:p>
          <a:p>
            <a:r>
              <a:rPr lang="bs-Latn-BA" dirty="0" smtClean="0"/>
              <a:t>Otpad su tvari i materijali koji se mogu ponovno upotrijebiti i često se dešava da otpad se može reciklirati.</a:t>
            </a:r>
            <a:endParaRPr lang="bs-Latn-B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491</Words>
  <Application>Microsoft Office PowerPoint</Application>
  <PresentationFormat>On-screen Show (4:3)</PresentationFormat>
  <Paragraphs>92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ZAŠTITA OKOLINE</vt:lpstr>
      <vt:lpstr>Šta je okolina?</vt:lpstr>
      <vt:lpstr>Čista i zdrava  okolina </vt:lpstr>
      <vt:lpstr>Zagađena okolina</vt:lpstr>
      <vt:lpstr>U svijetu danas postoji veliki problem zagađenja naše okoline</vt:lpstr>
      <vt:lpstr>Slide 6</vt:lpstr>
      <vt:lpstr>Kako to ljudi zagađuju okolinu?</vt:lpstr>
      <vt:lpstr>Slide 8</vt:lpstr>
      <vt:lpstr>Slide 9</vt:lpstr>
      <vt:lpstr>Slide 10</vt:lpstr>
      <vt:lpstr>Tehnika i tehnologija u zaštiti životne okoline</vt:lpstr>
      <vt:lpstr>U zaštiti okoline čovjek koristi razna tehnička sredstva kao što su:</vt:lpstr>
      <vt:lpstr>Slide 13</vt:lpstr>
      <vt:lpstr>RECIKLAŽA</vt:lpstr>
      <vt:lpstr>Slide 15</vt:lpstr>
      <vt:lpstr>Šta se postiže reciklažom?</vt:lpstr>
      <vt:lpstr>Materijali koji se recikliraju: </vt:lpstr>
      <vt:lpstr>Proces reciklaže</vt:lpstr>
      <vt:lpstr>Šta ti možes učiniti ?  Kreativna radionica </vt:lpstr>
      <vt:lpstr>Saksije </vt:lpstr>
      <vt:lpstr>Igračke</vt:lpstr>
      <vt:lpstr>Čamac</vt:lpstr>
      <vt:lpstr>Namještaj</vt:lpstr>
      <vt:lpstr>Modni detalji </vt:lpstr>
      <vt:lpstr>Skulpture</vt:lpstr>
      <vt:lpstr>PRAKTIČAN RAD:</vt:lpstr>
      <vt:lpstr>POTREBNO</vt:lpstr>
      <vt:lpstr>Plan rada</vt:lpstr>
      <vt:lpstr>Završen rad</vt:lpstr>
      <vt:lpstr>ZAPAMTI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OKOLINE</dc:title>
  <dc:creator>Arminaa</dc:creator>
  <cp:lastModifiedBy>Armina</cp:lastModifiedBy>
  <cp:revision>27</cp:revision>
  <dcterms:created xsi:type="dcterms:W3CDTF">2014-04-23T18:01:25Z</dcterms:created>
  <dcterms:modified xsi:type="dcterms:W3CDTF">2020-05-15T07:31:50Z</dcterms:modified>
</cp:coreProperties>
</file>