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343" r:id="rId5"/>
    <p:sldId id="257" r:id="rId6"/>
    <p:sldId id="307" r:id="rId7"/>
    <p:sldId id="345" r:id="rId8"/>
    <p:sldId id="346" r:id="rId9"/>
    <p:sldId id="317" r:id="rId10"/>
    <p:sldId id="347" r:id="rId11"/>
    <p:sldId id="348" r:id="rId12"/>
    <p:sldId id="349" r:id="rId13"/>
    <p:sldId id="350" r:id="rId14"/>
    <p:sldId id="351" r:id="rId15"/>
    <p:sldId id="353" r:id="rId16"/>
    <p:sldId id="354" r:id="rId17"/>
    <p:sldId id="355" r:id="rId18"/>
    <p:sldId id="357" r:id="rId19"/>
    <p:sldId id="356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908579" y="4224635"/>
            <a:ext cx="728342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sz="4800" dirty="0">
                <a:latin typeface="+mj-lt"/>
              </a:rPr>
              <a:t>Endemične i rijetke vrste biljaka i životinja u BiH</a:t>
            </a:r>
            <a:endParaRPr lang="ko-KR" altLang="en-US" sz="48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1867" dirty="0">
                <a:cs typeface="Arial" pitchFamily="34" charset="0"/>
              </a:rPr>
              <a:t>Nejra Arnaut // VIIIa // OŠ „Hamza Humo“ Babino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Na slici je:</a:t>
            </a:r>
            <a:endParaRPr lang="en-US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3129307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TAČAN!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4BD66B-65D5-4CDD-8079-8251A415827E}"/>
              </a:ext>
            </a:extLst>
          </p:cNvPr>
          <p:cNvSpPr txBox="1"/>
          <p:nvPr/>
        </p:nvSpPr>
        <p:spPr>
          <a:xfrm>
            <a:off x="4295749" y="3202657"/>
            <a:ext cx="475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E1576-AF4B-4434-8153-233F682DBF47}"/>
              </a:ext>
            </a:extLst>
          </p:cNvPr>
          <p:cNvSpPr txBox="1"/>
          <p:nvPr/>
        </p:nvSpPr>
        <p:spPr>
          <a:xfrm>
            <a:off x="4279230" y="3488847"/>
            <a:ext cx="47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Pančićeva omorika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D414-C33A-42AC-9206-8A87F3A50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1" y="3129307"/>
            <a:ext cx="2794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PANČIĆEVA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accent3"/>
                </a:solidFill>
                <a:latin typeface="+mj-lt"/>
              </a:rPr>
              <a:t>OMORIKA</a:t>
            </a:r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1400" b="1" dirty="0">
                <a:solidFill>
                  <a:schemeClr val="bg1"/>
                </a:solidFill>
                <a:cs typeface="Arial" pitchFamily="34" charset="0"/>
              </a:rPr>
              <a:t>Zanimljivosti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194855" y="1219100"/>
            <a:ext cx="30721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Stablo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omorike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30–40 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50–60 cm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promjeru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pràvim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vitkim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deblom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­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piramidne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krošnje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Kora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joj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crveno­-smeđa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ljušti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većim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nepravilnim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komadima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vršne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lučno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gore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usmjerene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srednje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vodoravne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donje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opuštene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uzdignutim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vrhovima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Kestenjasti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pupoljci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sitni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jajoliki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bez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smole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dugi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3–4 mm.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Gornja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iglica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tamnozelena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sjajna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donja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dvije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plavičastobijele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pruge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stoma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Cvjeta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aprilu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maju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Muški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cvjetovi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svijetlo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ljubičasto-smeđi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vise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Dugi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5–6 cm,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široki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1–2 cm.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C7D0376-084F-4330-A6AE-F937514AAD3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681"/>
          <a:stretch>
            <a:fillRect/>
          </a:stretch>
        </p:blipFill>
        <p:spPr>
          <a:xfrm>
            <a:off x="3342684" y="0"/>
            <a:ext cx="8499171" cy="6278992"/>
          </a:xfrm>
        </p:spPr>
      </p:pic>
    </p:spTree>
    <p:extLst>
      <p:ext uri="{BB962C8B-B14F-4D97-AF65-F5344CB8AC3E}">
        <p14:creationId xmlns:p14="http://schemas.microsoft.com/office/powerpoint/2010/main" val="44835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Zvonce Sutjeske cvjeta u: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488848"/>
            <a:chOff x="2113657" y="4283314"/>
            <a:chExt cx="3647460" cy="4888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Junu ili julu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488848"/>
            <a:chOff x="2113657" y="4283314"/>
            <a:chExt cx="3647460" cy="488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Martu ili aprilu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Između septembra i decembra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Samo u decembru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F7C6A-834D-4A41-AC57-2FCEC6BC4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998460"/>
            <a:ext cx="2304648" cy="16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Zvonce Sutjeske cvjeta u: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3215640" y="3182560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Tačan odgovor je: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4315344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4156042" y="4368852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Junu ili julu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POGREŠAN!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DFDD0F-659C-40B7-BC3F-3AB04FE8F673}"/>
              </a:ext>
            </a:extLst>
          </p:cNvPr>
          <p:cNvSpPr/>
          <p:nvPr/>
        </p:nvSpPr>
        <p:spPr>
          <a:xfrm>
            <a:off x="3154044" y="572172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2" action="ppaction://hlinksldjump"/>
              </a:rPr>
              <a:t>Sljedeće pitanje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180DD6-5BFF-4FA8-8F4A-3BB680983CEC}"/>
              </a:ext>
            </a:extLst>
          </p:cNvPr>
          <p:cNvSpPr/>
          <p:nvPr/>
        </p:nvSpPr>
        <p:spPr>
          <a:xfrm>
            <a:off x="7626658" y="574160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3" action="ppaction://hlinksldjump"/>
              </a:rPr>
              <a:t>Zanimljivost</a:t>
            </a:r>
            <a:r>
              <a:rPr lang="bs-Latn-BA" dirty="0">
                <a:solidFill>
                  <a:schemeClr val="bg1"/>
                </a:solidFill>
                <a:hlinkClick r:id="rId4" action="ppaction://hlinksldjump"/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A062A-545B-4736-B73A-DBE067470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8" y="436885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7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Zvonce Sutjeske cvjeta u: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3129307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TAČAN!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4BD66B-65D5-4CDD-8079-8251A415827E}"/>
              </a:ext>
            </a:extLst>
          </p:cNvPr>
          <p:cNvSpPr txBox="1"/>
          <p:nvPr/>
        </p:nvSpPr>
        <p:spPr>
          <a:xfrm>
            <a:off x="4295749" y="3202657"/>
            <a:ext cx="475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E1576-AF4B-4434-8153-233F682DBF47}"/>
              </a:ext>
            </a:extLst>
          </p:cNvPr>
          <p:cNvSpPr txBox="1"/>
          <p:nvPr/>
        </p:nvSpPr>
        <p:spPr>
          <a:xfrm>
            <a:off x="4279230" y="3488847"/>
            <a:ext cx="47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Junu ili julu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8AC0E-4137-4383-A684-EE9F5F8C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400846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4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ZVONCE 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accent3"/>
                </a:solidFill>
                <a:latin typeface="+mj-lt"/>
              </a:rPr>
              <a:t>SUTJESKE</a:t>
            </a:r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1400" b="1" dirty="0">
                <a:solidFill>
                  <a:schemeClr val="bg1"/>
                </a:solidFill>
                <a:cs typeface="Arial" pitchFamily="34" charset="0"/>
              </a:rPr>
              <a:t>Zanimljivosti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207701" y="1021550"/>
            <a:ext cx="30721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Kao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ostale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vrste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Edraianthus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ova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biljka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trajnica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obično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visine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2-5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rijetko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8) cm.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Relativno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visoka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često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polegla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uspravna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rijetko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dlakava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Listovi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malo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ljepljivi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sjajni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najcešćee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rjeđe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obostranos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malo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dlakavi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Dugi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10-30,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ponekad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45 mm,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široko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1,5–4 mm.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Cjelovitog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ruba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slabo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nazubljeni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malo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dlakavi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Brakteje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malobrojne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izdužene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osnovi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proširene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zelene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purpurnim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prelivom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Čaška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duga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5–10 mm,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purpurnocrvena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žuckasta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Cvjeta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junu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julu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Krunica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zvonasta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tamnoljubičasta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gola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ili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s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slabo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dlakavom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nervaturom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Običnoje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duga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accent2"/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15–20 mm.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Plod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tobolac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nepravilnim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zaklopcima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koji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otvara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vrhu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otpadaju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Sjemenke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jajolike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pljosnate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široko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elipsoidne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Svijetlosmeđe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duge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1,2-1,4 mm,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široke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 mm.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4A1F9BB-73D3-4E26-BEE8-F4B36641E98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44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B1B7B9-D887-4A14-889D-BBC22054916A}"/>
              </a:ext>
            </a:extLst>
          </p:cNvPr>
          <p:cNvSpPr/>
          <p:nvPr/>
        </p:nvSpPr>
        <p:spPr>
          <a:xfrm>
            <a:off x="5817140" y="0"/>
            <a:ext cx="6374860" cy="6858000"/>
          </a:xfrm>
          <a:custGeom>
            <a:avLst/>
            <a:gdLst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0 w 5859294"/>
              <a:gd name="connsiteY3" fmla="*/ 6858000 h 6858000"/>
              <a:gd name="connsiteX4" fmla="*/ 0 w 5859294"/>
              <a:gd name="connsiteY4" fmla="*/ 0 h 6858000"/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2937753 w 5859294"/>
              <a:gd name="connsiteY3" fmla="*/ 6848272 h 6858000"/>
              <a:gd name="connsiteX4" fmla="*/ 0 w 5859294"/>
              <a:gd name="connsiteY4" fmla="*/ 0 h 6858000"/>
              <a:gd name="connsiteX0" fmla="*/ 0 w 5859294"/>
              <a:gd name="connsiteY0" fmla="*/ 0 h 6858000"/>
              <a:gd name="connsiteX1" fmla="*/ 5859294 w 5859294"/>
              <a:gd name="connsiteY1" fmla="*/ 0 h 6858000"/>
              <a:gd name="connsiteX2" fmla="*/ 5859294 w 5859294"/>
              <a:gd name="connsiteY2" fmla="*/ 6858000 h 6858000"/>
              <a:gd name="connsiteX3" fmla="*/ 2937753 w 5859294"/>
              <a:gd name="connsiteY3" fmla="*/ 6857999 h 6858000"/>
              <a:gd name="connsiteX4" fmla="*/ 0 w 58592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9294" h="6858000">
                <a:moveTo>
                  <a:pt x="0" y="0"/>
                </a:moveTo>
                <a:lnTo>
                  <a:pt x="5859294" y="0"/>
                </a:lnTo>
                <a:lnTo>
                  <a:pt x="5859294" y="6858000"/>
                </a:lnTo>
                <a:lnTo>
                  <a:pt x="2937753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542BCD2-B271-4990-A6D9-B931BDDF5A1C}"/>
              </a:ext>
            </a:extLst>
          </p:cNvPr>
          <p:cNvSpPr/>
          <p:nvPr/>
        </p:nvSpPr>
        <p:spPr>
          <a:xfrm>
            <a:off x="0" y="2908570"/>
            <a:ext cx="1848670" cy="3949430"/>
          </a:xfrm>
          <a:prstGeom prst="rtTriangl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E3F838-FB09-454B-A278-8B27447F1619}"/>
              </a:ext>
            </a:extLst>
          </p:cNvPr>
          <p:cNvSpPr txBox="1"/>
          <p:nvPr/>
        </p:nvSpPr>
        <p:spPr>
          <a:xfrm>
            <a:off x="8309047" y="4026271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4800" b="1" dirty="0">
                <a:solidFill>
                  <a:schemeClr val="bg1"/>
                </a:solidFill>
                <a:cs typeface="Arial" pitchFamily="34" charset="0"/>
              </a:rPr>
              <a:t>NIVO 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245DDD-AE1F-4EF1-A700-5306B590352B}"/>
              </a:ext>
            </a:extLst>
          </p:cNvPr>
          <p:cNvSpPr txBox="1"/>
          <p:nvPr/>
        </p:nvSpPr>
        <p:spPr>
          <a:xfrm>
            <a:off x="8309047" y="534392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s-Latn-BA" altLang="ko-KR" sz="2400" dirty="0">
                <a:solidFill>
                  <a:schemeClr val="bg1"/>
                </a:solidFill>
                <a:cs typeface="Arial" pitchFamily="34" charset="0"/>
              </a:rPr>
              <a:t>ENDEMIČNE VRSTE ŽIVOTINJA U BIH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F87E66F7-F2C1-4841-9699-494C4E262F46}"/>
              </a:ext>
            </a:extLst>
          </p:cNvPr>
          <p:cNvSpPr>
            <a:spLocks noChangeAspect="1"/>
          </p:cNvSpPr>
          <p:nvPr/>
        </p:nvSpPr>
        <p:spPr>
          <a:xfrm>
            <a:off x="8073600" y="1814510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B7FA61-8EC4-4276-A549-D6858DD5B5FF}"/>
              </a:ext>
            </a:extLst>
          </p:cNvPr>
          <p:cNvGrpSpPr/>
          <p:nvPr/>
        </p:nvGrpSpPr>
        <p:grpSpPr>
          <a:xfrm>
            <a:off x="5992519" y="511369"/>
            <a:ext cx="6199481" cy="922730"/>
            <a:chOff x="5511873" y="953392"/>
            <a:chExt cx="6199481" cy="9227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9A19807-A2A1-4E0D-A0B5-5B7817F03C75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99741D-1C69-4A34-8705-0F82D859ABAD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1AE3CD-3CF4-447D-821E-28CC8741EF44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641285"/>
              <a:chOff x="6575881" y="998229"/>
              <a:chExt cx="4661840" cy="64128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325FB1-EC88-4BDC-9607-3455FE5D8EA5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Provjeri svoje znanje o endemičnim vrstama životinja u BiH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3E5B8E-A711-4C1A-90CA-6BAC86A0A54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bs-Latn-BA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Endemične vrste životinja u BiH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2651EE-A96E-4C5F-88EB-F53B133EAD5A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41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Čovječiju ribicu ljudi su kroz historiju prozvali još kao i: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488848"/>
            <a:chOff x="2113657" y="4283314"/>
            <a:chExt cx="3647460" cy="4888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Pećinski vuk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488848"/>
            <a:chOff x="2113657" y="4283314"/>
            <a:chExt cx="3647460" cy="488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Pećinski salamander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Spajdermen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Kišna glista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FBA86-58A4-4B86-AB5E-EADA0F5D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8" y="5158216"/>
            <a:ext cx="3619198" cy="15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Čovječiju ribicu ljudi su kroz historiju prozvali još kao i: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3215640" y="3182560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Tačan odgovor je: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4315344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4156042" y="4368852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Pećinski salamander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POGREŠAN!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DFDD0F-659C-40B7-BC3F-3AB04FE8F673}"/>
              </a:ext>
            </a:extLst>
          </p:cNvPr>
          <p:cNvSpPr/>
          <p:nvPr/>
        </p:nvSpPr>
        <p:spPr>
          <a:xfrm>
            <a:off x="3154044" y="572172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2" action="ppaction://hlinksldjump"/>
              </a:rPr>
              <a:t>Sljedeće pitanje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180DD6-5BFF-4FA8-8F4A-3BB680983CEC}"/>
              </a:ext>
            </a:extLst>
          </p:cNvPr>
          <p:cNvSpPr/>
          <p:nvPr/>
        </p:nvSpPr>
        <p:spPr>
          <a:xfrm>
            <a:off x="7626658" y="574160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3" action="ppaction://hlinksldjump"/>
              </a:rPr>
              <a:t>Zanimljivosti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D59C8-08A1-45FB-AC10-3A0017319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8013" y="3513599"/>
            <a:ext cx="3854770" cy="16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8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Čovječiju ribicu ljudi su kroz historiju prozvali još kao i: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3129307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TAČAN!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4BD66B-65D5-4CDD-8079-8251A415827E}"/>
              </a:ext>
            </a:extLst>
          </p:cNvPr>
          <p:cNvSpPr txBox="1"/>
          <p:nvPr/>
        </p:nvSpPr>
        <p:spPr>
          <a:xfrm>
            <a:off x="4295749" y="3202657"/>
            <a:ext cx="475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E1576-AF4B-4434-8153-233F682DBF47}"/>
              </a:ext>
            </a:extLst>
          </p:cNvPr>
          <p:cNvSpPr txBox="1"/>
          <p:nvPr/>
        </p:nvSpPr>
        <p:spPr>
          <a:xfrm>
            <a:off x="4279230" y="3488847"/>
            <a:ext cx="47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Pećinski salamander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E00A3-8169-461F-9EC9-3AFCC139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63" y="4185702"/>
            <a:ext cx="5473728" cy="22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2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63DE3-E98E-48C0-BF9C-5B54C2ACB558}"/>
              </a:ext>
            </a:extLst>
          </p:cNvPr>
          <p:cNvSpPr txBox="1">
            <a:spLocks/>
          </p:cNvSpPr>
          <p:nvPr/>
        </p:nvSpPr>
        <p:spPr>
          <a:xfrm>
            <a:off x="556181" y="375298"/>
            <a:ext cx="3409150" cy="193833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bs-Latn-BA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Nivoi kviza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ED01B8-8E17-4D91-9262-A8D240D1E9DA}"/>
              </a:ext>
            </a:extLst>
          </p:cNvPr>
          <p:cNvGrpSpPr/>
          <p:nvPr/>
        </p:nvGrpSpPr>
        <p:grpSpPr>
          <a:xfrm>
            <a:off x="5511873" y="953392"/>
            <a:ext cx="6199481" cy="922730"/>
            <a:chOff x="5511873" y="953392"/>
            <a:chExt cx="6199481" cy="9227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5EBE74C-98B9-4559-ADB8-3FC7F225DDF8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36A7029-971D-4D6F-B5BD-358F738A8B01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C8AA5E-4203-492D-A3CC-AC785E8C0AF2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641285"/>
              <a:chOff x="6575881" y="998229"/>
              <a:chExt cx="4661840" cy="64128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5B14CD-79CC-4685-A14B-FF30FB144E01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Provjeri svoje znanje o endemičnim vrstama biljaka u BiH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6DE65-1AF1-4A99-9D15-C799129B4A03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bs-Latn-BA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Endemične vrste biljaka u BiH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5A511D-4D21-45C0-9399-69A154618D6E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 action="ppaction://hlinksldjump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D81248-FC73-4AB2-B8D9-DB917F63AC1A}"/>
              </a:ext>
            </a:extLst>
          </p:cNvPr>
          <p:cNvGrpSpPr/>
          <p:nvPr/>
        </p:nvGrpSpPr>
        <p:grpSpPr>
          <a:xfrm>
            <a:off x="5511873" y="2313635"/>
            <a:ext cx="6199481" cy="922730"/>
            <a:chOff x="5511873" y="953392"/>
            <a:chExt cx="6199481" cy="9227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9694A3B-DEB1-4528-AC02-637792169F49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B77A18-D0B0-4E5E-A44C-036B0708DE35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528A079-68B9-4664-A1A7-03B7AA0076E7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641285"/>
              <a:chOff x="6575881" y="998229"/>
              <a:chExt cx="4661840" cy="64128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0747DC-0F47-4966-BA73-30373962D5DF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Provjeri svoje znanje o endemičnim vrstama životinja u BiH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302C26-D61F-4E8C-92C7-0DBBDB45314C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bs-Latn-BA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Endemične vrste životinja u BiH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90CDD3-E2E6-4D2A-B316-BDE79E345C73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3" action="ppaction://hlinksldjump"/>
                </a:rPr>
                <a:t>02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26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ČOVJEČIJA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accent3"/>
                </a:solidFill>
                <a:latin typeface="+mj-lt"/>
              </a:rPr>
              <a:t>RIBICA</a:t>
            </a:r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1400" b="1" dirty="0">
                <a:solidFill>
                  <a:schemeClr val="bg1"/>
                </a:solidFill>
                <a:cs typeface="Arial" pitchFamily="34" charset="0"/>
              </a:rPr>
              <a:t>Zanimljivosti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207701" y="1021550"/>
            <a:ext cx="3072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Čovječija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ribica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(lat. Proteus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anguinus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endemski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vodozemac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porodice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Proteidae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predstavnik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monotipskog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Proteus,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razred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Amphibia.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je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potpunosti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vodena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životinja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spava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razmnožava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 pod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Živi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pećinama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pronađene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Dinaridima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pa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endem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podzemnih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krečnjačkom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kršu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srednje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jugoistočne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Evrope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posebno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južne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Slovenije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sliv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rijeke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Soče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blizini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Trsta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Italije</a:t>
            </a:r>
            <a:r>
              <a:rPr lang="bs-Latn-B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jugozapadne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Hrvatske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Bosne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Hercegovine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Prvi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put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spomenuta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1689.u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izvještaju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koji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dostavio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lokalni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prirodnjak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Johann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Weikhard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von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Valvasor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Slava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vojvodstva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Kranjske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(The of Glory Duchy of the Carniola),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nakon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obilnih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kiša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skupa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ribicama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isprao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pećinski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mulj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podzemnih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lokalni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ljudi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povjerovali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to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potomci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pećinskog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zmaja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0B0AC17-EE9D-4588-A171-3BAE5CA7245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r="21831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E6D97-FC01-4E8D-94C2-7005899E0289}"/>
              </a:ext>
            </a:extLst>
          </p:cNvPr>
          <p:cNvSpPr txBox="1"/>
          <p:nvPr/>
        </p:nvSpPr>
        <p:spPr>
          <a:xfrm>
            <a:off x="4087350" y="4183258"/>
            <a:ext cx="26882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dirty="0">
                <a:solidFill>
                  <a:schemeClr val="accent2"/>
                </a:solidFill>
              </a:rPr>
              <a:t>Ovaj "pećinski salamander" najistaknutiji je po tome što se prilagodio životu u potpunoj tami u svom podzemnom staništu.</a:t>
            </a:r>
          </a:p>
        </p:txBody>
      </p:sp>
    </p:spTree>
    <p:extLst>
      <p:ext uri="{BB962C8B-B14F-4D97-AF65-F5344CB8AC3E}">
        <p14:creationId xmlns:p14="http://schemas.microsoft.com/office/powerpoint/2010/main" val="329602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Mrki medvjed prema načinu ishrane je: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488848"/>
            <a:chOff x="2113657" y="4283314"/>
            <a:chExt cx="3647460" cy="4888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Biljojed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488848"/>
            <a:chOff x="2113657" y="4283314"/>
            <a:chExt cx="3647460" cy="488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Mesojed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Svaštojed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Kišna glista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D5A15B1-1AD3-4646-AA88-9EED51957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" y="4913426"/>
            <a:ext cx="228600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9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Mrki medvjed prema načinu ishrane je: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3215640" y="3182560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Tačan odgovor je: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4315344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4156042" y="4368852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Svaštojed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POGREŠAN!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DFDD0F-659C-40B7-BC3F-3AB04FE8F673}"/>
              </a:ext>
            </a:extLst>
          </p:cNvPr>
          <p:cNvSpPr/>
          <p:nvPr/>
        </p:nvSpPr>
        <p:spPr>
          <a:xfrm>
            <a:off x="3154044" y="572172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2" action="ppaction://hlinksldjump"/>
              </a:rPr>
              <a:t>Sljedeće pitanje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180DD6-5BFF-4FA8-8F4A-3BB680983CEC}"/>
              </a:ext>
            </a:extLst>
          </p:cNvPr>
          <p:cNvSpPr/>
          <p:nvPr/>
        </p:nvSpPr>
        <p:spPr>
          <a:xfrm>
            <a:off x="7626658" y="574160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3" action="ppaction://hlinksldjump"/>
              </a:rPr>
              <a:t>Zanimljivost</a:t>
            </a:r>
            <a:r>
              <a:rPr lang="bs-Latn-BA" dirty="0">
                <a:solidFill>
                  <a:schemeClr val="bg1"/>
                </a:solidFill>
                <a:hlinkClick r:id="rId4" action="ppaction://hlinksldjump"/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2A052-31A2-4CF8-A1BD-7A61B42F2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9" y="3182560"/>
            <a:ext cx="228600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1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Mrki medvjed prema načinu ishrane je: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3129307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TAČAN!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4BD66B-65D5-4CDD-8079-8251A415827E}"/>
              </a:ext>
            </a:extLst>
          </p:cNvPr>
          <p:cNvSpPr txBox="1"/>
          <p:nvPr/>
        </p:nvSpPr>
        <p:spPr>
          <a:xfrm>
            <a:off x="4295749" y="3202657"/>
            <a:ext cx="475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E1576-AF4B-4434-8153-233F682DBF47}"/>
              </a:ext>
            </a:extLst>
          </p:cNvPr>
          <p:cNvSpPr txBox="1"/>
          <p:nvPr/>
        </p:nvSpPr>
        <p:spPr>
          <a:xfrm>
            <a:off x="4279230" y="3488847"/>
            <a:ext cx="47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Svaštojed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66234-3173-485D-BAEE-3C85C8F92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71866"/>
            <a:ext cx="228600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6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MRKI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accent3"/>
                </a:solidFill>
                <a:latin typeface="+mj-lt"/>
              </a:rPr>
              <a:t>MEDVJED</a:t>
            </a:r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1400" b="1" dirty="0">
                <a:solidFill>
                  <a:schemeClr val="bg1"/>
                </a:solidFill>
                <a:cs typeface="Arial" pitchFamily="34" charset="0"/>
              </a:rPr>
              <a:t>Zanimljivosti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207701" y="1021550"/>
            <a:ext cx="30721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Nekad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mrki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medvjed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obitavao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cijeloj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Evroaziji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Sjevernoj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Americi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osim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Islanda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sredozemnih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otoka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Sardinije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Korzike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Cipra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Danas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praktički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istrjebljen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zapadnoj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Evropi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obitava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središnjoj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istočnoj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Evropi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Skandinaviji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Rijetka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zaštićena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vrsta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Po </a:t>
            </a:r>
            <a:r>
              <a:rPr lang="en-US" altLang="ko-KR" sz="1400" dirty="0" err="1">
                <a:solidFill>
                  <a:schemeClr val="accent5"/>
                </a:solidFill>
                <a:cs typeface="Arial" pitchFamily="34" charset="0"/>
              </a:rPr>
              <a:t>prehrani</a:t>
            </a: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 je </a:t>
            </a:r>
            <a:r>
              <a:rPr lang="en-US" altLang="ko-KR" sz="1400" dirty="0" err="1">
                <a:solidFill>
                  <a:schemeClr val="accent5"/>
                </a:solidFill>
                <a:cs typeface="Arial" pitchFamily="34" charset="0"/>
              </a:rPr>
              <a:t>svaštojed.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Prosječni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teritorij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svake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jedinke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iznosi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250 km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kvadratnih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životinje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vode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usamljenički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život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izuzev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doba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parenja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Mrki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medvjed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zdepasto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tijelo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završava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kratkim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repom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šiljatu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njušku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zaobljene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uši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oštre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zube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Može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odvući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plijen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težak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300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kilograma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Spava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zimski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san.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8CF5AC6-1BEE-40F9-B1FD-34B808BC6B0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12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Divokoza ne može da odoli kupinama i malinama.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488848"/>
            <a:chOff x="2113657" y="4283314"/>
            <a:chExt cx="3647460" cy="4888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Tačno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488848"/>
            <a:chOff x="2113657" y="4283314"/>
            <a:chExt cx="3647460" cy="488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Netačno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Svaštojed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Kišna glista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E3012-0D1F-48C6-9999-579F19A0C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3842972"/>
            <a:ext cx="3048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8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Divokoza ne može da odoli kupinama i malinama.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3215640" y="3182560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Tačan odgovor je: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4315344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4156042" y="4368852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Tačno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POGREŠAN!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DFDD0F-659C-40B7-BC3F-3AB04FE8F673}"/>
              </a:ext>
            </a:extLst>
          </p:cNvPr>
          <p:cNvSpPr/>
          <p:nvPr/>
        </p:nvSpPr>
        <p:spPr>
          <a:xfrm>
            <a:off x="3154044" y="572172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2" action="ppaction://hlinksldjump"/>
              </a:rPr>
              <a:t>Kreni ispočetka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180DD6-5BFF-4FA8-8F4A-3BB680983CEC}"/>
              </a:ext>
            </a:extLst>
          </p:cNvPr>
          <p:cNvSpPr/>
          <p:nvPr/>
        </p:nvSpPr>
        <p:spPr>
          <a:xfrm>
            <a:off x="7626658" y="574160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3" action="ppaction://hlinksldjump"/>
              </a:rPr>
              <a:t>Zanimljivost</a:t>
            </a:r>
            <a:r>
              <a:rPr lang="bs-Latn-BA" dirty="0">
                <a:solidFill>
                  <a:schemeClr val="bg1"/>
                </a:solidFill>
                <a:hlinkClick r:id="rId4" action="ppaction://hlinksldjump"/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547D3-385B-416B-B00D-35AE613E1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166724"/>
            <a:ext cx="2539850" cy="23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3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/>
              <a:t>Divokoza ne može da odoli kupinama i malinama.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3129307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TAČAN!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4BD66B-65D5-4CDD-8079-8251A415827E}"/>
              </a:ext>
            </a:extLst>
          </p:cNvPr>
          <p:cNvSpPr txBox="1"/>
          <p:nvPr/>
        </p:nvSpPr>
        <p:spPr>
          <a:xfrm>
            <a:off x="4295749" y="3202657"/>
            <a:ext cx="475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E1576-AF4B-4434-8153-233F682DBF47}"/>
              </a:ext>
            </a:extLst>
          </p:cNvPr>
          <p:cNvSpPr txBox="1"/>
          <p:nvPr/>
        </p:nvSpPr>
        <p:spPr>
          <a:xfrm>
            <a:off x="4279230" y="3488847"/>
            <a:ext cx="47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Tačno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554BB-C635-40D0-9D43-C913CEC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48" y="4198560"/>
            <a:ext cx="2769704" cy="25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3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DIVOKOZA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1400" b="1" dirty="0">
                <a:solidFill>
                  <a:schemeClr val="bg1"/>
                </a:solidFill>
                <a:cs typeface="Arial" pitchFamily="34" charset="0"/>
              </a:rPr>
              <a:t>Zanimljivosti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207701" y="1021550"/>
            <a:ext cx="30721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Divokoza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hrani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izuzetno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skromna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životinja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Hrani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planinskim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travama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mladim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lišćem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grmolikih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biljaka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zimi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pupoljcima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suhim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vlatima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trave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accent5"/>
                </a:solidFill>
                <a:cs typeface="Arial" pitchFamily="34" charset="0"/>
              </a:rPr>
              <a:t>kupinama</a:t>
            </a: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5"/>
                </a:solidFill>
                <a:cs typeface="Arial" pitchFamily="34" charset="0"/>
              </a:rPr>
              <a:t>i</a:t>
            </a: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5"/>
                </a:solidFill>
                <a:cs typeface="Arial" pitchFamily="34" charset="0"/>
              </a:rPr>
              <a:t>malinama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nakon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hranjenja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preživa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Vrlo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rado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uzima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koja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joj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 mora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redovno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iznosti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odlično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razvijeno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osjetilo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njuha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vidi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dobro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reaguje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pokret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B19ED42-8D75-43F1-B5D1-A4D5D39F4D9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r="12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2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881A048-FBFB-4BA6-B29A-C4F84020CD46}"/>
              </a:ext>
            </a:extLst>
          </p:cNvPr>
          <p:cNvSpPr/>
          <p:nvPr/>
        </p:nvSpPr>
        <p:spPr>
          <a:xfrm>
            <a:off x="5669599" y="2883877"/>
            <a:ext cx="6522401" cy="1402676"/>
          </a:xfrm>
          <a:custGeom>
            <a:avLst/>
            <a:gdLst>
              <a:gd name="connsiteX0" fmla="*/ 701338 w 6522401"/>
              <a:gd name="connsiteY0" fmla="*/ 0 h 1402676"/>
              <a:gd name="connsiteX1" fmla="*/ 6522401 w 6522401"/>
              <a:gd name="connsiteY1" fmla="*/ 0 h 1402676"/>
              <a:gd name="connsiteX2" fmla="*/ 6522401 w 6522401"/>
              <a:gd name="connsiteY2" fmla="*/ 1402676 h 1402676"/>
              <a:gd name="connsiteX3" fmla="*/ 701338 w 6522401"/>
              <a:gd name="connsiteY3" fmla="*/ 1402676 h 1402676"/>
              <a:gd name="connsiteX4" fmla="*/ 0 w 6522401"/>
              <a:gd name="connsiteY4" fmla="*/ 701338 h 1402676"/>
              <a:gd name="connsiteX5" fmla="*/ 701338 w 6522401"/>
              <a:gd name="connsiteY5" fmla="*/ 0 h 140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401" h="1402676">
                <a:moveTo>
                  <a:pt x="701338" y="0"/>
                </a:moveTo>
                <a:lnTo>
                  <a:pt x="6522401" y="0"/>
                </a:lnTo>
                <a:lnTo>
                  <a:pt x="6522401" y="1402676"/>
                </a:lnTo>
                <a:lnTo>
                  <a:pt x="701338" y="1402676"/>
                </a:lnTo>
                <a:cubicBezTo>
                  <a:pt x="314000" y="1402676"/>
                  <a:pt x="0" y="1088676"/>
                  <a:pt x="0" y="701338"/>
                </a:cubicBezTo>
                <a:cubicBezTo>
                  <a:pt x="0" y="314000"/>
                  <a:pt x="314000" y="0"/>
                  <a:pt x="70133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418383" y="2954342"/>
            <a:ext cx="544985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Nivo 1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418383" y="3717426"/>
            <a:ext cx="544979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Endemične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vrste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biljaka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867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BiH</a:t>
            </a:r>
            <a:endParaRPr lang="en-U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EE43F3-0AA4-4764-A9F4-F3CA1271FFFE}"/>
              </a:ext>
            </a:extLst>
          </p:cNvPr>
          <p:cNvGrpSpPr/>
          <p:nvPr/>
        </p:nvGrpSpPr>
        <p:grpSpPr>
          <a:xfrm>
            <a:off x="5669599" y="1842141"/>
            <a:ext cx="6199481" cy="922730"/>
            <a:chOff x="5511873" y="953392"/>
            <a:chExt cx="6199481" cy="9227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D58AC21-9FDA-4936-AF24-18EF3D70832B}"/>
                </a:ext>
              </a:extLst>
            </p:cNvPr>
            <p:cNvSpPr/>
            <p:nvPr/>
          </p:nvSpPr>
          <p:spPr>
            <a:xfrm>
              <a:off x="5512777" y="953392"/>
              <a:ext cx="6198577" cy="9227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276591-C418-4B18-8230-DA14D7CBE112}"/>
                </a:ext>
              </a:extLst>
            </p:cNvPr>
            <p:cNvSpPr/>
            <p:nvPr/>
          </p:nvSpPr>
          <p:spPr>
            <a:xfrm>
              <a:off x="5595679" y="994406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0DC21A-6906-40C4-8C2E-FECED235FDF5}"/>
                </a:ext>
              </a:extLst>
            </p:cNvPr>
            <p:cNvGrpSpPr/>
            <p:nvPr/>
          </p:nvGrpSpPr>
          <p:grpSpPr>
            <a:xfrm>
              <a:off x="6575881" y="998229"/>
              <a:ext cx="4661840" cy="641285"/>
              <a:chOff x="6575881" y="998229"/>
              <a:chExt cx="4661840" cy="64128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344073-CBDA-4E99-851A-7AF09D7D8E07}"/>
                  </a:ext>
                </a:extLst>
              </p:cNvPr>
              <p:cNvSpPr txBox="1"/>
              <p:nvPr/>
            </p:nvSpPr>
            <p:spPr>
              <a:xfrm>
                <a:off x="6575881" y="1362515"/>
                <a:ext cx="4661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s-Latn-BA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Provjeri svoje znanje o endemičnim vrstama biljaka u BiH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E98C82-0DA5-42E6-9A4A-5431825C0A90}"/>
                  </a:ext>
                </a:extLst>
              </p:cNvPr>
              <p:cNvSpPr txBox="1"/>
              <p:nvPr/>
            </p:nvSpPr>
            <p:spPr>
              <a:xfrm>
                <a:off x="6575881" y="998229"/>
                <a:ext cx="4661840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bs-Latn-BA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Endemične vrste biljaka u BiH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9AAE9B-9697-44AC-BD05-B6FD0B7F80E8}"/>
                </a:ext>
              </a:extLst>
            </p:cNvPr>
            <p:cNvSpPr txBox="1"/>
            <p:nvPr/>
          </p:nvSpPr>
          <p:spPr>
            <a:xfrm>
              <a:off x="5511873" y="1091591"/>
              <a:ext cx="98110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Bosanski ljiljan doseže visine između: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488848"/>
            <a:chOff x="2113657" y="4283314"/>
            <a:chExt cx="3647460" cy="4888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ili 20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488848"/>
            <a:chOff x="2113657" y="4283314"/>
            <a:chExt cx="3647460" cy="488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 ili 15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FD47B5E-3868-495B-B3CD-C326D93FC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852700"/>
            <a:ext cx="2296294" cy="1720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Bosanski ljiljan doseže visine između: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3215640" y="3182560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Tačan odgovor je: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4315344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4156042" y="4368852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FD47B5E-3868-495B-B3CD-C326D93FC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852700"/>
            <a:ext cx="2296294" cy="1720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POGREŠAN!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DFDD0F-659C-40B7-BC3F-3AB04FE8F673}"/>
              </a:ext>
            </a:extLst>
          </p:cNvPr>
          <p:cNvSpPr/>
          <p:nvPr/>
        </p:nvSpPr>
        <p:spPr>
          <a:xfrm>
            <a:off x="3154044" y="572172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3" action="ppaction://hlinksldjump"/>
              </a:rPr>
              <a:t>Sljedeće pitanje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180DD6-5BFF-4FA8-8F4A-3BB680983CEC}"/>
              </a:ext>
            </a:extLst>
          </p:cNvPr>
          <p:cNvSpPr/>
          <p:nvPr/>
        </p:nvSpPr>
        <p:spPr>
          <a:xfrm>
            <a:off x="7626658" y="574160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4" action="ppaction://hlinksldjump"/>
              </a:rPr>
              <a:t>Zanimljivost</a:t>
            </a:r>
            <a:r>
              <a:rPr lang="bs-Latn-BA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Bosanski ljiljan doseže visine između:</a:t>
            </a:r>
            <a:endParaRPr lang="en-US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3129307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 i 30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FD47B5E-3868-495B-B3CD-C326D93FC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852700"/>
            <a:ext cx="2296294" cy="1720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TAČAN!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4BD66B-65D5-4CDD-8079-8251A415827E}"/>
              </a:ext>
            </a:extLst>
          </p:cNvPr>
          <p:cNvSpPr txBox="1"/>
          <p:nvPr/>
        </p:nvSpPr>
        <p:spPr>
          <a:xfrm>
            <a:off x="4295749" y="3202657"/>
            <a:ext cx="4758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D)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E1576-AF4B-4434-8153-233F682DBF47}"/>
              </a:ext>
            </a:extLst>
          </p:cNvPr>
          <p:cNvSpPr txBox="1"/>
          <p:nvPr/>
        </p:nvSpPr>
        <p:spPr>
          <a:xfrm>
            <a:off x="4279230" y="3488847"/>
            <a:ext cx="47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i 90 cm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0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62D76C-3F1C-4B40-9152-F3888B25994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>
            <a:fillRect/>
          </a:stretch>
        </p:blipFill>
        <p:spPr>
          <a:xfrm>
            <a:off x="3342684" y="0"/>
            <a:ext cx="8499171" cy="6278992"/>
          </a:xfrm>
        </p:spPr>
      </p:pic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BOSANSKI 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bs-Latn-BA" altLang="ko-KR" sz="4000" b="1" dirty="0">
                <a:solidFill>
                  <a:schemeClr val="accent3"/>
                </a:solidFill>
                <a:latin typeface="+mj-lt"/>
              </a:rPr>
              <a:t>LJILJAN</a:t>
            </a:r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1400" b="1" dirty="0">
                <a:solidFill>
                  <a:schemeClr val="bg1"/>
                </a:solidFill>
                <a:cs typeface="Arial" pitchFamily="34" charset="0"/>
              </a:rPr>
              <a:t>Zanimljivosti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194855" y="1219100"/>
            <a:ext cx="30721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Bosanski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ljiljan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Lilium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bosniacum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(Beck ex Fritsch) −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vrsta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ljiljana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Dugo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smatran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podgrupom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vrsta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Lilium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pyrenaicum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Lilium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carniolicum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2005.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bosanskohercegovačke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populacije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izdvojene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posebnu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vrstu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.[1]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Bosanski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ljiljan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doseže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visine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između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30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90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centimetara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Cvijet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od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zlatno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žute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žuto-narandžaste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žućkasto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crvene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boje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Cvjeta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maju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junu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Na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vrhu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stabljike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obično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tri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viseća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cvijeta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čije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latice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debele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savijene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unatrag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Prašnici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strše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intenzivnije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pigmentirani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od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latica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Raste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kraškim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padinama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grebenima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nadmorskim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visinama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od 1.200 do 1.900 m.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Na slici je: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914400" y="1825997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8D363E-5B87-48EE-AE8E-101AC611BF4A}"/>
              </a:ext>
            </a:extLst>
          </p:cNvPr>
          <p:cNvGrpSpPr/>
          <p:nvPr/>
        </p:nvGrpSpPr>
        <p:grpSpPr>
          <a:xfrm>
            <a:off x="4120660" y="2978172"/>
            <a:ext cx="5760720" cy="922730"/>
            <a:chOff x="3387969" y="2723575"/>
            <a:chExt cx="5760720" cy="9227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0A692CC-8FE1-4999-B007-230E3D2D3604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F4073-5502-468B-B8CF-FC1759560E15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B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5D4F3AA-426E-4031-BB61-64B71FC17B0D}"/>
              </a:ext>
            </a:extLst>
          </p:cNvPr>
          <p:cNvGrpSpPr/>
          <p:nvPr/>
        </p:nvGrpSpPr>
        <p:grpSpPr>
          <a:xfrm>
            <a:off x="2517530" y="4130347"/>
            <a:ext cx="5760720" cy="922730"/>
            <a:chOff x="2159976" y="3821921"/>
            <a:chExt cx="5760720" cy="9227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EF1777-D0FB-4435-B794-21CCD927F3F3}"/>
                </a:ext>
              </a:extLst>
            </p:cNvPr>
            <p:cNvSpPr/>
            <p:nvPr/>
          </p:nvSpPr>
          <p:spPr>
            <a:xfrm>
              <a:off x="2159976" y="3821921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8DE94-7E3E-426A-B328-CEB2DFAE6977}"/>
                </a:ext>
              </a:extLst>
            </p:cNvPr>
            <p:cNvSpPr/>
            <p:nvPr/>
          </p:nvSpPr>
          <p:spPr>
            <a:xfrm>
              <a:off x="2225294" y="3876539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 action="ppaction://hlinksldjump"/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5723790" y="5282523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 action="ppaction://hlinksldjump"/>
                </a:rPr>
                <a:t>D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40C9A-D8B0-4AC7-8955-8C680FFE737A}"/>
              </a:ext>
            </a:extLst>
          </p:cNvPr>
          <p:cNvGrpSpPr/>
          <p:nvPr/>
        </p:nvGrpSpPr>
        <p:grpSpPr>
          <a:xfrm>
            <a:off x="1916391" y="1941813"/>
            <a:ext cx="4758729" cy="488848"/>
            <a:chOff x="2113657" y="4283314"/>
            <a:chExt cx="3647460" cy="48884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42C365-BCA7-430F-A98C-6F165143BF8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Nordijska jela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11186D-5D6C-4D15-9083-8EEB7B97ED5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51BA16-8C77-4955-90D7-32BD2CF079B8}"/>
              </a:ext>
            </a:extLst>
          </p:cNvPr>
          <p:cNvGrpSpPr/>
          <p:nvPr/>
        </p:nvGrpSpPr>
        <p:grpSpPr>
          <a:xfrm>
            <a:off x="5088873" y="3102080"/>
            <a:ext cx="4758729" cy="488848"/>
            <a:chOff x="2113657" y="4283314"/>
            <a:chExt cx="3647460" cy="4888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E27095-B17F-40BB-A374-8BD49D93107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Srebrna smreka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23DE6-54D4-4204-B2DE-B1F1306E91E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3502632" y="4262347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Pančićeva omorika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Fagus sylvatica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9ED7C5E-7B0F-4083-B2D3-575E29704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" y="3599558"/>
            <a:ext cx="2385096" cy="31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8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4400" dirty="0"/>
              <a:t>Na slici je: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97117-4E63-4AFE-851A-B4B45FA63EA0}"/>
              </a:ext>
            </a:extLst>
          </p:cNvPr>
          <p:cNvGrpSpPr/>
          <p:nvPr/>
        </p:nvGrpSpPr>
        <p:grpSpPr>
          <a:xfrm>
            <a:off x="3215640" y="3182560"/>
            <a:ext cx="5760720" cy="922730"/>
            <a:chOff x="914400" y="1700737"/>
            <a:chExt cx="5760720" cy="922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B54421-8B11-4572-A921-78C5CC599514}"/>
                </a:ext>
              </a:extLst>
            </p:cNvPr>
            <p:cNvSpPr/>
            <p:nvPr/>
          </p:nvSpPr>
          <p:spPr>
            <a:xfrm>
              <a:off x="914400" y="1700737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Tačan odgovor je: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E77172-8BFD-4341-BB5F-9502EB4EE9DC}"/>
                </a:ext>
              </a:extLst>
            </p:cNvPr>
            <p:cNvSpPr/>
            <p:nvPr/>
          </p:nvSpPr>
          <p:spPr>
            <a:xfrm>
              <a:off x="979718" y="1755355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E656D7-62D9-4D19-8110-E3CF8D383006}"/>
              </a:ext>
            </a:extLst>
          </p:cNvPr>
          <p:cNvGrpSpPr/>
          <p:nvPr/>
        </p:nvGrpSpPr>
        <p:grpSpPr>
          <a:xfrm>
            <a:off x="3215640" y="4315344"/>
            <a:ext cx="5760720" cy="922730"/>
            <a:chOff x="5723790" y="5157263"/>
            <a:chExt cx="5760720" cy="9227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856EFE-B3EE-405B-AE83-09AE84D0C7FB}"/>
                </a:ext>
              </a:extLst>
            </p:cNvPr>
            <p:cNvSpPr/>
            <p:nvPr/>
          </p:nvSpPr>
          <p:spPr>
            <a:xfrm>
              <a:off x="5723790" y="5157263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85481F-1613-44C0-88E0-78E5D4ABDA95}"/>
                </a:ext>
              </a:extLst>
            </p:cNvPr>
            <p:cNvSpPr/>
            <p:nvPr/>
          </p:nvSpPr>
          <p:spPr>
            <a:xfrm>
              <a:off x="5789108" y="5211881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130698-E671-48B8-9FAC-91E3079E1A40}"/>
              </a:ext>
            </a:extLst>
          </p:cNvPr>
          <p:cNvGrpSpPr/>
          <p:nvPr/>
        </p:nvGrpSpPr>
        <p:grpSpPr>
          <a:xfrm>
            <a:off x="4156042" y="4368852"/>
            <a:ext cx="4758729" cy="488848"/>
            <a:chOff x="2113657" y="4283314"/>
            <a:chExt cx="3647460" cy="4888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0BCB1B-25A7-48B9-8521-743B11B3005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Pančićeva omorika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6B7B62-3814-4773-A882-065D660C74D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B7EDD1-E77E-4CB2-9EC0-6E716A719334}"/>
              </a:ext>
            </a:extLst>
          </p:cNvPr>
          <p:cNvGrpSpPr/>
          <p:nvPr/>
        </p:nvGrpSpPr>
        <p:grpSpPr>
          <a:xfrm>
            <a:off x="6675113" y="5422614"/>
            <a:ext cx="4758729" cy="488848"/>
            <a:chOff x="2113657" y="4283314"/>
            <a:chExt cx="3647460" cy="4888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F7B826-DEBC-4F32-BA5E-F064324EDAEE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 i 90 cm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6A76AB-80F9-4D4F-B41A-84372207E7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s-Latn-BA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814277-0BB4-4FC0-B98B-9307443C8543}"/>
              </a:ext>
            </a:extLst>
          </p:cNvPr>
          <p:cNvGrpSpPr/>
          <p:nvPr/>
        </p:nvGrpSpPr>
        <p:grpSpPr>
          <a:xfrm>
            <a:off x="3215640" y="1996268"/>
            <a:ext cx="5760720" cy="922730"/>
            <a:chOff x="3387969" y="2723575"/>
            <a:chExt cx="5760720" cy="92273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53581D7-68B7-424F-AD44-D65D835DFAAD}"/>
                </a:ext>
              </a:extLst>
            </p:cNvPr>
            <p:cNvSpPr/>
            <p:nvPr/>
          </p:nvSpPr>
          <p:spPr>
            <a:xfrm>
              <a:off x="3387969" y="2723575"/>
              <a:ext cx="5760720" cy="92273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dirty="0">
                  <a:solidFill>
                    <a:schemeClr val="bg1"/>
                  </a:solidFill>
                </a:rPr>
                <a:t>VAŠ ODGOVOR JE POGREŠAN!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712375B-9CD7-4C65-8E70-28D33557BC7E}"/>
                </a:ext>
              </a:extLst>
            </p:cNvPr>
            <p:cNvSpPr/>
            <p:nvPr/>
          </p:nvSpPr>
          <p:spPr>
            <a:xfrm>
              <a:off x="3453287" y="2778193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9DFDD0F-659C-40B7-BC3F-3AB04FE8F673}"/>
              </a:ext>
            </a:extLst>
          </p:cNvPr>
          <p:cNvSpPr/>
          <p:nvPr/>
        </p:nvSpPr>
        <p:spPr>
          <a:xfrm>
            <a:off x="3154044" y="572172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2" action="ppaction://hlinksldjump"/>
              </a:rPr>
              <a:t>Sljedeće pitanje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180DD6-5BFF-4FA8-8F4A-3BB680983CEC}"/>
              </a:ext>
            </a:extLst>
          </p:cNvPr>
          <p:cNvSpPr/>
          <p:nvPr/>
        </p:nvSpPr>
        <p:spPr>
          <a:xfrm>
            <a:off x="7626658" y="5741601"/>
            <a:ext cx="2941956" cy="7264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bg1"/>
                </a:solidFill>
                <a:hlinkClick r:id="rId3" action="ppaction://hlinksldjump"/>
              </a:rPr>
              <a:t>Zanimljivosti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7E19C-D29A-407A-A56D-DBD6B322B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4" y="2997150"/>
            <a:ext cx="2794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96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1376</Words>
  <Application>Microsoft Office PowerPoint</Application>
  <PresentationFormat>Widescreen</PresentationFormat>
  <Paragraphs>244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Adiko</cp:lastModifiedBy>
  <cp:revision>71</cp:revision>
  <dcterms:created xsi:type="dcterms:W3CDTF">2020-01-20T05:08:25Z</dcterms:created>
  <dcterms:modified xsi:type="dcterms:W3CDTF">2020-05-01T19:23:43Z</dcterms:modified>
</cp:coreProperties>
</file>